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12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7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8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0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2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3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4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5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8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9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0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21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44" r:id="rId5"/>
    <p:sldMasterId id="2147483756" r:id="rId6"/>
    <p:sldMasterId id="2147483766" r:id="rId7"/>
    <p:sldMasterId id="2147483793" r:id="rId8"/>
    <p:sldMasterId id="2147483803" r:id="rId9"/>
    <p:sldMasterId id="2147483827" r:id="rId10"/>
    <p:sldMasterId id="2147483839" r:id="rId11"/>
  </p:sldMasterIdLst>
  <p:notesMasterIdLst>
    <p:notesMasterId r:id="rId51"/>
  </p:notesMasterIdLst>
  <p:sldIdLst>
    <p:sldId id="594" r:id="rId12"/>
    <p:sldId id="275" r:id="rId13"/>
    <p:sldId id="348" r:id="rId14"/>
    <p:sldId id="360" r:id="rId15"/>
    <p:sldId id="282" r:id="rId16"/>
    <p:sldId id="345" r:id="rId17"/>
    <p:sldId id="274" r:id="rId18"/>
    <p:sldId id="353" r:id="rId19"/>
    <p:sldId id="363" r:id="rId20"/>
    <p:sldId id="380" r:id="rId21"/>
    <p:sldId id="593" r:id="rId22"/>
    <p:sldId id="366" r:id="rId23"/>
    <p:sldId id="367" r:id="rId24"/>
    <p:sldId id="557" r:id="rId25"/>
    <p:sldId id="337" r:id="rId26"/>
    <p:sldId id="354" r:id="rId27"/>
    <p:sldId id="545" r:id="rId28"/>
    <p:sldId id="546" r:id="rId29"/>
    <p:sldId id="547" r:id="rId30"/>
    <p:sldId id="381" r:id="rId31"/>
    <p:sldId id="551" r:id="rId32"/>
    <p:sldId id="550" r:id="rId33"/>
    <p:sldId id="554" r:id="rId34"/>
    <p:sldId id="368" r:id="rId35"/>
    <p:sldId id="370" r:id="rId36"/>
    <p:sldId id="372" r:id="rId37"/>
    <p:sldId id="592" r:id="rId38"/>
    <p:sldId id="573" r:id="rId39"/>
    <p:sldId id="575" r:id="rId40"/>
    <p:sldId id="576" r:id="rId41"/>
    <p:sldId id="558" r:id="rId42"/>
    <p:sldId id="256" r:id="rId43"/>
    <p:sldId id="346" r:id="rId44"/>
    <p:sldId id="279" r:id="rId45"/>
    <p:sldId id="373" r:id="rId46"/>
    <p:sldId id="292" r:id="rId47"/>
    <p:sldId id="265" r:id="rId48"/>
    <p:sldId id="273" r:id="rId49"/>
    <p:sldId id="280" r:id="rId50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ph Corvino" initials="JC" lastIdx="2" clrIdx="0">
    <p:extLst>
      <p:ext uri="{19B8F6BF-5375-455C-9EA6-DF929625EA0E}">
        <p15:presenceInfo xmlns:p15="http://schemas.microsoft.com/office/powerpoint/2012/main" userId="S::jcorvino@eptaamerica.com::fe4cdbd6-11a8-403c-bbaf-23566f4ca2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EA0"/>
    <a:srgbClr val="FFFF99"/>
    <a:srgbClr val="FFD757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72" autoAdjust="0"/>
    <p:restoredTop sz="95332" autoAdjust="0"/>
  </p:normalViewPr>
  <p:slideViewPr>
    <p:cSldViewPr snapToGrid="0">
      <p:cViewPr varScale="1">
        <p:scale>
          <a:sx n="62" d="100"/>
          <a:sy n="62" d="100"/>
        </p:scale>
        <p:origin x="1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3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eptanjdc2.epta.local\epta\2.%20Sales%20&amp;%20Marketing\Data%20&amp;%20Insights\1.%20POS%20-%20IRI%20&amp;%20Nielsen\3.%202020\6.%20IRI%20thru%20Dec%2027%202020\IRI%2012.27.20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772736689455149E-2"/>
          <c:y val="1.9615239532251982E-2"/>
          <c:w val="0.95421586906981559"/>
          <c:h val="0.96076952093549606"/>
        </c:manualLayout>
      </c:layout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 w="12700" algn="ctr">
              <a:solidFill>
                <a:schemeClr val="tx1"/>
              </a:solidFill>
              <a:prstDash val="dash"/>
            </a:ln>
          </c:spPr>
          <c:dLbls>
            <c:dLbl>
              <c:idx val="3"/>
              <c:layout>
                <c:manualLayout>
                  <c:x val="-7.7895178067933363E-2"/>
                  <c:y val="-0.12259535131947222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42%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333D-42AC-A754-0F1CA9806DAC}"/>
                </c:ext>
              </c:extLst>
            </c:dLbl>
            <c:dLbl>
              <c:idx val="7"/>
              <c:layout>
                <c:manualLayout>
                  <c:x val="-9.778330863846954E-2"/>
                  <c:y val="-0.17276497381585629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33%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333D-42AC-A754-0F1CA9806DAC}"/>
                </c:ext>
              </c:extLst>
            </c:dLbl>
            <c:dLbl>
              <c:idx val="11"/>
              <c:layout>
                <c:manualLayout>
                  <c:x val="-0.10772737392373763"/>
                  <c:y val="-0.19011691441744885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25%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333D-42AC-A754-0F1CA9806DAC}"/>
                </c:ext>
              </c:extLst>
            </c:dLbl>
            <c:dLbl>
              <c:idx val="13"/>
              <c:layout>
                <c:manualLayout>
                  <c:x val="0"/>
                  <c:y val="-0.38890984534138062"/>
                </c:manualLayout>
              </c:layout>
              <c:tx>
                <c:rich>
                  <a:bodyPr wrap="none"/>
                  <a:lstStyle/>
                  <a:p>
                    <a:pPr>
                      <a:defRPr sz="2000" b="1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266%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333D-42AC-A754-0F1CA9806DA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Sheet1!$A$1:$N$1</c:f>
              <c:numCache>
                <c:formatCode>General</c:formatCode>
                <c:ptCount val="14"/>
                <c:pt idx="0">
                  <c:v>4.6628772605516122</c:v>
                </c:pt>
                <c:pt idx="1">
                  <c:v>7.0861422656448276</c:v>
                </c:pt>
                <c:pt idx="2">
                  <c:v>8.0617818438102198</c:v>
                </c:pt>
                <c:pt idx="3">
                  <c:v>9.4931827119729384</c:v>
                </c:pt>
                <c:pt idx="4">
                  <c:v>10.53768741566304</c:v>
                </c:pt>
                <c:pt idx="5">
                  <c:v>11.16889342468496</c:v>
                </c:pt>
                <c:pt idx="6">
                  <c:v>11.613819803349921</c:v>
                </c:pt>
                <c:pt idx="7">
                  <c:v>12.162454621642123</c:v>
                </c:pt>
                <c:pt idx="8">
                  <c:v>12.944456612402744</c:v>
                </c:pt>
                <c:pt idx="9">
                  <c:v>13.793664609068983</c:v>
                </c:pt>
                <c:pt idx="10">
                  <c:v>14.398205262855052</c:v>
                </c:pt>
                <c:pt idx="11">
                  <c:v>14.808702107519672</c:v>
                </c:pt>
                <c:pt idx="12">
                  <c:v>14.963204467778604</c:v>
                </c:pt>
                <c:pt idx="1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3D-42AC-A754-0F1CA9806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3107656"/>
        <c:axId val="1"/>
      </c:areaChart>
      <c:catAx>
        <c:axId val="5431076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5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one"/>
        <c:crossAx val="543107656"/>
        <c:crosses val="min"/>
        <c:crossBetween val="midCat"/>
        <c:majorUnit val="5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6B-468E-9764-CF3E4B82656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7667C6B2-BB9D-45D8-B238-D79596EA6B2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6B-468E-9764-CF3E4B826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'[IRI 12.27.20 Analysis.xlsx]7D v Cat Chart'!$B$3:$G$3</c:f>
              <c:numCache>
                <c:formatCode>0%</c:formatCode>
                <c:ptCount val="6"/>
                <c:pt idx="0">
                  <c:v>0.29416422069201342</c:v>
                </c:pt>
                <c:pt idx="1">
                  <c:v>-7.2758683745891561E-2</c:v>
                </c:pt>
                <c:pt idx="2">
                  <c:v>-4.3881182387666695E-2</c:v>
                </c:pt>
                <c:pt idx="3">
                  <c:v>-7.4968316370581101E-2</c:v>
                </c:pt>
                <c:pt idx="4">
                  <c:v>-0.19567483636707816</c:v>
                </c:pt>
                <c:pt idx="5">
                  <c:v>-9.3769055512812116E-2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6B-468E-9764-CF3E4B8265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3483807"/>
        <c:axId val="756244415"/>
      </c:barChart>
      <c:catAx>
        <c:axId val="2434838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6244415"/>
        <c:crosses val="autoZero"/>
        <c:auto val="1"/>
        <c:lblAlgn val="ctr"/>
        <c:lblOffset val="100"/>
        <c:noMultiLvlLbl val="0"/>
      </c:catAx>
      <c:valAx>
        <c:axId val="7562444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43483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43483807"/>
        <c:axId val="756244415"/>
      </c:barChart>
      <c:catAx>
        <c:axId val="2434838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56244415"/>
        <c:crosses val="autoZero"/>
        <c:auto val="1"/>
        <c:lblAlgn val="ctr"/>
        <c:lblOffset val="100"/>
        <c:noMultiLvlLbl val="0"/>
      </c:catAx>
      <c:valAx>
        <c:axId val="7562444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43483807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232032114167958"/>
          <c:y val="3.4929942586876046E-2"/>
          <c:w val="0.58392969423725483"/>
          <c:h val="0.930140114826247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 Data'!$D$11:$D$18</c:f>
              <c:strCache>
                <c:ptCount val="8"/>
                <c:pt idx="0">
                  <c:v>Late night snack</c:v>
                </c:pt>
                <c:pt idx="1">
                  <c:v>After dinner snack</c:v>
                </c:pt>
                <c:pt idx="2">
                  <c:v>Dinner</c:v>
                </c:pt>
                <c:pt idx="3">
                  <c:v>Afternoon snack</c:v>
                </c:pt>
                <c:pt idx="4">
                  <c:v>Lunch</c:v>
                </c:pt>
                <c:pt idx="5">
                  <c:v>Mid-morning snack</c:v>
                </c:pt>
                <c:pt idx="6">
                  <c:v>Breakfast</c:v>
                </c:pt>
                <c:pt idx="7">
                  <c:v>Early morning snack</c:v>
                </c:pt>
              </c:strCache>
            </c:strRef>
          </c:cat>
          <c:val>
            <c:numRef>
              <c:f>'Chart Data'!$E$11:$E$18</c:f>
              <c:numCache>
                <c:formatCode>0%</c:formatCode>
                <c:ptCount val="8"/>
                <c:pt idx="0">
                  <c:v>0.18</c:v>
                </c:pt>
                <c:pt idx="1">
                  <c:v>0.32</c:v>
                </c:pt>
                <c:pt idx="2">
                  <c:v>0.06</c:v>
                </c:pt>
                <c:pt idx="3">
                  <c:v>0.5867</c:v>
                </c:pt>
                <c:pt idx="4">
                  <c:v>0.2</c:v>
                </c:pt>
                <c:pt idx="5">
                  <c:v>0.4</c:v>
                </c:pt>
                <c:pt idx="6">
                  <c:v>0.25330000000000003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F2-4D1E-A6C6-9459DEE5F3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6153200"/>
        <c:axId val="2053860176"/>
      </c:barChart>
      <c:catAx>
        <c:axId val="86153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3860176"/>
        <c:crosses val="autoZero"/>
        <c:auto val="1"/>
        <c:lblAlgn val="ctr"/>
        <c:lblOffset val="100"/>
        <c:noMultiLvlLbl val="0"/>
      </c:catAx>
      <c:valAx>
        <c:axId val="20538601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8615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F1FCC-00D1-4D15-AC96-A2C5FC94D1EE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84EC7-FFF4-4DF1-ACF5-93147610D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25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155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3169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495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with 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27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8173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9118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images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84EC7-FFF4-4DF1-ACF5-93147610D0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7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pricing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CE717-6AEB-044A-ACC8-E70E5CB3C8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61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6CE717-6AEB-044A-ACC8-E70E5CB3C8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137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7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921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56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639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6894-00D1-894A-8C26-29E2DCBAC2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5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198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41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84EC7-FFF4-4DF1-ACF5-93147610D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68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359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1554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555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55950" y="914400"/>
            <a:ext cx="32893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387">
              <a:defRPr/>
            </a:pPr>
            <a:fld id="{E9BC6894-00D1-894A-8C26-29E2DCBAC2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387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2578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40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120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85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10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809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414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58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28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859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4397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35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37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022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3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126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949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620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8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4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57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16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5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213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48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7" progId="TCLayout.ActiveDocument.1">
                  <p:embed/>
                </p:oleObj>
              </mc:Choice>
              <mc:Fallback>
                <p:oleObj name="think-cell Slide" r:id="rId3" imgW="287" imgH="28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Font Type: Calibri (Body), Ideal Size: 24-36, Small Caps, Color: Black, Ideally 1 Line</a:t>
            </a:r>
            <a:endParaRPr lang="en-US" sz="2400" b="1" dirty="0">
              <a:latin typeface="+mn-lt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1535FF-43DD-4905-995E-8ECB3BE2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8130" y="6371104"/>
            <a:ext cx="1411057" cy="365125"/>
          </a:xfrm>
        </p:spPr>
        <p:txBody>
          <a:bodyPr/>
          <a:lstStyle/>
          <a:p>
            <a:fld id="{8A2B429C-22E6-4294-BBD4-C7240611A57D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EA1E44-2F54-4454-BC2B-335B311F06B8}"/>
              </a:ext>
            </a:extLst>
          </p:cNvPr>
          <p:cNvSpPr txBox="1">
            <a:spLocks/>
          </p:cNvSpPr>
          <p:nvPr userDrawn="1"/>
        </p:nvSpPr>
        <p:spPr>
          <a:xfrm>
            <a:off x="8275534" y="6371104"/>
            <a:ext cx="5636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b="1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797F01-82BB-8844-8F2A-5D1FFD52C1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75A4D71-7BAA-46E7-BFF0-2430CE7B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2"/>
            <a:ext cx="28956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260806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83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2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13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45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96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3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16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41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14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12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88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24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353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64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639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283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0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14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49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19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248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3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40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547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61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586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677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27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3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503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456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10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7088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07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99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01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Days -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Helvetica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0962" y="353610"/>
            <a:ext cx="6784996" cy="560787"/>
          </a:xfr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3200" b="0" spc="-113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Main headline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4906965"/>
          </a:xfrm>
        </p:spPr>
        <p:txBody>
          <a:bodyPr>
            <a:normAutofit/>
          </a:bodyPr>
          <a:lstStyle>
            <a:lvl1pPr marL="257175" indent="-257175"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2pPr>
            <a:lvl3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3pPr>
            <a:lvl4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4pPr>
            <a:lvl5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B429C-22E6-4294-BBD4-C7240611A57D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77447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Days 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A3389-5BD4-4516-AC08-35D1A92887C6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0040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7" progId="TCLayout.ActiveDocument.1">
                  <p:embed/>
                </p:oleObj>
              </mc:Choice>
              <mc:Fallback>
                <p:oleObj name="think-cell Slide" r:id="rId3" imgW="287" imgH="28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Font Type: Calibri (Body), Ideal Size: 24-36, Small Caps, Color: Black, Ideally 1 Line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616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74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Day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416540"/>
            <a:ext cx="8229600" cy="1222259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necessary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7CE49-FF57-4777-9413-C547EAA0D75C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207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979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74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4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666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9621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496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58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9086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5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66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8591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99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Days -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Helvetica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0962" y="353610"/>
            <a:ext cx="6784996" cy="560787"/>
          </a:xfrm>
        </p:spPr>
        <p:txBody>
          <a:bodyPr anchor="ctr">
            <a:noAutofit/>
          </a:bodyPr>
          <a:lstStyle>
            <a:lvl1pPr>
              <a:lnSpc>
                <a:spcPct val="80000"/>
              </a:lnSpc>
              <a:defRPr sz="3200" b="0" spc="-113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Main headline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4906965"/>
          </a:xfrm>
        </p:spPr>
        <p:txBody>
          <a:bodyPr>
            <a:normAutofit/>
          </a:bodyPr>
          <a:lstStyle>
            <a:lvl1pPr marL="257175" indent="-257175">
              <a:spcAft>
                <a:spcPts val="0"/>
              </a:spcAft>
              <a:buFont typeface="Wingdings" panose="05000000000000000000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2pPr>
            <a:lvl3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3pPr>
            <a:lvl4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4pPr>
            <a:lvl5pPr>
              <a:spcAft>
                <a:spcPts val="0"/>
              </a:spcAft>
              <a:defRPr sz="1800">
                <a:solidFill>
                  <a:schemeClr val="accent4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B429C-22E6-4294-BBD4-C7240611A57D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10229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Days 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A3389-5BD4-4516-AC08-35D1A92887C6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2896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7" progId="TCLayout.ActiveDocument.1">
                  <p:embed/>
                </p:oleObj>
              </mc:Choice>
              <mc:Fallback>
                <p:oleObj name="think-cell Slide" r:id="rId3" imgW="287" imgH="287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Font Type: Calibri (Body), Ideal Size: 24-36, Small Caps, Color: Black, Ideally 1 Line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3871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Days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416540"/>
            <a:ext cx="8229600" cy="1222259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Subhead if necessary</a:t>
            </a:r>
          </a:p>
          <a:p>
            <a:r>
              <a:rPr lang="en-US" dirty="0"/>
              <a:t>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C7CE49-FF57-4777-9413-C547EAA0D75C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2762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795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6582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554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00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948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692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676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6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291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31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112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0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31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6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416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31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2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894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004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74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669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40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977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385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ags" Target="../tags/tag27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oleObject" Target="../embeddings/oleObject12.bin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ags" Target="../tags/tag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ags" Target="../tags/tag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ags" Target="../tags/tag11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oleObject" Target="../embeddings/oleObject6.bin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ags" Target="../tags/tag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1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ags" Target="../tags/tag13.xml"/><Relationship Id="rId5" Type="http://schemas.openxmlformats.org/officeDocument/2006/relationships/theme" Target="../theme/them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ags" Target="../tags/tag1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74.xml"/><Relationship Id="rId7" Type="http://schemas.openxmlformats.org/officeDocument/2006/relationships/tags" Target="../tags/tag2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20.xml"/><Relationship Id="rId5" Type="http://schemas.openxmlformats.org/officeDocument/2006/relationships/theme" Target="../theme/them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2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ags" Target="../tags/tag2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oleObject" Target="../embeddings/oleObject11.bin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ags" Target="../tags/tag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502912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3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86CD-F9B7-4AA3-A67F-B0AD58F58DA9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83AD2-430F-466A-B8B5-51D255B1C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7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395" imgH="396" progId="TCLayout.ActiveDocument.1">
                  <p:embed/>
                </p:oleObj>
              </mc:Choice>
              <mc:Fallback>
                <p:oleObj name="think-cell Slide" r:id="rId15" imgW="395" imgH="39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C606-0F15-184D-B835-F9FA7681BFC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53DF5-1E2C-904A-9D41-0B23BE36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7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91152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287" imgH="287" progId="TCLayout.ActiveDocument.1">
                  <p:embed/>
                </p:oleObj>
              </mc:Choice>
              <mc:Fallback>
                <p:oleObj name="think-cell Slide" r:id="rId16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C606-0F15-184D-B835-F9FA7681BFC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53DF5-1E2C-904A-9D41-0B23BE36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20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935101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n-US" sz="33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25959B4-63B5-2A49-A460-7EAA402839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78EFB6D-ACF1-9E42-BB6C-F1CCD591CB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8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C606-0F15-184D-B835-F9FA7681BFC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53DF5-1E2C-904A-9D41-0B23BE36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C606-0F15-184D-B835-F9FA7681BFC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53DF5-1E2C-904A-9D41-0B23BE36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69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0691" y="188660"/>
            <a:ext cx="8229600" cy="7278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3091"/>
            <a:ext cx="8229600" cy="48330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5730" y="6356352"/>
            <a:ext cx="1411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75CE1-E99C-411D-B4CB-718F6586A74E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600" b="1" baseline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3134" y="6356352"/>
            <a:ext cx="5636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56350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9C606-0F15-184D-B835-F9FA7681BFC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53DF5-1E2C-904A-9D41-0B23BE365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90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0691" y="188660"/>
            <a:ext cx="8229600" cy="72780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3091"/>
            <a:ext cx="8229600" cy="48330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5730" y="6356352"/>
            <a:ext cx="14110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75CE1-E99C-411D-B4CB-718F6586A74E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600" b="1" baseline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for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3134" y="6356352"/>
            <a:ext cx="5636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1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6356350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350" b="0" kern="1200">
          <a:solidFill>
            <a:schemeClr val="tx1"/>
          </a:solidFill>
          <a:latin typeface="Georgia"/>
          <a:ea typeface="+mn-ea"/>
          <a:cs typeface="Georgi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287" imgH="287" progId="TCLayout.ActiveDocument.1">
                  <p:embed/>
                </p:oleObj>
              </mc:Choice>
              <mc:Fallback>
                <p:oleObj name="think-cell Slide" r:id="rId15" imgW="287" imgH="287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959B4-63B5-2A49-A460-7EAA4028393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EFB6D-ACF1-9E42-BB6C-F1CCD591CB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24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1.emf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oleObject" Target="../embeddings/oleObject22.bin"/><Relationship Id="rId17" Type="http://schemas.openxmlformats.org/officeDocument/2006/relationships/chart" Target="../charts/chart3.xml"/><Relationship Id="rId2" Type="http://schemas.openxmlformats.org/officeDocument/2006/relationships/tags" Target="../tags/tag73.xml"/><Relationship Id="rId16" Type="http://schemas.openxmlformats.org/officeDocument/2006/relationships/image" Target="../media/image42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chart" Target="../charts/chart2.xml"/><Relationship Id="rId5" Type="http://schemas.openxmlformats.org/officeDocument/2006/relationships/tags" Target="../tags/tag76.xml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75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1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58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5" Type="http://schemas.openxmlformats.org/officeDocument/2006/relationships/image" Target="../media/image5.png"/><Relationship Id="rId2" Type="http://schemas.openxmlformats.org/officeDocument/2006/relationships/tags" Target="../tags/tag91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openxmlformats.org/officeDocument/2006/relationships/tags" Target="../tags/tag90.xml"/><Relationship Id="rId6" Type="http://schemas.openxmlformats.org/officeDocument/2006/relationships/image" Target="../media/image1.emf"/><Relationship Id="rId11" Type="http://schemas.openxmlformats.org/officeDocument/2006/relationships/image" Target="../media/image6.png"/><Relationship Id="rId24" Type="http://schemas.openxmlformats.org/officeDocument/2006/relationships/image" Target="../media/image61.png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49.png"/><Relationship Id="rId19" Type="http://schemas.openxmlformats.org/officeDocument/2006/relationships/image" Target="../media/image5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8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3.wdp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microsoft.com/office/2007/relationships/hdphoto" Target="../media/hdphoto3.wdp"/><Relationship Id="rId7" Type="http://schemas.openxmlformats.org/officeDocument/2006/relationships/image" Target="../media/image65.png"/><Relationship Id="rId12" Type="http://schemas.openxmlformats.org/officeDocument/2006/relationships/image" Target="../media/image7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11" Type="http://schemas.openxmlformats.org/officeDocument/2006/relationships/image" Target="../media/image73.png"/><Relationship Id="rId5" Type="http://schemas.openxmlformats.org/officeDocument/2006/relationships/image" Target="../media/image64.png"/><Relationship Id="rId10" Type="http://schemas.openxmlformats.org/officeDocument/2006/relationships/image" Target="../media/image72.png"/><Relationship Id="rId4" Type="http://schemas.openxmlformats.org/officeDocument/2006/relationships/image" Target="../media/image63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1.png"/><Relationship Id="rId12" Type="http://schemas.openxmlformats.org/officeDocument/2006/relationships/image" Target="../media/image81.png"/><Relationship Id="rId2" Type="http://schemas.openxmlformats.org/officeDocument/2006/relationships/tags" Target="../tags/tag93.xml"/><Relationship Id="rId16" Type="http://schemas.openxmlformats.org/officeDocument/2006/relationships/image" Target="../media/image5.png"/><Relationship Id="rId1" Type="http://schemas.openxmlformats.org/officeDocument/2006/relationships/tags" Target="../tags/tag92.xml"/><Relationship Id="rId6" Type="http://schemas.openxmlformats.org/officeDocument/2006/relationships/image" Target="../media/image1.e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5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90.png"/><Relationship Id="rId2" Type="http://schemas.openxmlformats.org/officeDocument/2006/relationships/tags" Target="../tags/tag97.xml"/><Relationship Id="rId16" Type="http://schemas.openxmlformats.org/officeDocument/2006/relationships/image" Target="../media/image5.png"/><Relationship Id="rId1" Type="http://schemas.openxmlformats.org/officeDocument/2006/relationships/tags" Target="../tags/tag96.xml"/><Relationship Id="rId6" Type="http://schemas.openxmlformats.org/officeDocument/2006/relationships/image" Target="../media/image1.e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76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5.png"/><Relationship Id="rId7" Type="http://schemas.openxmlformats.org/officeDocument/2006/relationships/image" Target="../media/image100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99.png"/><Relationship Id="rId5" Type="http://schemas.openxmlformats.org/officeDocument/2006/relationships/image" Target="../media/image76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s://www.nielsen.com/us/en/insights/article/2019/fresh-trends-tracking-the-four-trends-driving-growth-across-fresh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.pn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1.emf"/><Relationship Id="rId11" Type="http://schemas.openxmlformats.org/officeDocument/2006/relationships/image" Target="../media/image5.pn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tags" Target="../tags/tag33.xml"/><Relationship Id="rId16" Type="http://schemas.openxmlformats.org/officeDocument/2006/relationships/image" Target="../media/image5.png"/><Relationship Id="rId1" Type="http://schemas.openxmlformats.org/officeDocument/2006/relationships/tags" Target="../tags/tag32.xml"/><Relationship Id="rId6" Type="http://schemas.openxmlformats.org/officeDocument/2006/relationships/image" Target="../media/image1.e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15.bin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18.emf"/><Relationship Id="rId12" Type="http://schemas.openxmlformats.org/officeDocument/2006/relationships/image" Target="../media/image123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122.png"/><Relationship Id="rId5" Type="http://schemas.openxmlformats.org/officeDocument/2006/relationships/image" Target="../media/image117.jpg"/><Relationship Id="rId10" Type="http://schemas.openxmlformats.org/officeDocument/2006/relationships/image" Target="../media/image12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.png"/><Relationship Id="rId5" Type="http://schemas.openxmlformats.org/officeDocument/2006/relationships/image" Target="../media/image127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28.jpeg"/><Relationship Id="rId12" Type="http://schemas.openxmlformats.org/officeDocument/2006/relationships/image" Target="../media/image5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118.emf"/><Relationship Id="rId11" Type="http://schemas.openxmlformats.org/officeDocument/2006/relationships/image" Target="../media/image131.png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3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taamerica.com/" TargetMode="External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.emf"/><Relationship Id="rId11" Type="http://schemas.openxmlformats.org/officeDocument/2006/relationships/image" Target="../media/image134.png"/><Relationship Id="rId5" Type="http://schemas.openxmlformats.org/officeDocument/2006/relationships/oleObject" Target="../embeddings/oleObject36.bin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13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18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oleObject" Target="../embeddings/oleObject39.bin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3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18.emf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48.jpe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.emf"/><Relationship Id="rId11" Type="http://schemas.openxmlformats.org/officeDocument/2006/relationships/image" Target="../media/image147.jpeg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146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45.jpe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8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hyperlink" Target="https://www.tasteatlas.com/most-popular-pastries-in-the-worl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tags" Target="../tags/tag43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4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1.emf"/><Relationship Id="rId15" Type="http://schemas.openxmlformats.org/officeDocument/2006/relationships/image" Target="../media/image31.png"/><Relationship Id="rId23" Type="http://schemas.openxmlformats.org/officeDocument/2006/relationships/image" Target="../media/image5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5.gif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21" Type="http://schemas.openxmlformats.org/officeDocument/2006/relationships/tags" Target="../tags/tag64.xml"/><Relationship Id="rId34" Type="http://schemas.openxmlformats.org/officeDocument/2006/relationships/chart" Target="../charts/chart1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6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slideLayout" Target="../slideLayouts/slideLayout62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1.emf"/><Relationship Id="rId37" Type="http://schemas.openxmlformats.org/officeDocument/2006/relationships/image" Target="../media/image5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image" Target="../media/image40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oleObject" Target="../embeddings/oleObject21.bin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notesSlide" Target="../notesSlides/notesSlide5.xml"/><Relationship Id="rId35" Type="http://schemas.openxmlformats.org/officeDocument/2006/relationships/image" Target="../media/image39.png"/><Relationship Id="rId8" Type="http://schemas.openxmlformats.org/officeDocument/2006/relationships/tags" Target="../tags/tag51.xml"/><Relationship Id="rId3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87" imgH="287" progId="TCLayout.ActiveDocument.1">
                  <p:embed/>
                </p:oleObj>
              </mc:Choice>
              <mc:Fallback>
                <p:oleObj name="think-cell Slide" r:id="rId3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11" y="315838"/>
            <a:ext cx="8585200" cy="334116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111" y="897060"/>
            <a:ext cx="3938850" cy="4212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971" y="25669"/>
            <a:ext cx="1138157" cy="219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0F30B-C945-4F9B-8D8E-685D1AB5768A}"/>
              </a:ext>
            </a:extLst>
          </p:cNvPr>
          <p:cNvSpPr txBox="1"/>
          <p:nvPr/>
        </p:nvSpPr>
        <p:spPr>
          <a:xfrm>
            <a:off x="233236" y="6178046"/>
            <a:ext cx="5824664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Presentation for: </a:t>
            </a:r>
            <a:r>
              <a:rPr lang="en-US" sz="2000" dirty="0"/>
              <a:t>[Insert Name, Title]</a:t>
            </a:r>
            <a:endParaRPr lang="en-US" sz="500" i="1" dirty="0"/>
          </a:p>
          <a:p>
            <a:r>
              <a:rPr lang="en-US" sz="1600" b="1" dirty="0"/>
              <a:t>Date: </a:t>
            </a:r>
            <a:r>
              <a:rPr lang="en-US" sz="1600" dirty="0"/>
              <a:t>[Inset Date]</a:t>
            </a:r>
          </a:p>
        </p:txBody>
      </p:sp>
    </p:spTree>
    <p:extLst>
      <p:ext uri="{BB962C8B-B14F-4D97-AF65-F5344CB8AC3E}">
        <p14:creationId xmlns:p14="http://schemas.microsoft.com/office/powerpoint/2010/main" val="122173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F4B8C9ED-F868-49E4-91B7-8177346975C3}"/>
              </a:ext>
            </a:extLst>
          </p:cNvPr>
          <p:cNvGraphicFramePr>
            <a:graphicFrameLocks/>
          </p:cNvGraphicFramePr>
          <p:nvPr/>
        </p:nvGraphicFramePr>
        <p:xfrm>
          <a:off x="442160" y="3037044"/>
          <a:ext cx="8335879" cy="2516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87" imgH="287" progId="TCLayout.ActiveDocument.1">
                  <p:embed/>
                </p:oleObj>
              </mc:Choice>
              <mc:Fallback>
                <p:oleObj name="think-cell Slide" r:id="rId12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85465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133" y="6492196"/>
            <a:ext cx="833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Sweet Baked Goods (SBG) = Pastry/Danish/Coffee Cakes, Doughnuts, Cupcakes/Brownies**, Muffins; **same as Bakery Snacks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Dec 27, 2020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50" b="1" u="sng" cap="small" dirty="0">
                <a:latin typeface="+mn-lt"/>
              </a:rPr>
              <a:t>Driving growth</a:t>
            </a:r>
            <a:r>
              <a:rPr lang="en-US" sz="2250" b="1" cap="small" dirty="0">
                <a:latin typeface="+mn-lt"/>
              </a:rPr>
              <a:t>; Sweet Baked Goods &amp; adjacent categories down</a:t>
            </a:r>
            <a:endParaRPr lang="en-US" sz="2250" b="1" dirty="0">
              <a:latin typeface="+mn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98040" y="1210253"/>
            <a:ext cx="8628394" cy="900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7Days vs Key Competitive Categories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-- NAT’L / Total US </a:t>
            </a:r>
            <a:r>
              <a:rPr lang="en-US" b="1" dirty="0" err="1">
                <a:solidFill>
                  <a:srgbClr val="0070C0"/>
                </a:solidFill>
              </a:rPr>
              <a:t>Conv</a:t>
            </a:r>
            <a:r>
              <a:rPr lang="en-US" b="1" dirty="0">
                <a:solidFill>
                  <a:srgbClr val="0070C0"/>
                </a:solidFill>
              </a:rPr>
              <a:t> --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$ % Sales Growth vs YA</a:t>
            </a:r>
          </a:p>
          <a:p>
            <a:pPr algn="ctr"/>
            <a:r>
              <a:rPr lang="en-US" sz="1050" b="1" dirty="0">
                <a:solidFill>
                  <a:srgbClr val="0070C0"/>
                </a:solidFill>
              </a:rPr>
              <a:t>L52 thru Dec 27, 2020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56" name="Left Brace 55"/>
          <p:cNvSpPr/>
          <p:nvPr/>
        </p:nvSpPr>
        <p:spPr>
          <a:xfrm rot="16200000">
            <a:off x="2886796" y="4865028"/>
            <a:ext cx="645354" cy="23533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531393" y="6213853"/>
            <a:ext cx="1351327" cy="25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cap="small" dirty="0"/>
              <a:t>Sweet Baked Goods</a:t>
            </a:r>
          </a:p>
        </p:txBody>
      </p:sp>
      <p:sp>
        <p:nvSpPr>
          <p:cNvPr id="539" name="Rectangle 538"/>
          <p:cNvSpPr/>
          <p:nvPr/>
        </p:nvSpPr>
        <p:spPr>
          <a:xfrm>
            <a:off x="298039" y="2206985"/>
            <a:ext cx="85965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cap="small" dirty="0"/>
              <a:t>7Days</a:t>
            </a:r>
            <a:r>
              <a:rPr lang="en-US" cap="small" dirty="0"/>
              <a:t> is </a:t>
            </a:r>
            <a:r>
              <a:rPr lang="en-US" sz="2000" b="1" u="sng" cap="small" dirty="0"/>
              <a:t>driving growth (+29%)</a:t>
            </a:r>
            <a:r>
              <a:rPr lang="en-US" sz="2000" b="1" cap="small" dirty="0"/>
              <a:t> </a:t>
            </a:r>
            <a:r>
              <a:rPr lang="en-US" cap="small" dirty="0"/>
              <a:t>vs Sweet Baked Goods ($2.5B) down </a:t>
            </a:r>
            <a:r>
              <a:rPr lang="en-US" b="1" cap="small" dirty="0"/>
              <a:t>(-6%)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" u="sng" cap="smal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cap="small" dirty="0"/>
              <a:t>Note:</a:t>
            </a:r>
            <a:r>
              <a:rPr lang="en-US" b="1" cap="small" dirty="0"/>
              <a:t> Pastry/Doughnuts </a:t>
            </a:r>
            <a:r>
              <a:rPr lang="en-US" cap="small" dirty="0"/>
              <a:t>is the </a:t>
            </a:r>
            <a:r>
              <a:rPr lang="en-US" b="1" u="sng" cap="small" dirty="0"/>
              <a:t>largest category ($1.7B)</a:t>
            </a:r>
            <a:endParaRPr lang="en-US" cap="small" dirty="0"/>
          </a:p>
        </p:txBody>
      </p:sp>
      <p:pic>
        <p:nvPicPr>
          <p:cNvPr id="262" name="Picture 26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48" b="2282"/>
          <a:stretch/>
        </p:blipFill>
        <p:spPr>
          <a:xfrm>
            <a:off x="6898031" y="1347788"/>
            <a:ext cx="1071860" cy="704850"/>
          </a:xfrm>
          <a:prstGeom prst="rect">
            <a:avLst/>
          </a:prstGeom>
        </p:spPr>
      </p:pic>
      <p:sp>
        <p:nvSpPr>
          <p:cNvPr id="27" name="Text Placeholder 2"/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757736" y="5467636"/>
            <a:ext cx="9715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7A05584-2BB7-495A-8E6A-758901FC9D08}" type="datetime'SO''''F''''T'''' ''C''''''''''R''O''''ISS''A''N''''TS'''''''''">
              <a:rPr lang="en-US" altLang="en-US" sz="1000" b="1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SOFT CROISSANTS</a:t>
            </a:fld>
            <a:endParaRPr lang="en-US" sz="1000" b="1" dirty="0">
              <a:sym typeface="+mn-lt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3765759" y="5467636"/>
            <a:ext cx="430213" cy="2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012D32F-5480-4B27-8C95-03CC7E02079A}" type="datetime'''''''BA''''''''''K''''''ER''''''Y''''''''''''&#10;S''''N''''ACKS'">
              <a:rPr lang="en-US" altLang="en-US" sz="1000" b="1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BAKERY
SNACKS</a:t>
            </a:fld>
            <a:endParaRPr lang="en-US" sz="1000" b="1" dirty="0">
              <a:sym typeface="+mn-lt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466540" y="5467636"/>
            <a:ext cx="10731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b="1" dirty="0">
                <a:sym typeface="+mn-lt"/>
              </a:rPr>
              <a:t>TOASTER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000" b="1" dirty="0">
                <a:sym typeface="+mn-lt"/>
              </a:rPr>
              <a:t>PASTRIES/TARTS</a:t>
            </a:r>
          </a:p>
        </p:txBody>
      </p:sp>
      <p:sp>
        <p:nvSpPr>
          <p:cNvPr id="31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2223777" y="5467636"/>
            <a:ext cx="774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1A3A5A3-063F-41C0-8A08-42D01FB2C173}" type="datetime'''''''PAS''''''''''''T''RY''/&#10;DOU''''G''''HNU''''T''S'''''''''">
              <a:rPr lang="en-US" altLang="en-US" sz="1000" b="1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PASTRY/
DOUGHNUTS</a:t>
            </a:fld>
            <a:r>
              <a:rPr lang="en-US" altLang="en-US" sz="1000" b="1" dirty="0"/>
              <a:t>*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endParaRPr lang="en-US" sz="1000" b="1" dirty="0">
              <a:sym typeface="+mn-lt"/>
            </a:endParaRP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800" b="1" dirty="0">
                <a:sym typeface="+mn-lt"/>
              </a:rPr>
              <a:t>*7Days lives here</a:t>
            </a:r>
          </a:p>
        </p:txBody>
      </p:sp>
      <p:sp>
        <p:nvSpPr>
          <p:cNvPr id="32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6179484" y="5467636"/>
            <a:ext cx="8493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76760C8-CB8E-4027-BB07-8F2CBBE027CE}" type="datetime'''S''N''''ACK'' BA''''RS''/''''&#10;''GR''A''''N''O''LA BA''RS'">
              <a:rPr lang="en-US" altLang="en-US" sz="1000" b="1" smtClean="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SNACK BARS/
GRANOLA BARS</a:t>
            </a:fld>
            <a:endParaRPr lang="en-US" sz="1000" b="1" dirty="0">
              <a:sym typeface="+mn-lt"/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080632" y="5455652"/>
            <a:ext cx="4302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000" b="1" dirty="0"/>
              <a:t>COOKIES</a:t>
            </a:r>
            <a:endParaRPr lang="en-US" sz="1000" b="1" dirty="0"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2410" y="3032474"/>
            <a:ext cx="1221901" cy="26055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6E2D76F0-F036-4F3B-8EE4-12CEA948E1F8}"/>
              </a:ext>
            </a:extLst>
          </p:cNvPr>
          <p:cNvGraphicFramePr>
            <a:graphicFrameLocks/>
          </p:cNvGraphicFramePr>
          <p:nvPr/>
        </p:nvGraphicFramePr>
        <p:xfrm>
          <a:off x="442160" y="2981740"/>
          <a:ext cx="8335879" cy="2379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65" name="Picture 6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34" y="4581867"/>
            <a:ext cx="698554" cy="74703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9BE0B92-0B61-4464-923E-6AD75054D3E9}"/>
              </a:ext>
            </a:extLst>
          </p:cNvPr>
          <p:cNvSpPr txBox="1"/>
          <p:nvPr/>
        </p:nvSpPr>
        <p:spPr>
          <a:xfrm>
            <a:off x="771376" y="3792965"/>
            <a:ext cx="9773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cap="small" dirty="0">
                <a:solidFill>
                  <a:schemeClr val="bg1"/>
                </a:solidFill>
              </a:rPr>
              <a:t>$31.2M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2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5793BBA-F4F0-4802-8A0F-4C2D0DBA77F0}"/>
              </a:ext>
            </a:extLst>
          </p:cNvPr>
          <p:cNvSpPr/>
          <p:nvPr/>
        </p:nvSpPr>
        <p:spPr>
          <a:xfrm>
            <a:off x="3098282" y="1388279"/>
            <a:ext cx="2966486" cy="1186296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50" b="1" cap="small" dirty="0">
                <a:latin typeface="+mn-lt"/>
              </a:rPr>
              <a:t>Firing on all cylinders — across all key performance metrics</a:t>
            </a:r>
            <a:endParaRPr lang="en-US" sz="2250" b="1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35F48D-6596-4C9A-8171-DEDFFA90CAE4}"/>
              </a:ext>
            </a:extLst>
          </p:cNvPr>
          <p:cNvSpPr/>
          <p:nvPr/>
        </p:nvSpPr>
        <p:spPr>
          <a:xfrm>
            <a:off x="-2133" y="6492196"/>
            <a:ext cx="833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Velocity = sales per point of distribution; Core = 2.65oz Chocolate, Vanilla, Strawberry &amp; Vanilla, and Caramel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Dec 27,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784EF8-F2CC-44DC-80B5-B1C5355AC8EE}"/>
              </a:ext>
            </a:extLst>
          </p:cNvPr>
          <p:cNvSpPr txBox="1"/>
          <p:nvPr/>
        </p:nvSpPr>
        <p:spPr>
          <a:xfrm>
            <a:off x="3469091" y="1453641"/>
            <a:ext cx="2224868" cy="98488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4800" b="1" cap="small" dirty="0">
                <a:solidFill>
                  <a:schemeClr val="bg1"/>
                </a:solidFill>
                <a:latin typeface="+mn-lt"/>
              </a:rPr>
              <a:t>+29%</a:t>
            </a:r>
          </a:p>
          <a:p>
            <a:pPr algn="ctr"/>
            <a:r>
              <a:rPr lang="en-US" sz="1000" b="1" cap="small" dirty="0"/>
              <a:t>7Days $ % Growth vs YA</a:t>
            </a:r>
            <a:endParaRPr lang="en-US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A8C8D5D-C598-4815-8231-74C212166511}"/>
              </a:ext>
            </a:extLst>
          </p:cNvPr>
          <p:cNvSpPr/>
          <p:nvPr/>
        </p:nvSpPr>
        <p:spPr>
          <a:xfrm>
            <a:off x="469382" y="3188560"/>
            <a:ext cx="2335170" cy="72521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+ACV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% Growth vs YA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65DA52-5199-4E54-BC30-7BFA790750C8}"/>
              </a:ext>
            </a:extLst>
          </p:cNvPr>
          <p:cNvSpPr/>
          <p:nvPr/>
        </p:nvSpPr>
        <p:spPr>
          <a:xfrm>
            <a:off x="2409051" y="3210064"/>
            <a:ext cx="2335170" cy="72521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+Velocity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% Growth vs YA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73E752-C6B3-422F-AFA6-42C49670B764}"/>
              </a:ext>
            </a:extLst>
          </p:cNvPr>
          <p:cNvSpPr/>
          <p:nvPr/>
        </p:nvSpPr>
        <p:spPr>
          <a:xfrm>
            <a:off x="4367770" y="3231568"/>
            <a:ext cx="2335170" cy="72521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+Core Items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% Growth vs YA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52FBA85-4510-46B5-918D-E3017A6C7C31}"/>
              </a:ext>
            </a:extLst>
          </p:cNvPr>
          <p:cNvSpPr/>
          <p:nvPr/>
        </p:nvSpPr>
        <p:spPr>
          <a:xfrm>
            <a:off x="6332580" y="3231568"/>
            <a:ext cx="2335170" cy="725218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+New Items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% Contribution to Growth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AF5D8F-1B34-4ABE-8B1B-758FE98B3A31}"/>
              </a:ext>
            </a:extLst>
          </p:cNvPr>
          <p:cNvSpPr txBox="1"/>
          <p:nvPr/>
        </p:nvSpPr>
        <p:spPr>
          <a:xfrm>
            <a:off x="776204" y="4061565"/>
            <a:ext cx="163563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small" dirty="0">
                <a:latin typeface="+mn-lt"/>
              </a:rPr>
              <a:t>+12% </a:t>
            </a:r>
          </a:p>
          <a:p>
            <a:pPr algn="ctr"/>
            <a:endParaRPr lang="en-US" sz="300" cap="small" dirty="0">
              <a:latin typeface="+mn-lt"/>
            </a:endParaRPr>
          </a:p>
          <a:p>
            <a:pPr algn="ctr"/>
            <a:r>
              <a:rPr lang="en-US" sz="1400" cap="small" dirty="0">
                <a:latin typeface="+mn-lt"/>
              </a:rPr>
              <a:t>ACV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3E6D90-CAC1-46E5-935F-732E466A1A97}"/>
              </a:ext>
            </a:extLst>
          </p:cNvPr>
          <p:cNvSpPr txBox="1"/>
          <p:nvPr/>
        </p:nvSpPr>
        <p:spPr>
          <a:xfrm>
            <a:off x="2763582" y="4072049"/>
            <a:ext cx="1635632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small" dirty="0">
                <a:latin typeface="+mn-lt"/>
              </a:rPr>
              <a:t>+14% </a:t>
            </a:r>
          </a:p>
          <a:p>
            <a:pPr algn="ctr"/>
            <a:endParaRPr lang="en-US" sz="300" cap="small" dirty="0">
              <a:latin typeface="+mn-lt"/>
            </a:endParaRPr>
          </a:p>
          <a:p>
            <a:pPr algn="ctr"/>
            <a:r>
              <a:rPr lang="en-US" sz="1400" cap="small" dirty="0">
                <a:latin typeface="+mn-lt"/>
              </a:rPr>
              <a:t>U Velocity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477B91-B27A-4D94-82E6-9B58278C588C}"/>
              </a:ext>
            </a:extLst>
          </p:cNvPr>
          <p:cNvSpPr txBox="1"/>
          <p:nvPr/>
        </p:nvSpPr>
        <p:spPr>
          <a:xfrm>
            <a:off x="4717539" y="4072049"/>
            <a:ext cx="1635632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small" dirty="0">
                <a:latin typeface="+mn-lt"/>
              </a:rPr>
              <a:t>+18% </a:t>
            </a:r>
          </a:p>
          <a:p>
            <a:pPr algn="ctr"/>
            <a:endParaRPr lang="en-US" sz="300" cap="small" dirty="0">
              <a:latin typeface="+mn-lt"/>
            </a:endParaRPr>
          </a:p>
          <a:p>
            <a:pPr algn="ctr"/>
            <a:r>
              <a:rPr lang="en-US" sz="1400" cap="small" dirty="0">
                <a:latin typeface="+mn-lt"/>
              </a:rPr>
              <a:t>$ Sales of </a:t>
            </a:r>
          </a:p>
          <a:p>
            <a:pPr algn="ctr"/>
            <a:r>
              <a:rPr lang="en-US" sz="1400" cap="small" dirty="0">
                <a:latin typeface="+mn-lt"/>
              </a:rPr>
              <a:t>Top 4 “Core”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A94A5E-22EC-4590-8DDC-4F92B44A8004}"/>
              </a:ext>
            </a:extLst>
          </p:cNvPr>
          <p:cNvSpPr txBox="1"/>
          <p:nvPr/>
        </p:nvSpPr>
        <p:spPr>
          <a:xfrm>
            <a:off x="6827938" y="4072049"/>
            <a:ext cx="163563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small" dirty="0">
                <a:latin typeface="+mn-lt"/>
              </a:rPr>
              <a:t>40% </a:t>
            </a:r>
          </a:p>
          <a:p>
            <a:pPr algn="ctr"/>
            <a:endParaRPr lang="en-US" sz="300" cap="small" dirty="0">
              <a:latin typeface="+mn-lt"/>
            </a:endParaRPr>
          </a:p>
          <a:p>
            <a:pPr algn="ctr"/>
            <a:r>
              <a:rPr lang="en-US" sz="1400" cap="small" dirty="0">
                <a:latin typeface="+mn-lt"/>
              </a:rPr>
              <a:t>$ Sales growth Contribution</a:t>
            </a:r>
          </a:p>
          <a:p>
            <a:pPr algn="ctr"/>
            <a:r>
              <a:rPr lang="en-US" sz="1400" cap="small" dirty="0">
                <a:latin typeface="+mn-lt"/>
              </a:rPr>
              <a:t>Of New Mini</a:t>
            </a:r>
            <a:r>
              <a:rPr lang="en-US" sz="1200" cap="small" dirty="0">
                <a:latin typeface="+mn-lt"/>
              </a:rPr>
              <a:t>s</a:t>
            </a:r>
            <a:endParaRPr lang="en-US" sz="1400" cap="small" dirty="0">
              <a:latin typeface="+mn-lt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576A5C6-9664-4B6B-BE8F-782BD80BB6AA}"/>
              </a:ext>
            </a:extLst>
          </p:cNvPr>
          <p:cNvCxnSpPr>
            <a:cxnSpLocks/>
            <a:stCxn id="7" idx="4"/>
            <a:endCxn id="16" idx="0"/>
          </p:cNvCxnSpPr>
          <p:nvPr/>
        </p:nvCxnSpPr>
        <p:spPr>
          <a:xfrm flipH="1">
            <a:off x="1636967" y="2574575"/>
            <a:ext cx="2944558" cy="6139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D1E1503-7F6D-4CA5-9956-E4D95C6029C3}"/>
              </a:ext>
            </a:extLst>
          </p:cNvPr>
          <p:cNvCxnSpPr>
            <a:cxnSpLocks/>
            <a:stCxn id="7" idx="4"/>
            <a:endCxn id="17" idx="0"/>
          </p:cNvCxnSpPr>
          <p:nvPr/>
        </p:nvCxnSpPr>
        <p:spPr>
          <a:xfrm flipH="1">
            <a:off x="3576636" y="2574575"/>
            <a:ext cx="1004889" cy="6354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CB84270-C1A8-46CD-BCCD-92F65C29496E}"/>
              </a:ext>
            </a:extLst>
          </p:cNvPr>
          <p:cNvCxnSpPr>
            <a:cxnSpLocks/>
            <a:stCxn id="7" idx="4"/>
            <a:endCxn id="18" idx="0"/>
          </p:cNvCxnSpPr>
          <p:nvPr/>
        </p:nvCxnSpPr>
        <p:spPr>
          <a:xfrm>
            <a:off x="4581525" y="2574575"/>
            <a:ext cx="953830" cy="6569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C272A80-71B7-4BDA-8924-2455988E1DE0}"/>
              </a:ext>
            </a:extLst>
          </p:cNvPr>
          <p:cNvCxnSpPr>
            <a:cxnSpLocks/>
            <a:stCxn id="7" idx="4"/>
            <a:endCxn id="25" idx="0"/>
          </p:cNvCxnSpPr>
          <p:nvPr/>
        </p:nvCxnSpPr>
        <p:spPr>
          <a:xfrm>
            <a:off x="4581525" y="2574575"/>
            <a:ext cx="2918640" cy="6569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2" name="Picture 16" descr="Image result for check sign">
            <a:extLst>
              <a:ext uri="{FF2B5EF4-FFF2-40B4-BE49-F238E27FC236}">
                <a16:creationId xmlns:a16="http://schemas.microsoft.com/office/drawing/2014/main" id="{41FB5DE6-C52E-4D6E-BF0A-85F990C3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94" y="2806022"/>
            <a:ext cx="392546" cy="5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6" descr="Image result for check sign">
            <a:extLst>
              <a:ext uri="{FF2B5EF4-FFF2-40B4-BE49-F238E27FC236}">
                <a16:creationId xmlns:a16="http://schemas.microsoft.com/office/drawing/2014/main" id="{B4F9D3FA-D5BD-4217-BD0C-64C99719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363" y="2819332"/>
            <a:ext cx="392546" cy="5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6" descr="Image result for check sign">
            <a:extLst>
              <a:ext uri="{FF2B5EF4-FFF2-40B4-BE49-F238E27FC236}">
                <a16:creationId xmlns:a16="http://schemas.microsoft.com/office/drawing/2014/main" id="{0D057031-91E6-4A5B-A33D-B30D1CED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35" y="2860615"/>
            <a:ext cx="392546" cy="5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6" descr="Image result for check sign">
            <a:extLst>
              <a:ext uri="{FF2B5EF4-FFF2-40B4-BE49-F238E27FC236}">
                <a16:creationId xmlns:a16="http://schemas.microsoft.com/office/drawing/2014/main" id="{5A97E1DE-FD59-40E0-BA5F-8EA4D6C6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68" y="2859714"/>
            <a:ext cx="392546" cy="5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934B8F56-F31D-4082-B029-0D56AFF0A884}"/>
              </a:ext>
            </a:extLst>
          </p:cNvPr>
          <p:cNvSpPr txBox="1"/>
          <p:nvPr/>
        </p:nvSpPr>
        <p:spPr>
          <a:xfrm>
            <a:off x="469382" y="5560115"/>
            <a:ext cx="819836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cap="small" dirty="0"/>
              <a:t>Note: 7Days is also seeing growth across </a:t>
            </a:r>
            <a:r>
              <a:rPr lang="en-US" sz="2000" b="1" u="sng" cap="small" dirty="0"/>
              <a:t>ALL</a:t>
            </a:r>
            <a:r>
              <a:rPr lang="en-US" sz="2000" b="1" cap="small" dirty="0"/>
              <a:t> regions</a:t>
            </a:r>
            <a:r>
              <a:rPr lang="en-US" sz="1600" b="1" cap="small" dirty="0"/>
              <a:t> (+44% $ growth on avg)</a:t>
            </a:r>
            <a:r>
              <a:rPr lang="en-US" sz="2000" b="1" cap="small" dirty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6959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57501" y="5792162"/>
            <a:ext cx="2990088" cy="654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18658" y="5304329"/>
            <a:ext cx="849206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cap="small" dirty="0"/>
              <a:t>7Days is </a:t>
            </a:r>
            <a:r>
              <a:rPr lang="en-US" sz="2400" b="1" u="sng" cap="small" dirty="0">
                <a:solidFill>
                  <a:srgbClr val="FF0000"/>
                </a:solidFill>
              </a:rPr>
              <a:t>the fastest growing</a:t>
            </a:r>
            <a:r>
              <a:rPr lang="en-US" sz="2400" b="1" cap="small" dirty="0"/>
              <a:t> </a:t>
            </a:r>
            <a:r>
              <a:rPr lang="en-US" sz="2000" b="1" cap="small" dirty="0"/>
              <a:t>among the top 15 SBG MFRs … </a:t>
            </a:r>
            <a:r>
              <a:rPr lang="en-US" b="1" cap="small" dirty="0"/>
              <a:t>by a wide margin!</a:t>
            </a:r>
            <a:endParaRPr lang="en-US" sz="2000" b="1" cap="small" dirty="0"/>
          </a:p>
          <a:p>
            <a:pPr algn="ctr"/>
            <a:endParaRPr lang="en-US" sz="1100" b="1" cap="small" dirty="0"/>
          </a:p>
          <a:p>
            <a:pPr algn="ctr"/>
            <a:r>
              <a:rPr lang="en-US" sz="3200" b="1" cap="small" dirty="0">
                <a:solidFill>
                  <a:schemeClr val="bg1"/>
                </a:solidFill>
              </a:rPr>
              <a:t>+29% YoY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887854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cap="small" dirty="0">
                <a:latin typeface="+mn-lt"/>
              </a:rPr>
              <a:t>Ranked #8 in $ Sales among Sweet Baked Goods MFRs &amp; Climbing</a:t>
            </a:r>
            <a:br>
              <a:rPr lang="en-US" sz="2300" b="1" cap="small" dirty="0">
                <a:latin typeface="+mn-lt"/>
              </a:rPr>
            </a:br>
            <a:r>
              <a:rPr lang="en-US" sz="1600" b="1" cap="small" dirty="0">
                <a:latin typeface="+mn-lt"/>
              </a:rPr>
              <a:t>and is </a:t>
            </a:r>
            <a:r>
              <a:rPr lang="en-US" sz="1600" b="1" u="sng" cap="small" dirty="0">
                <a:latin typeface="+mn-lt"/>
              </a:rPr>
              <a:t>the fastest growing</a:t>
            </a:r>
            <a:r>
              <a:rPr lang="en-US" sz="1600" b="1" cap="small" dirty="0">
                <a:latin typeface="+mn-lt"/>
              </a:rPr>
              <a:t> — </a:t>
            </a:r>
            <a:r>
              <a:rPr lang="en-US" sz="2400" b="1" cap="small" dirty="0">
                <a:solidFill>
                  <a:srgbClr val="00B050"/>
                </a:solidFill>
                <a:latin typeface="+mn-lt"/>
              </a:rPr>
              <a:t>#1</a:t>
            </a:r>
            <a:r>
              <a:rPr lang="en-US" sz="1800" b="1" cap="small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1600" b="1" cap="small" dirty="0">
                <a:latin typeface="+mn-lt"/>
              </a:rPr>
              <a:t>in % dollar growth + </a:t>
            </a:r>
            <a:r>
              <a:rPr lang="en-US" sz="2400" b="1" cap="small" dirty="0">
                <a:solidFill>
                  <a:srgbClr val="00B050"/>
                </a:solidFill>
                <a:latin typeface="+mn-lt"/>
              </a:rPr>
              <a:t>#1</a:t>
            </a:r>
            <a:r>
              <a:rPr lang="en-US" sz="1800" b="1" cap="small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1600" b="1" cap="small" dirty="0">
                <a:latin typeface="+mn-lt"/>
              </a:rPr>
              <a:t>in absolute dollar growth</a:t>
            </a:r>
            <a:endParaRPr lang="en-US" sz="1600" b="1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133" y="6588928"/>
            <a:ext cx="9102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x-PL &amp; &lt; 2 ACV, Prairie City acquired by McKee in May 2019; Sweet Baked Goods (SBG) = Pastry/Danish/Coffee Cakes, Doughnuts, Cupcakes/Brownies, Muffins + items across McKee, Hostess, Moon Pie falling into Cookies IRI Category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Dec 27, 2020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601" y="1500855"/>
            <a:ext cx="8492067" cy="3804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77788" y="1776361"/>
          <a:ext cx="8213823" cy="3443753"/>
        </p:xfrm>
        <a:graphic>
          <a:graphicData uri="http://schemas.openxmlformats.org/drawingml/2006/table">
            <a:tbl>
              <a:tblPr/>
              <a:tblGrid>
                <a:gridCol w="462917">
                  <a:extLst>
                    <a:ext uri="{9D8B030D-6E8A-4147-A177-3AD203B41FA5}">
                      <a16:colId xmlns:a16="http://schemas.microsoft.com/office/drawing/2014/main" val="2495105772"/>
                    </a:ext>
                  </a:extLst>
                </a:gridCol>
                <a:gridCol w="4795354">
                  <a:extLst>
                    <a:ext uri="{9D8B030D-6E8A-4147-A177-3AD203B41FA5}">
                      <a16:colId xmlns:a16="http://schemas.microsoft.com/office/drawing/2014/main" val="3369367156"/>
                    </a:ext>
                  </a:extLst>
                </a:gridCol>
                <a:gridCol w="985184">
                  <a:extLst>
                    <a:ext uri="{9D8B030D-6E8A-4147-A177-3AD203B41FA5}">
                      <a16:colId xmlns:a16="http://schemas.microsoft.com/office/drawing/2014/main" val="1065233659"/>
                    </a:ext>
                  </a:extLst>
                </a:gridCol>
                <a:gridCol w="985184">
                  <a:extLst>
                    <a:ext uri="{9D8B030D-6E8A-4147-A177-3AD203B41FA5}">
                      <a16:colId xmlns:a16="http://schemas.microsoft.com/office/drawing/2014/main" val="3383633324"/>
                    </a:ext>
                  </a:extLst>
                </a:gridCol>
                <a:gridCol w="985184">
                  <a:extLst>
                    <a:ext uri="{9D8B030D-6E8A-4147-A177-3AD203B41FA5}">
                      <a16:colId xmlns:a16="http://schemas.microsoft.com/office/drawing/2014/main" val="2935294374"/>
                    </a:ext>
                  </a:extLst>
                </a:gridCol>
              </a:tblGrid>
              <a:tr h="18722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800" b="0" i="1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Manufacturer (MFR)</a:t>
                      </a:r>
                    </a:p>
                  </a:txBody>
                  <a:tcPr marL="88054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 Sales</a:t>
                      </a: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% $ Growth</a:t>
                      </a: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Abs</a:t>
                      </a:r>
                      <a:r>
                        <a:rPr lang="en-US" sz="1100" b="1" i="0" u="none" strike="noStrike" baseline="0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 $ Growth</a:t>
                      </a:r>
                      <a:endParaRPr lang="en-US" sz="1100" b="1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767707"/>
                  </a:ext>
                </a:extLst>
              </a:tr>
              <a:tr h="105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i="0" u="none" strike="noStrike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vs YA</a:t>
                      </a: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6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vs YA</a:t>
                      </a:r>
                    </a:p>
                  </a:txBody>
                  <a:tcPr marL="7338" marR="7338" marT="73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570680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HOSTESS BRANDS LLC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$610M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($6M)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554416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MCKEE FOODS CORP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Little Debbie, Drake's, Prairie City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$450M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-13%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($70M)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664361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BON APPETIT DANISH INC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$447M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-11%</a:t>
                      </a:r>
                      <a:endParaRPr lang="en-US" sz="1200" b="0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($11M)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757525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GRUPO BIMBO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Bimbo, </a:t>
                      </a:r>
                      <a:r>
                        <a:rPr lang="en-US" sz="1100" b="1" i="0" u="none" strike="noStrike" dirty="0" err="1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Marinela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, Entenmann's, Mrs. Baird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$193M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-0.2%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(&lt; $1M)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6179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FLOWERS FOODS LLC (</a:t>
                      </a:r>
                      <a:r>
                        <a:rPr lang="en-US" sz="1100" b="1" i="0" u="none" strike="noStrike" dirty="0" err="1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Tastykake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, Mrs. </a:t>
                      </a:r>
                      <a:r>
                        <a:rPr lang="en-US" sz="1100" b="1" i="0" u="none" strike="noStrike" dirty="0" err="1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Freshley's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$172M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($17M)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065676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JAB HOLDING JOH A BENCKISER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Krispy Kreme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$89M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($2M)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057277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HORIZON FOOD GRP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Nemo's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$33M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+8%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+$2M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830909"/>
                  </a:ext>
                </a:extLst>
              </a:tr>
              <a:tr h="3013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7DAYS-EPTA America LLC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$31M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+29%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+$7M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131865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JTM FOODS INC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JJ's Bakery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$13M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+10%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+$1M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588522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ARYZTA LLC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Otis Spunkmeyer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$9M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  <a:endParaRPr lang="en-US" sz="1200" b="0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($1M)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176648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UNTD STATES BAKERY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Franz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$9M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+5%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 &lt; $1M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496375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CHATTANOOGA</a:t>
                      </a:r>
                      <a:r>
                        <a:rPr lang="en-US" sz="1200" b="0" i="0" u="none" strike="noStrike" baseline="0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 BAKERY INC (</a:t>
                      </a:r>
                      <a:r>
                        <a:rPr lang="en-US" sz="1100" b="1" i="0" u="none" strike="noStrike" baseline="0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Moon Pie</a:t>
                      </a:r>
                      <a:r>
                        <a:rPr lang="en-US" sz="1200" b="0" i="0" u="none" strike="noStrike" baseline="0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$9M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-10%</a:t>
                      </a:r>
                      <a:endParaRPr lang="en-US" sz="1200" b="0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($1M)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786196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THE BROWNIE BAKER INC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$9M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+4%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+ &lt; $1M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502965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GENERAL MILLS INC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Pillsbury</a:t>
                      </a:r>
                      <a:r>
                        <a:rPr lang="en-US" sz="11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$7M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-29%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($3M)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327334"/>
                  </a:ext>
                </a:extLst>
              </a:tr>
              <a:tr h="20353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CAROLINA FOODS INC (</a:t>
                      </a:r>
                      <a:r>
                        <a:rPr lang="en-US" sz="1100" b="1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Duchess</a:t>
                      </a:r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88054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</a:rPr>
                        <a:t>$5M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-5%</a:t>
                      </a:r>
                      <a:endParaRPr lang="en-US" sz="1200" b="0" i="0" u="none" strike="noStrike" dirty="0">
                        <a:solidFill>
                          <a:srgbClr val="1F4E7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(&lt; $1M)</a:t>
                      </a: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803309"/>
                  </a:ext>
                </a:extLst>
              </a:tr>
            </a:tbl>
          </a:graphicData>
        </a:graphic>
      </p:graphicFrame>
      <p:sp>
        <p:nvSpPr>
          <p:cNvPr id="38" name="Rectangle 37"/>
          <p:cNvSpPr/>
          <p:nvPr/>
        </p:nvSpPr>
        <p:spPr>
          <a:xfrm>
            <a:off x="477787" y="1204009"/>
            <a:ext cx="821382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Sweet Baked Goods (SBG) — $ Sales Rank by Manufacturer (x-PL) // Total US </a:t>
            </a:r>
            <a:r>
              <a:rPr lang="en-US" sz="1600" b="1" dirty="0" err="1">
                <a:solidFill>
                  <a:srgbClr val="0070C0"/>
                </a:solidFill>
              </a:rPr>
              <a:t>Conv</a:t>
            </a:r>
            <a:endParaRPr lang="en-US" sz="1600" b="1" dirty="0">
              <a:solidFill>
                <a:srgbClr val="0070C0"/>
              </a:solidFill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L52 thru Dec 27, 2020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8962E-40D3-41C5-814F-ADEC548E2D2B}"/>
              </a:ext>
            </a:extLst>
          </p:cNvPr>
          <p:cNvSpPr/>
          <p:nvPr/>
        </p:nvSpPr>
        <p:spPr>
          <a:xfrm>
            <a:off x="6991350" y="5438775"/>
            <a:ext cx="1687561" cy="272366"/>
          </a:xfrm>
          <a:custGeom>
            <a:avLst/>
            <a:gdLst>
              <a:gd name="connsiteX0" fmla="*/ 0 w 1687561"/>
              <a:gd name="connsiteY0" fmla="*/ 0 h 272366"/>
              <a:gd name="connsiteX1" fmla="*/ 528769 w 1687561"/>
              <a:gd name="connsiteY1" fmla="*/ 0 h 272366"/>
              <a:gd name="connsiteX2" fmla="*/ 1125041 w 1687561"/>
              <a:gd name="connsiteY2" fmla="*/ 0 h 272366"/>
              <a:gd name="connsiteX3" fmla="*/ 1687561 w 1687561"/>
              <a:gd name="connsiteY3" fmla="*/ 0 h 272366"/>
              <a:gd name="connsiteX4" fmla="*/ 1687561 w 1687561"/>
              <a:gd name="connsiteY4" fmla="*/ 272366 h 272366"/>
              <a:gd name="connsiteX5" fmla="*/ 1141916 w 1687561"/>
              <a:gd name="connsiteY5" fmla="*/ 272366 h 272366"/>
              <a:gd name="connsiteX6" fmla="*/ 630023 w 1687561"/>
              <a:gd name="connsiteY6" fmla="*/ 272366 h 272366"/>
              <a:gd name="connsiteX7" fmla="*/ 0 w 1687561"/>
              <a:gd name="connsiteY7" fmla="*/ 272366 h 272366"/>
              <a:gd name="connsiteX8" fmla="*/ 0 w 1687561"/>
              <a:gd name="connsiteY8" fmla="*/ 0 h 27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7561" h="272366" extrusionOk="0">
                <a:moveTo>
                  <a:pt x="0" y="0"/>
                </a:moveTo>
                <a:cubicBezTo>
                  <a:pt x="109297" y="8788"/>
                  <a:pt x="292004" y="-19395"/>
                  <a:pt x="528769" y="0"/>
                </a:cubicBezTo>
                <a:cubicBezTo>
                  <a:pt x="765534" y="19395"/>
                  <a:pt x="902572" y="-1393"/>
                  <a:pt x="1125041" y="0"/>
                </a:cubicBezTo>
                <a:cubicBezTo>
                  <a:pt x="1347510" y="1393"/>
                  <a:pt x="1464226" y="-26231"/>
                  <a:pt x="1687561" y="0"/>
                </a:cubicBezTo>
                <a:cubicBezTo>
                  <a:pt x="1698377" y="117512"/>
                  <a:pt x="1696671" y="216125"/>
                  <a:pt x="1687561" y="272366"/>
                </a:cubicBezTo>
                <a:cubicBezTo>
                  <a:pt x="1461794" y="290474"/>
                  <a:pt x="1325507" y="256167"/>
                  <a:pt x="1141916" y="272366"/>
                </a:cubicBezTo>
                <a:cubicBezTo>
                  <a:pt x="958325" y="288565"/>
                  <a:pt x="808037" y="293194"/>
                  <a:pt x="630023" y="272366"/>
                </a:cubicBezTo>
                <a:cubicBezTo>
                  <a:pt x="452009" y="251538"/>
                  <a:pt x="232001" y="251325"/>
                  <a:pt x="0" y="272366"/>
                </a:cubicBezTo>
                <a:cubicBezTo>
                  <a:pt x="11181" y="152458"/>
                  <a:pt x="-6596" y="100606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27502908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3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50" b="1" cap="small" dirty="0">
                <a:latin typeface="+mn-lt"/>
              </a:rPr>
              <a:t>Strong presence / widely available; near </a:t>
            </a:r>
            <a:r>
              <a:rPr lang="en-US" sz="2250" b="1" u="sng" cap="small" dirty="0">
                <a:latin typeface="+mn-lt"/>
              </a:rPr>
              <a:t>50% ACV</a:t>
            </a:r>
            <a:r>
              <a:rPr lang="en-US" sz="2250" b="1" cap="small" dirty="0">
                <a:latin typeface="+mn-lt"/>
              </a:rPr>
              <a:t> nationally</a:t>
            </a:r>
            <a:endParaRPr lang="en-US" sz="2250" b="1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2133" y="6588928"/>
            <a:ext cx="8335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TDP = Total Distribution Points = ACV x </a:t>
            </a:r>
            <a:r>
              <a:rPr lang="en-US" sz="600" kern="0" dirty="0" err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Avg</a:t>
            </a: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Items Carried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Dec 27, 2020</a:t>
            </a:r>
          </a:p>
        </p:txBody>
      </p:sp>
      <p:pic>
        <p:nvPicPr>
          <p:cNvPr id="2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976" r="879" b="11766"/>
          <a:stretch/>
        </p:blipFill>
        <p:spPr bwMode="auto">
          <a:xfrm>
            <a:off x="482600" y="1748905"/>
            <a:ext cx="7913688" cy="460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8" name="Rectangle 517"/>
          <p:cNvSpPr/>
          <p:nvPr/>
        </p:nvSpPr>
        <p:spPr>
          <a:xfrm>
            <a:off x="1434851" y="1070936"/>
            <a:ext cx="674855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7Days // </a:t>
            </a:r>
            <a:r>
              <a:rPr lang="en-US" sz="1400" b="1" dirty="0" err="1">
                <a:solidFill>
                  <a:srgbClr val="0070C0"/>
                </a:solidFill>
              </a:rPr>
              <a:t>Conv</a:t>
            </a:r>
            <a:r>
              <a:rPr lang="en-US" sz="1400" b="1" dirty="0">
                <a:solidFill>
                  <a:srgbClr val="0070C0"/>
                </a:solidFill>
              </a:rPr>
              <a:t> ACV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Total &amp; by Region </a:t>
            </a:r>
          </a:p>
          <a:p>
            <a:pPr algn="ctr"/>
            <a:r>
              <a:rPr lang="en-US" sz="900" b="1" dirty="0">
                <a:solidFill>
                  <a:srgbClr val="0070C0"/>
                </a:solidFill>
              </a:rPr>
              <a:t>L52 thru Dec 27, 2020</a:t>
            </a:r>
            <a:endParaRPr lang="en-US" sz="900" dirty="0"/>
          </a:p>
        </p:txBody>
      </p:sp>
      <p:grpSp>
        <p:nvGrpSpPr>
          <p:cNvPr id="6" name="Group 5"/>
          <p:cNvGrpSpPr/>
          <p:nvPr/>
        </p:nvGrpSpPr>
        <p:grpSpPr>
          <a:xfrm>
            <a:off x="5913438" y="910417"/>
            <a:ext cx="1643063" cy="1549280"/>
            <a:chOff x="5821192" y="897719"/>
            <a:chExt cx="1833367" cy="1729081"/>
          </a:xfrm>
        </p:grpSpPr>
        <p:sp>
          <p:nvSpPr>
            <p:cNvPr id="3" name="Oval 2"/>
            <p:cNvSpPr/>
            <p:nvPr/>
          </p:nvSpPr>
          <p:spPr>
            <a:xfrm>
              <a:off x="5884075" y="897719"/>
              <a:ext cx="1729082" cy="1729081"/>
            </a:xfrm>
            <a:prstGeom prst="ellips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821192" y="918497"/>
              <a:ext cx="1833367" cy="1580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</a:rPr>
                <a:t>7Days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Nat’l 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C-Store ACV: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49%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+5pts vs YA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1288026" y="3929752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80%</a:t>
            </a:r>
          </a:p>
          <a:p>
            <a:pPr algn="ctr"/>
            <a:r>
              <a:rPr lang="en-US" sz="900" b="1" dirty="0"/>
              <a:t>+6pts</a:t>
            </a:r>
          </a:p>
        </p:txBody>
      </p:sp>
      <p:sp>
        <p:nvSpPr>
          <p:cNvPr id="34" name="Oval 33"/>
          <p:cNvSpPr/>
          <p:nvPr/>
        </p:nvSpPr>
        <p:spPr>
          <a:xfrm>
            <a:off x="2689123" y="3091527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41%</a:t>
            </a:r>
          </a:p>
          <a:p>
            <a:pPr algn="ctr"/>
            <a:r>
              <a:rPr lang="en-US" sz="900" b="1" dirty="0"/>
              <a:t>+5pts</a:t>
            </a:r>
          </a:p>
        </p:txBody>
      </p:sp>
      <p:sp>
        <p:nvSpPr>
          <p:cNvPr id="35" name="Oval 34"/>
          <p:cNvSpPr/>
          <p:nvPr/>
        </p:nvSpPr>
        <p:spPr>
          <a:xfrm>
            <a:off x="4292618" y="3027290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18%</a:t>
            </a:r>
          </a:p>
          <a:p>
            <a:pPr algn="ctr"/>
            <a:r>
              <a:rPr lang="en-US" sz="900" b="1" dirty="0"/>
              <a:t>+3pts</a:t>
            </a:r>
          </a:p>
        </p:txBody>
      </p:sp>
      <p:sp>
        <p:nvSpPr>
          <p:cNvPr id="36" name="Oval 35"/>
          <p:cNvSpPr/>
          <p:nvPr/>
        </p:nvSpPr>
        <p:spPr>
          <a:xfrm>
            <a:off x="4371275" y="4803250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57%</a:t>
            </a:r>
          </a:p>
          <a:p>
            <a:pPr algn="ctr"/>
            <a:r>
              <a:rPr lang="en-US" sz="900" b="1" dirty="0"/>
              <a:t>+9pts</a:t>
            </a:r>
          </a:p>
        </p:txBody>
      </p:sp>
      <p:sp>
        <p:nvSpPr>
          <p:cNvPr id="37" name="Oval 36"/>
          <p:cNvSpPr/>
          <p:nvPr/>
        </p:nvSpPr>
        <p:spPr>
          <a:xfrm>
            <a:off x="5619400" y="3205412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37%</a:t>
            </a:r>
          </a:p>
          <a:p>
            <a:pPr algn="ctr"/>
            <a:r>
              <a:rPr lang="en-US" sz="900" b="1" dirty="0"/>
              <a:t>+4pts</a:t>
            </a:r>
          </a:p>
        </p:txBody>
      </p:sp>
      <p:sp>
        <p:nvSpPr>
          <p:cNvPr id="38" name="Oval 37"/>
          <p:cNvSpPr/>
          <p:nvPr/>
        </p:nvSpPr>
        <p:spPr>
          <a:xfrm>
            <a:off x="6909851" y="2810785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49%</a:t>
            </a:r>
          </a:p>
          <a:p>
            <a:pPr algn="ctr"/>
            <a:r>
              <a:rPr lang="en-US" sz="900" b="1" dirty="0"/>
              <a:t>+4pts</a:t>
            </a:r>
          </a:p>
        </p:txBody>
      </p:sp>
      <p:sp>
        <p:nvSpPr>
          <p:cNvPr id="40" name="Oval 39"/>
          <p:cNvSpPr/>
          <p:nvPr/>
        </p:nvSpPr>
        <p:spPr>
          <a:xfrm>
            <a:off x="6067339" y="4876096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51%</a:t>
            </a:r>
          </a:p>
          <a:p>
            <a:pPr algn="ctr"/>
            <a:r>
              <a:rPr lang="en-US" sz="900" b="1" dirty="0"/>
              <a:t>+5pts</a:t>
            </a:r>
          </a:p>
        </p:txBody>
      </p:sp>
      <p:sp>
        <p:nvSpPr>
          <p:cNvPr id="41" name="Oval 40"/>
          <p:cNvSpPr/>
          <p:nvPr/>
        </p:nvSpPr>
        <p:spPr>
          <a:xfrm>
            <a:off x="6538955" y="3911395"/>
            <a:ext cx="918847" cy="497575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55%</a:t>
            </a:r>
          </a:p>
          <a:p>
            <a:pPr algn="ctr"/>
            <a:r>
              <a:rPr lang="en-US" sz="900" b="1" dirty="0"/>
              <a:t>+5pts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8175" y="2229753"/>
            <a:ext cx="1182688" cy="17235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cap="small" dirty="0"/>
              <a:t>Major Coastal strength, </a:t>
            </a:r>
          </a:p>
          <a:p>
            <a:r>
              <a:rPr lang="en-US" sz="1600" b="1" i="1" cap="small" dirty="0"/>
              <a:t>especially California region @ 80% ACV</a:t>
            </a:r>
            <a:endParaRPr lang="en-US" sz="1600" b="1" i="1" dirty="0"/>
          </a:p>
        </p:txBody>
      </p:sp>
      <p:sp>
        <p:nvSpPr>
          <p:cNvPr id="27" name="Round Diagonal Corner Rectangle 26"/>
          <p:cNvSpPr/>
          <p:nvPr/>
        </p:nvSpPr>
        <p:spPr>
          <a:xfrm>
            <a:off x="7307388" y="1009406"/>
            <a:ext cx="990508" cy="886070"/>
          </a:xfrm>
          <a:prstGeom prst="round2Diag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ACV vs YA: 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+12%</a:t>
            </a:r>
          </a:p>
          <a:p>
            <a:pPr algn="ctr"/>
            <a:endParaRPr lang="en-US" sz="300" b="1" dirty="0">
              <a:solidFill>
                <a:schemeClr val="bg1"/>
              </a:solidFill>
            </a:endParaRPr>
          </a:p>
          <a:p>
            <a:pPr algn="ctr"/>
            <a:r>
              <a:rPr lang="en-US" sz="900" b="1" dirty="0">
                <a:solidFill>
                  <a:schemeClr val="bg1"/>
                </a:solidFill>
              </a:rPr>
              <a:t>TDPs vs YA: </a:t>
            </a:r>
            <a:r>
              <a:rPr lang="en-US" b="1" dirty="0">
                <a:solidFill>
                  <a:schemeClr val="bg1"/>
                </a:solidFill>
              </a:rPr>
              <a:t>+43%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05302" y="1580817"/>
            <a:ext cx="8749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= cont’d item expansion!</a:t>
            </a:r>
          </a:p>
        </p:txBody>
      </p:sp>
    </p:spTree>
    <p:extLst>
      <p:ext uri="{BB962C8B-B14F-4D97-AF65-F5344CB8AC3E}">
        <p14:creationId xmlns:p14="http://schemas.microsoft.com/office/powerpoint/2010/main" val="210929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50" b="1" cap="small" dirty="0">
                <a:latin typeface="+mn-lt"/>
              </a:rPr>
              <a:t>Growth across regions – both distribution +  velocity</a:t>
            </a:r>
            <a:endParaRPr lang="en-US" sz="2250" b="1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D7DCB3-9981-4D55-8E13-45873978473D}"/>
              </a:ext>
            </a:extLst>
          </p:cNvPr>
          <p:cNvSpPr/>
          <p:nvPr/>
        </p:nvSpPr>
        <p:spPr>
          <a:xfrm>
            <a:off x="298040" y="1258880"/>
            <a:ext cx="8628394" cy="5001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7Days -- NAT’L / Total US Conv &amp; Regions --</a:t>
            </a:r>
          </a:p>
          <a:p>
            <a:pPr algn="ctr"/>
            <a:r>
              <a:rPr lang="en-US" sz="1050" b="1" dirty="0">
                <a:solidFill>
                  <a:srgbClr val="0070C0"/>
                </a:solidFill>
              </a:rPr>
              <a:t>L52 thru Oct 4, 2020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35F48D-6596-4C9A-8171-DEDFFA90CAE4}"/>
              </a:ext>
            </a:extLst>
          </p:cNvPr>
          <p:cNvSpPr/>
          <p:nvPr/>
        </p:nvSpPr>
        <p:spPr>
          <a:xfrm>
            <a:off x="-2133" y="6492196"/>
            <a:ext cx="833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Velocity = sales per point of distribution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Oct 4, 2020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1FFE2-9F76-4963-9E26-7751D8050233}"/>
              </a:ext>
            </a:extLst>
          </p:cNvPr>
          <p:cNvSpPr/>
          <p:nvPr/>
        </p:nvSpPr>
        <p:spPr>
          <a:xfrm>
            <a:off x="6442075" y="468680"/>
            <a:ext cx="1028700" cy="3675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1D7A39-E3F7-4CCE-A060-2052DAC0F037}"/>
              </a:ext>
            </a:extLst>
          </p:cNvPr>
          <p:cNvGraphicFramePr>
            <a:graphicFrameLocks noGrp="1"/>
          </p:cNvGraphicFramePr>
          <p:nvPr/>
        </p:nvGraphicFramePr>
        <p:xfrm>
          <a:off x="298040" y="2049454"/>
          <a:ext cx="8596579" cy="3932248"/>
        </p:xfrm>
        <a:graphic>
          <a:graphicData uri="http://schemas.openxmlformats.org/drawingml/2006/table">
            <a:tbl>
              <a:tblPr/>
              <a:tblGrid>
                <a:gridCol w="1025043">
                  <a:extLst>
                    <a:ext uri="{9D8B030D-6E8A-4147-A177-3AD203B41FA5}">
                      <a16:colId xmlns:a16="http://schemas.microsoft.com/office/drawing/2014/main" val="4251203421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3441875612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1484286876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3803712716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2776504806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3460703931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1360826615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3361087623"/>
                    </a:ext>
                  </a:extLst>
                </a:gridCol>
                <a:gridCol w="946442">
                  <a:extLst>
                    <a:ext uri="{9D8B030D-6E8A-4147-A177-3AD203B41FA5}">
                      <a16:colId xmlns:a16="http://schemas.microsoft.com/office/drawing/2014/main" val="2815097969"/>
                    </a:ext>
                  </a:extLst>
                </a:gridCol>
              </a:tblGrid>
              <a:tr h="8005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Geography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Sales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Sales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Chg vs YA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ACV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ACV 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Chg vs YA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Velocity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 per Pt of Distribution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Velocity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Chg vs YA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 Velocity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 per Pt of Distribution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 Velocity</a:t>
                      </a:r>
                      <a:b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Chg vs YA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65490"/>
                  </a:ext>
                </a:extLst>
              </a:tr>
              <a:tr h="320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US - Conv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$29,531,409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47.1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$626,481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+19%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370,052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+19%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53980"/>
                  </a:ext>
                </a:extLst>
              </a:tr>
              <a:tr h="321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65" marR="5765" marT="5765" marB="0" anchor="ctr">
                    <a:lnL>
                      <a:noFill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890155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Northeast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$5,084,051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$104,271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60,602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65998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California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$4,896,741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79.2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$61,853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+18%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34,215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+18%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509832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Central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$4,551,217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$86,465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51,109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39390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Southeast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$4,503,227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$89,973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+27%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56,235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+26%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83671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Mid-South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$4,157,666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$79,031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47,726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+29%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469694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$3,194,077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40.5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$78,784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+33%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46,295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+34%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244610"/>
                  </a:ext>
                </a:extLst>
              </a:tr>
              <a:tr h="309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Great Lakes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$2,541,951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$72,080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+70%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43,063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+71%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060231"/>
                  </a:ext>
                </a:extLst>
              </a:tr>
              <a:tr h="3205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Plains</a:t>
                      </a:r>
                    </a:p>
                  </a:txBody>
                  <a:tcPr marL="5765" marR="5765" marT="57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$602,480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17.7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$34,125</a:t>
                      </a:r>
                    </a:p>
                  </a:txBody>
                  <a:tcPr marL="5765" marR="5765" marT="5765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+67%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20,900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+53%</a:t>
                      </a:r>
                    </a:p>
                  </a:txBody>
                  <a:tcPr marL="5765" marR="5765" marT="57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31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71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7082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cap="small" dirty="0">
                <a:latin typeface="+mn-lt"/>
              </a:rPr>
              <a:t>recent </a:t>
            </a:r>
            <a:r>
              <a:rPr lang="en-US" sz="2000" b="1" cap="small" dirty="0" err="1">
                <a:latin typeface="+mn-lt"/>
              </a:rPr>
              <a:t>qual</a:t>
            </a:r>
            <a:r>
              <a:rPr lang="en-US" sz="2000" b="1" cap="small" dirty="0">
                <a:latin typeface="+mn-lt"/>
              </a:rPr>
              <a:t> research study with grocery/mass shoppers— very positive reactions from consumers to 7Days product and value proposition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5188" y="1238827"/>
            <a:ext cx="7824219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  Conducted six 2-hour focus groups with Grocery &amp; Mass shoppers (30+) in June 2019 in Hackensack, NJ and Charlotte, NC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7187" y="1625194"/>
            <a:ext cx="784174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cap="small" dirty="0">
                <a:solidFill>
                  <a:schemeClr val="bg1"/>
                </a:solidFill>
              </a:rPr>
              <a:t>Key Insights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7187" y="2037730"/>
            <a:ext cx="78417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Positive reaction from Shoppers/Consumers —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7Days items described as “unique” and “appealing”</a:t>
            </a:r>
            <a:endParaRPr lang="en-US" sz="800" i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Strong consideration &amp; purchase intent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Post trial/taste expectations exceeded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Premium perception —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most expressed higher willingness to pay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9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797" y="4719543"/>
            <a:ext cx="2651760" cy="13811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620155" y="1162627"/>
            <a:ext cx="8097125" cy="51314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-2133" y="6567251"/>
            <a:ext cx="8335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600" b="1" kern="0" dirty="0">
              <a:solidFill>
                <a:sysClr val="windowText" lastClr="000000"/>
              </a:solidFill>
              <a:cs typeface="Helvetica" panose="020B0604020202020204" pitchFamily="34" charset="0"/>
            </a:endParaRPr>
          </a:p>
          <a:p>
            <a:pPr lvl="0">
              <a:defRPr/>
            </a:pPr>
            <a:r>
              <a:rPr lang="en-US" sz="600" b="1" kern="0" dirty="0">
                <a:solidFill>
                  <a:sysClr val="windowText" lastClr="000000"/>
                </a:solidFill>
                <a:cs typeface="Helvetica" panose="020B0604020202020204" pitchFamily="34" charset="0"/>
              </a:rPr>
              <a:t>Source: June 2019 Consumer Qualitative Study in Charlotte, NC &amp; Hackensack, NJ conducted by Blueberry (agency)</a:t>
            </a:r>
            <a:endParaRPr lang="en-US" sz="600" b="1" kern="0" dirty="0">
              <a:solidFill>
                <a:sysClr val="windowText" lastClr="000000"/>
              </a:solidFill>
              <a:highlight>
                <a:srgbClr val="00FFFF"/>
              </a:highlight>
              <a:cs typeface="Helvetica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5188" y="5511737"/>
            <a:ext cx="4455648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Calibri Light" charset="0"/>
                <a:cs typeface="Geeza Pro" panose="02000400000000000000" pitchFamily="2" charset="-78"/>
              </a:rPr>
              <a:t>Note: video clips available upon request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B1F82-8932-411E-8779-690569BDB2A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7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7629" y="1415137"/>
            <a:ext cx="7555926" cy="2379667"/>
            <a:chOff x="1187629" y="1386262"/>
            <a:chExt cx="7555926" cy="2379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87629" y="1386262"/>
              <a:ext cx="7529725" cy="174039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3830" y="2895267"/>
              <a:ext cx="7529725" cy="870662"/>
            </a:xfrm>
            <a:prstGeom prst="rect">
              <a:avLst/>
            </a:prstGeom>
          </p:spPr>
        </p:pic>
      </p:grpSp>
      <p:sp>
        <p:nvSpPr>
          <p:cNvPr id="38" name="Right Bracket 37"/>
          <p:cNvSpPr/>
          <p:nvPr/>
        </p:nvSpPr>
        <p:spPr>
          <a:xfrm rot="16200000">
            <a:off x="4760046" y="-2376025"/>
            <a:ext cx="379564" cy="7664454"/>
          </a:xfrm>
          <a:prstGeom prst="rightBracket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519" y="5118979"/>
            <a:ext cx="667317" cy="4459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165" y="4508812"/>
            <a:ext cx="852924" cy="991398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Our 7Days croissant items anchor to the </a:t>
            </a:r>
            <a:r>
              <a:rPr lang="en-US" sz="2400" b="1" cap="small" dirty="0">
                <a:solidFill>
                  <a:srgbClr val="FF0000"/>
                </a:solidFill>
                <a:latin typeface="+mn-lt"/>
              </a:rPr>
              <a:t>morning </a:t>
            </a:r>
            <a:r>
              <a:rPr lang="en-US" sz="2400" b="1" cap="small" dirty="0">
                <a:latin typeface="+mn-lt"/>
              </a:rPr>
              <a:t>and </a:t>
            </a:r>
            <a:r>
              <a:rPr lang="en-US" sz="2400" b="1" cap="small" dirty="0">
                <a:solidFill>
                  <a:srgbClr val="FF0000"/>
                </a:solidFill>
                <a:latin typeface="+mn-lt"/>
              </a:rPr>
              <a:t>afternoon</a:t>
            </a:r>
            <a:r>
              <a:rPr lang="en-US" sz="2400" b="1" cap="small" dirty="0">
                <a:latin typeface="+mn-lt"/>
              </a:rPr>
              <a:t> occasions, across all consumers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5483" y="2689574"/>
            <a:ext cx="2028638" cy="341555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38774" y="2689573"/>
            <a:ext cx="1200263" cy="35249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0184" y="3468929"/>
            <a:ext cx="18769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Primary anchor</a:t>
            </a:r>
            <a:r>
              <a:rPr lang="en-US" sz="1000" cap="small" dirty="0"/>
              <a:t> ::</a:t>
            </a:r>
          </a:p>
          <a:p>
            <a:pPr algn="ctr"/>
            <a:r>
              <a:rPr lang="en-US" sz="1000" cap="small" dirty="0"/>
              <a:t>complement to your </a:t>
            </a:r>
            <a:r>
              <a:rPr lang="en-US" sz="1000" b="1" cap="small" dirty="0">
                <a:solidFill>
                  <a:srgbClr val="FF0000"/>
                </a:solidFill>
              </a:rPr>
              <a:t>morning</a:t>
            </a:r>
            <a:r>
              <a:rPr lang="en-US" sz="1000" cap="small" dirty="0"/>
              <a:t> coffee or tall glass of milk.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184" y="4063791"/>
            <a:ext cx="1217599" cy="1011706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881" y="4847418"/>
            <a:ext cx="1680587" cy="11061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427" y="3488178"/>
            <a:ext cx="12259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Secondary anchor</a:t>
            </a:r>
            <a:r>
              <a:rPr lang="en-US" sz="1000" cap="small" dirty="0"/>
              <a:t> :: </a:t>
            </a:r>
          </a:p>
          <a:p>
            <a:pPr algn="ctr"/>
            <a:r>
              <a:rPr lang="en-US" sz="1000" cap="small" dirty="0"/>
              <a:t>Perfect for that </a:t>
            </a:r>
            <a:r>
              <a:rPr lang="en-US" sz="1000" b="1" cap="small" dirty="0">
                <a:solidFill>
                  <a:srgbClr val="FF0000"/>
                </a:solidFill>
              </a:rPr>
              <a:t>afternoon</a:t>
            </a:r>
            <a:r>
              <a:rPr lang="en-US" sz="1000" cap="small" dirty="0"/>
              <a:t> break.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453" y="4215617"/>
            <a:ext cx="1127758" cy="9365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86" name="Picture 106" descr="MINI | 7DAY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395" y="5240315"/>
            <a:ext cx="554052" cy="2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entagon 30"/>
          <p:cNvSpPr/>
          <p:nvPr/>
        </p:nvSpPr>
        <p:spPr>
          <a:xfrm>
            <a:off x="187437" y="1411623"/>
            <a:ext cx="1164601" cy="2188433"/>
          </a:xfrm>
          <a:prstGeom prst="homePlate">
            <a:avLst/>
          </a:prstGeom>
          <a:solidFill>
            <a:srgbClr val="FFFFE5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Eating Occasion / Day Part</a:t>
            </a:r>
          </a:p>
        </p:txBody>
      </p:sp>
      <p:sp>
        <p:nvSpPr>
          <p:cNvPr id="33" name="Pentagon 32"/>
          <p:cNvSpPr/>
          <p:nvPr/>
        </p:nvSpPr>
        <p:spPr>
          <a:xfrm>
            <a:off x="153680" y="5873149"/>
            <a:ext cx="1164601" cy="472664"/>
          </a:xfrm>
          <a:prstGeom prst="homePlate">
            <a:avLst/>
          </a:prstGeom>
          <a:solidFill>
            <a:srgbClr val="FFFFE5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Key Attributes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60016" y="5873149"/>
            <a:ext cx="1876926" cy="472664"/>
          </a:xfrm>
          <a:prstGeom prst="rect">
            <a:avLst/>
          </a:prstGeom>
          <a:solidFill>
            <a:srgbClr val="FFFFE5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Keeps you full / satisfying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Easy to grab &amp; go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48942" y="5607838"/>
            <a:ext cx="1365668" cy="767471"/>
          </a:xfrm>
          <a:prstGeom prst="rect">
            <a:avLst/>
          </a:prstGeom>
          <a:solidFill>
            <a:srgbClr val="FFFFE5"/>
          </a:solidFill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Snackable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Shareable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Save, eat later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b="1" dirty="0"/>
              <a:t>Easy to grab &amp; go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779" y="1071659"/>
            <a:ext cx="1620436" cy="578184"/>
          </a:xfrm>
          <a:prstGeom prst="rect">
            <a:avLst/>
          </a:prstGeom>
          <a:ln w="9525">
            <a:solidFill>
              <a:schemeClr val="tx1"/>
            </a:solidFill>
            <a:prstDash val="sysDash"/>
          </a:ln>
        </p:spPr>
      </p:pic>
      <p:sp>
        <p:nvSpPr>
          <p:cNvPr id="39" name="Rectangle 38"/>
          <p:cNvSpPr/>
          <p:nvPr/>
        </p:nvSpPr>
        <p:spPr>
          <a:xfrm>
            <a:off x="3047205" y="1067710"/>
            <a:ext cx="2371162" cy="253916"/>
          </a:xfrm>
          <a:prstGeom prst="rect">
            <a:avLst/>
          </a:prstGeom>
          <a:solidFill>
            <a:srgbClr val="FFFFE5"/>
          </a:solidFill>
          <a:ln w="9525">
            <a:solidFill>
              <a:schemeClr val="tx1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1050" b="1" cap="small" dirty="0"/>
              <a:t>occasions are relevant to all consumers</a:t>
            </a:r>
            <a:endParaRPr lang="en-US" sz="1050" dirty="0"/>
          </a:p>
        </p:txBody>
      </p:sp>
      <p:sp>
        <p:nvSpPr>
          <p:cNvPr id="3" name="Rectangle 2"/>
          <p:cNvSpPr/>
          <p:nvPr/>
        </p:nvSpPr>
        <p:spPr>
          <a:xfrm>
            <a:off x="3000214" y="6489942"/>
            <a:ext cx="557850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/>
              <a:t>60% of Americans prefer to eat many small meals throughout the day, as opposed to a few large ones</a:t>
            </a:r>
          </a:p>
          <a:p>
            <a:r>
              <a:rPr lang="en-US" sz="500" b="1" i="1" dirty="0"/>
              <a:t>Source: Harris Poll, 2019 State of Snacking Report</a:t>
            </a:r>
          </a:p>
        </p:txBody>
      </p:sp>
      <p:sp>
        <p:nvSpPr>
          <p:cNvPr id="36" name="Pentagon 35"/>
          <p:cNvSpPr/>
          <p:nvPr/>
        </p:nvSpPr>
        <p:spPr>
          <a:xfrm>
            <a:off x="153680" y="6498674"/>
            <a:ext cx="2790878" cy="276999"/>
          </a:xfrm>
          <a:prstGeom prst="homePlate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cap="small" dirty="0">
                <a:solidFill>
                  <a:schemeClr val="bg1"/>
                </a:solidFill>
                <a:ea typeface="+mj-ea"/>
                <a:cs typeface="+mj-cs"/>
              </a:rPr>
              <a:t>Did You Know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9190" y="6458826"/>
            <a:ext cx="8506650" cy="34347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332" y="1076724"/>
            <a:ext cx="742754" cy="604684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320" y="1072276"/>
            <a:ext cx="666480" cy="444320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874" y="1071658"/>
            <a:ext cx="880972" cy="495547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</p:pic>
      <p:sp>
        <p:nvSpPr>
          <p:cNvPr id="40" name="Rectangle 39"/>
          <p:cNvSpPr/>
          <p:nvPr/>
        </p:nvSpPr>
        <p:spPr>
          <a:xfrm>
            <a:off x="6960286" y="2689573"/>
            <a:ext cx="1618436" cy="13015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5488" y="2758726"/>
            <a:ext cx="83739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600" b="1" kern="0" dirty="0">
                <a:solidFill>
                  <a:sysClr val="windowText" lastClr="000000"/>
                </a:solidFill>
                <a:cs typeface="Helvetica" panose="020B0604020202020204" pitchFamily="34" charset="0"/>
              </a:rPr>
              <a:t>Source Hartman</a:t>
            </a:r>
            <a:endParaRPr lang="en-US" sz="600" b="1" kern="0" dirty="0">
              <a:solidFill>
                <a:sysClr val="windowText" lastClr="000000"/>
              </a:solidFill>
              <a:highlight>
                <a:srgbClr val="00FFFF"/>
              </a:highlight>
              <a:cs typeface="Helvetica" panose="020B0604020202020204" pitchFamily="34" charset="0"/>
            </a:endParaRPr>
          </a:p>
        </p:txBody>
      </p:sp>
      <p:pic>
        <p:nvPicPr>
          <p:cNvPr id="20669" name="Picture 189" descr="CAKE BAR | 7DAY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53" y="3547350"/>
            <a:ext cx="1272972" cy="10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1" name="Picture 191" descr="CAKE BAR | 7DAY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43892" y="3571894"/>
            <a:ext cx="946265" cy="78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243368" y="4487954"/>
            <a:ext cx="1393104" cy="261610"/>
          </a:xfrm>
          <a:prstGeom prst="rect">
            <a:avLst/>
          </a:prstGeom>
          <a:solidFill>
            <a:srgbClr val="FFFFE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100" b="1" cap="small" dirty="0"/>
              <a:t>Innovation Pipeline</a:t>
            </a:r>
            <a:endParaRPr lang="en-US" sz="1100" cap="small" dirty="0"/>
          </a:p>
        </p:txBody>
      </p:sp>
      <p:grpSp>
        <p:nvGrpSpPr>
          <p:cNvPr id="16" name="Group 15"/>
          <p:cNvGrpSpPr/>
          <p:nvPr/>
        </p:nvGrpSpPr>
        <p:grpSpPr>
          <a:xfrm>
            <a:off x="6808200" y="4359346"/>
            <a:ext cx="785965" cy="802849"/>
            <a:chOff x="169622" y="4318215"/>
            <a:chExt cx="617888" cy="631162"/>
          </a:xfrm>
        </p:grpSpPr>
        <p:pic>
          <p:nvPicPr>
            <p:cNvPr id="20673" name="Picture 193" descr="CAKES | 7DAYS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22" y="4600945"/>
              <a:ext cx="617888" cy="34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75" name="Picture 195" descr="Chipita - Home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2" y="4318215"/>
              <a:ext cx="577028" cy="418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7553330" y="4786401"/>
            <a:ext cx="1225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cap="small" dirty="0"/>
              <a:t>Light &amp; Sweet for that </a:t>
            </a:r>
            <a:r>
              <a:rPr lang="en-US" sz="1000" b="1" cap="small" dirty="0">
                <a:solidFill>
                  <a:srgbClr val="FF0000"/>
                </a:solidFill>
              </a:rPr>
              <a:t>evening </a:t>
            </a:r>
            <a:r>
              <a:rPr lang="en-US" sz="1000" cap="small" dirty="0"/>
              <a:t>treat.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02255-9081-4AA9-83A7-50F17C0EAA9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7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E22BDDA-5AC6-4C54-AF7C-0845D2FD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02" y="0"/>
            <a:ext cx="9155001" cy="444627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8FBD9-F003-45D2-AD77-9FD4A6C9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94207" l="9916" r="92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013" y="212582"/>
            <a:ext cx="2396331" cy="165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DB3EA7-5E4D-4558-B85F-ED5DFCA7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32643" y="160020"/>
            <a:ext cx="3775061" cy="105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3E629E-34AA-4D0B-B23C-4C30F46CD537}"/>
              </a:ext>
            </a:extLst>
          </p:cNvPr>
          <p:cNvSpPr txBox="1"/>
          <p:nvPr/>
        </p:nvSpPr>
        <p:spPr>
          <a:xfrm>
            <a:off x="1" y="4446271"/>
            <a:ext cx="5817870" cy="24160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</a:rPr>
              <a:t>THE BEST-SELLING PACKAGED           CROISSANT IN THE WORLD!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Wonderful combo of soft pastry with rich cream &amp; fruit fillings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4-count box is ideal for the whole family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2.12oz size makes it a perfect lunchbox snack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2x shelf life of leading competitors – 75+ Days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4C5A16-97A9-4748-9BE8-C4CA73FBAF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57" y="3120094"/>
            <a:ext cx="2213028" cy="19341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1478E1-3256-42EA-8F45-6CA7CAC40D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7" y="3120094"/>
            <a:ext cx="2213028" cy="1934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7E4E8F-A9D5-4880-A1F9-B8E1D6C087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983" y="3120094"/>
            <a:ext cx="2213028" cy="19341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B9E0425-D962-4C5D-B9A4-F598149E0CC0}"/>
              </a:ext>
            </a:extLst>
          </p:cNvPr>
          <p:cNvSpPr/>
          <p:nvPr/>
        </p:nvSpPr>
        <p:spPr>
          <a:xfrm>
            <a:off x="6182812" y="4642591"/>
            <a:ext cx="2619105" cy="200054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List Cost: </a:t>
            </a:r>
            <a:r>
              <a:rPr lang="en-US" sz="2800" dirty="0"/>
              <a:t>$2.59</a:t>
            </a:r>
            <a:endParaRPr lang="en-US" sz="2800" cap="small" dirty="0"/>
          </a:p>
          <a:p>
            <a:pPr algn="ctr"/>
            <a:r>
              <a:rPr lang="en-US" sz="2800" b="1" cap="small" dirty="0"/>
              <a:t>SRP: </a:t>
            </a:r>
            <a:r>
              <a:rPr lang="en-US" sz="2800" cap="small" dirty="0"/>
              <a:t>$3.99</a:t>
            </a:r>
          </a:p>
          <a:p>
            <a:pPr algn="ctr"/>
            <a:r>
              <a:rPr lang="en-US" sz="2800" b="1" cap="small" dirty="0"/>
              <a:t>GM: </a:t>
            </a:r>
            <a:r>
              <a:rPr lang="en-US" sz="2800" b="1" cap="small" dirty="0">
                <a:solidFill>
                  <a:srgbClr val="00B050"/>
                </a:solidFill>
              </a:rPr>
              <a:t>35%</a:t>
            </a:r>
          </a:p>
          <a:p>
            <a:pPr algn="ctr"/>
            <a:r>
              <a:rPr lang="en-US" sz="2000" b="1" cap="small" dirty="0"/>
              <a:t>Promo*:</a:t>
            </a:r>
          </a:p>
          <a:p>
            <a:pPr algn="ctr"/>
            <a:r>
              <a:rPr lang="en-US" sz="2000" b="1" cap="small" dirty="0">
                <a:solidFill>
                  <a:srgbClr val="00B050"/>
                </a:solidFill>
              </a:rPr>
              <a:t>2 for $7 </a:t>
            </a:r>
            <a:r>
              <a:rPr lang="en-US" sz="2000" b="1" cap="small" dirty="0"/>
              <a:t>&amp; </a:t>
            </a:r>
            <a:r>
              <a:rPr lang="en-US" sz="2000" b="1" cap="small" dirty="0">
                <a:solidFill>
                  <a:srgbClr val="00B050"/>
                </a:solidFill>
              </a:rPr>
              <a:t>2 for $6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76EDB-7BF7-4175-A2E0-A6730B8ED100}"/>
              </a:ext>
            </a:extLst>
          </p:cNvPr>
          <p:cNvSpPr txBox="1"/>
          <p:nvPr/>
        </p:nvSpPr>
        <p:spPr>
          <a:xfrm>
            <a:off x="5817871" y="6652260"/>
            <a:ext cx="3172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*Trade funds available for promotions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FA9011-FEF2-401F-98CD-DAC9245F2138}"/>
              </a:ext>
            </a:extLst>
          </p:cNvPr>
          <p:cNvSpPr/>
          <p:nvPr/>
        </p:nvSpPr>
        <p:spPr>
          <a:xfrm>
            <a:off x="-1156536" y="682788"/>
            <a:ext cx="6997690" cy="12209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4-Count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6B1DF7-19B3-4C72-920D-DCA87D479F84}"/>
              </a:ext>
            </a:extLst>
          </p:cNvPr>
          <p:cNvSpPr txBox="1"/>
          <p:nvPr/>
        </p:nvSpPr>
        <p:spPr>
          <a:xfrm>
            <a:off x="301998" y="1577185"/>
            <a:ext cx="5332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Multipack</a:t>
            </a:r>
            <a:endParaRPr lang="en-US" sz="7200" dirty="0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5F65A4FC-23BD-4AC4-9AD8-11F88CF9CA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29049"/>
            <a:ext cx="1081718" cy="9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65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1E22BDDA-5AC6-4C54-AF7C-0845D2FD9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02" y="0"/>
            <a:ext cx="9155001" cy="444627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A8FBD9-F003-45D2-AD77-9FD4A6C9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94207" l="9916" r="92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843" y="292592"/>
            <a:ext cx="2396331" cy="165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DB3EA7-5E4D-4558-B85F-ED5DFCA7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5473" y="240030"/>
            <a:ext cx="3775061" cy="105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93E629E-34AA-4D0B-B23C-4C30F46CD537}"/>
              </a:ext>
            </a:extLst>
          </p:cNvPr>
          <p:cNvSpPr txBox="1"/>
          <p:nvPr/>
        </p:nvSpPr>
        <p:spPr>
          <a:xfrm>
            <a:off x="1" y="4446271"/>
            <a:ext cx="5817870" cy="24160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200" b="1" dirty="0">
              <a:solidFill>
                <a:schemeClr val="bg1"/>
              </a:solidFill>
            </a:endParaRPr>
          </a:p>
          <a:p>
            <a:endParaRPr lang="en-US" sz="3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</a:rPr>
              <a:t>THE BEST SELLING PACKAGED           CROISSANT IN THE WORLD!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Wonderful combo of soft pastry with rich cream &amp; fruit fillings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6ct box ideal for any store shelf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2.65oz size great for grab &amp; go and indulgent impulse item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1"/>
                </a:solidFill>
              </a:rPr>
              <a:t>2x shelf life of leading competitors – 75+ Days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9E0425-D962-4C5D-B9A4-F598149E0CC0}"/>
              </a:ext>
            </a:extLst>
          </p:cNvPr>
          <p:cNvSpPr/>
          <p:nvPr/>
        </p:nvSpPr>
        <p:spPr>
          <a:xfrm>
            <a:off x="6182812" y="4642591"/>
            <a:ext cx="2619105" cy="200054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List Cost: </a:t>
            </a:r>
            <a:r>
              <a:rPr lang="en-US" sz="2800" dirty="0"/>
              <a:t>$.84</a:t>
            </a:r>
            <a:endParaRPr lang="en-US" sz="2800" cap="small" dirty="0"/>
          </a:p>
          <a:p>
            <a:pPr algn="ctr"/>
            <a:r>
              <a:rPr lang="en-US" sz="2800" b="1" cap="small" dirty="0"/>
              <a:t>SRP: </a:t>
            </a:r>
            <a:r>
              <a:rPr lang="en-US" sz="2800" cap="small" dirty="0"/>
              <a:t>$1.29</a:t>
            </a:r>
          </a:p>
          <a:p>
            <a:pPr algn="ctr"/>
            <a:r>
              <a:rPr lang="en-US" sz="2800" b="1" cap="small" dirty="0"/>
              <a:t>GM: </a:t>
            </a:r>
            <a:r>
              <a:rPr lang="en-US" sz="2800" b="1" cap="small" dirty="0">
                <a:solidFill>
                  <a:srgbClr val="00B050"/>
                </a:solidFill>
              </a:rPr>
              <a:t>35%</a:t>
            </a:r>
          </a:p>
          <a:p>
            <a:pPr algn="ctr"/>
            <a:r>
              <a:rPr lang="en-US" sz="2000" b="1" cap="small" dirty="0"/>
              <a:t>Promo*:</a:t>
            </a:r>
          </a:p>
          <a:p>
            <a:pPr algn="ctr"/>
            <a:r>
              <a:rPr lang="en-US" sz="2000" b="1" cap="small" dirty="0">
                <a:solidFill>
                  <a:srgbClr val="00B050"/>
                </a:solidFill>
              </a:rPr>
              <a:t>5 for $5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76EDB-7BF7-4175-A2E0-A6730B8ED100}"/>
              </a:ext>
            </a:extLst>
          </p:cNvPr>
          <p:cNvSpPr txBox="1"/>
          <p:nvPr/>
        </p:nvSpPr>
        <p:spPr>
          <a:xfrm>
            <a:off x="5817871" y="6652260"/>
            <a:ext cx="3172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*Trade funds available for promotions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FA9011-FEF2-401F-98CD-DAC9245F2138}"/>
              </a:ext>
            </a:extLst>
          </p:cNvPr>
          <p:cNvSpPr/>
          <p:nvPr/>
        </p:nvSpPr>
        <p:spPr>
          <a:xfrm>
            <a:off x="-1359617" y="884417"/>
            <a:ext cx="6997690" cy="12721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Single-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30495-19F3-4945-A3EE-B20FE693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71496">
            <a:off x="4786632" y="3353933"/>
            <a:ext cx="1931498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F1E5053-20A5-4E94-AF1B-C673C6BF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71496">
            <a:off x="3852957" y="3333675"/>
            <a:ext cx="1931498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Product Images.Logos\Product Images\Croissants\7D_CROISSANT_75g_illustrations\7D_SINGLE_Caramel copy.png">
            <a:extLst>
              <a:ext uri="{FF2B5EF4-FFF2-40B4-BE49-F238E27FC236}">
                <a16:creationId xmlns:a16="http://schemas.microsoft.com/office/drawing/2014/main" id="{74ED9439-6127-4C72-9FBC-F4B2F497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71496">
            <a:off x="2864388" y="3269882"/>
            <a:ext cx="1931521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EBE1712-09ED-4A42-BABC-77487A2A7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71496">
            <a:off x="1824475" y="3255146"/>
            <a:ext cx="1931498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934217D-A190-47AC-8F9C-6E7C51D44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71496">
            <a:off x="890799" y="3237063"/>
            <a:ext cx="1931498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1338F62-8980-43FF-8BB3-986782C7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71496">
            <a:off x="-70195" y="3229640"/>
            <a:ext cx="1931498" cy="204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8E79FFB-2B4F-4BD9-B31B-12242356104C}"/>
              </a:ext>
            </a:extLst>
          </p:cNvPr>
          <p:cNvSpPr txBox="1"/>
          <p:nvPr/>
        </p:nvSpPr>
        <p:spPr>
          <a:xfrm>
            <a:off x="794596" y="1745419"/>
            <a:ext cx="52406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Serve</a:t>
            </a:r>
            <a:endParaRPr lang="en-US" sz="8000" dirty="0"/>
          </a:p>
        </p:txBody>
      </p:sp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925C10A5-7C52-4DAB-9151-CBFE3CCF6A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27" y="5066301"/>
            <a:ext cx="847503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7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7330449" y="3348430"/>
            <a:ext cx="920741" cy="54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#12</a:t>
            </a:r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85465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52601" y="1144417"/>
            <a:ext cx="8780771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 Velocity Rank // 7Days vs. Competitive Items   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21845" y="1460630"/>
            <a:ext cx="7172773" cy="2449531"/>
            <a:chOff x="1541859" y="1763179"/>
            <a:chExt cx="7401685" cy="2527706"/>
          </a:xfrm>
        </p:grpSpPr>
        <p:grpSp>
          <p:nvGrpSpPr>
            <p:cNvPr id="12" name="Group 11"/>
            <p:cNvGrpSpPr/>
            <p:nvPr/>
          </p:nvGrpSpPr>
          <p:grpSpPr>
            <a:xfrm>
              <a:off x="1541859" y="1763179"/>
              <a:ext cx="7401685" cy="2527706"/>
              <a:chOff x="469214" y="1974629"/>
              <a:chExt cx="8459724" cy="288903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9111" y="2104590"/>
                <a:ext cx="2357451" cy="20599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214" y="1979163"/>
                <a:ext cx="2718364" cy="287210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22839" y="2104590"/>
                <a:ext cx="2388187" cy="20599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5341" y="1991557"/>
                <a:ext cx="2718364" cy="287210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77536" y="2104590"/>
                <a:ext cx="2439776" cy="20599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97423" y="1974629"/>
                <a:ext cx="2731515" cy="288599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201756" y="3444264"/>
              <a:ext cx="12692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small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Chocolate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93210" y="3444264"/>
              <a:ext cx="1171579" cy="317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small" spc="0" normalizeH="0" baseline="0" noProof="0" dirty="0">
                  <a:ln>
                    <a:noFill/>
                  </a:ln>
                  <a:solidFill>
                    <a:srgbClr val="684FF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Vanilla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84FF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33902" y="3442682"/>
              <a:ext cx="1970059" cy="317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small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Strawberry &amp; Vanilla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ound Diagonal Corner Rectangle 14"/>
          <p:cNvSpPr/>
          <p:nvPr/>
        </p:nvSpPr>
        <p:spPr>
          <a:xfrm>
            <a:off x="323742" y="3369294"/>
            <a:ext cx="966296" cy="395468"/>
          </a:xfrm>
          <a:prstGeom prst="round2DiagRect">
            <a:avLst>
              <a:gd name="adj1" fmla="val 16667"/>
              <a:gd name="adj2" fmla="val 2931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US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86133" y="3358834"/>
            <a:ext cx="807676" cy="41955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53563" y="3397506"/>
            <a:ext cx="804625" cy="41955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77580" y="1810528"/>
            <a:ext cx="1242175" cy="4994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163782" y="6539640"/>
            <a:ext cx="8456555" cy="27699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Items &gt; 5 ACV, x-PL, &lt; 6 oz / Single Serve; Cookies-Morning Foods [Select] based on brand aggregates, see prior slides; Velocity = $ or Units per point of distribution (PPD)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IRI Total US Convenience, data thru July 12, 2020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1163782" y="353610"/>
            <a:ext cx="7730836" cy="560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7Day(s) items are top-ranked on productivity:</a:t>
            </a:r>
            <a:b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Chocolate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is 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#2</a:t>
            </a:r>
            <a:r>
              <a:rPr kumimoji="0" lang="en-US" sz="20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&amp; 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srgbClr val="684FF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Vanilla 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is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srgbClr val="684FF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#4 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 $ Velocity in the US </a:t>
            </a:r>
            <a:r>
              <a:rPr kumimoji="0" lang="en-US" sz="22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Conv</a:t>
            </a: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IRI!</a:t>
            </a:r>
            <a:endParaRPr kumimoji="0" lang="en-US" sz="2200" b="1" i="0" u="sng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611" y="2310345"/>
            <a:ext cx="142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 144 items</a:t>
            </a:r>
          </a:p>
        </p:txBody>
      </p:sp>
      <p:sp>
        <p:nvSpPr>
          <p:cNvPr id="43" name="Rounded Rectangular Callout 42"/>
          <p:cNvSpPr/>
          <p:nvPr/>
        </p:nvSpPr>
        <p:spPr>
          <a:xfrm>
            <a:off x="7271851" y="1247000"/>
            <a:ext cx="1812566" cy="564542"/>
          </a:xfrm>
          <a:prstGeom prst="wedgeRoundRectCallout">
            <a:avLst>
              <a:gd name="adj1" fmla="val 2254"/>
              <a:gd name="adj2" fmla="val 124452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climbing the ranks …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+62% $ growth vs YA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/>
          <a:srcRect l="3030" t="3443" r="75136" b="72354"/>
          <a:stretch/>
        </p:blipFill>
        <p:spPr>
          <a:xfrm>
            <a:off x="7641224" y="4756372"/>
            <a:ext cx="1410412" cy="1003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3BE75-89DE-4B25-9251-89B2AF8D3E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783" y="3978515"/>
            <a:ext cx="7621437" cy="24157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BA6CC92-A365-4C8E-8A78-1AF30509FAAF}"/>
              </a:ext>
            </a:extLst>
          </p:cNvPr>
          <p:cNvSpPr/>
          <p:nvPr/>
        </p:nvSpPr>
        <p:spPr>
          <a:xfrm>
            <a:off x="7422155" y="3395901"/>
            <a:ext cx="804625" cy="419559"/>
          </a:xfrm>
          <a:prstGeom prst="rect">
            <a:avLst/>
          </a:prstGeom>
          <a:solidFill>
            <a:srgbClr val="00D2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639D51-E7D2-47C4-9308-5C688CB7962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26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6689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cap="small" dirty="0">
                <a:latin typeface="+mn-lt"/>
              </a:rPr>
              <a:t>Contents</a:t>
            </a:r>
            <a:endParaRPr lang="en-US" sz="2800" b="1" dirty="0">
              <a:latin typeface="+mn-lt"/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763450" y="1800204"/>
            <a:ext cx="7963989" cy="364744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 err="1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Epta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America &amp; </a:t>
            </a:r>
            <a:r>
              <a:rPr lang="en-US" sz="2400" b="1" cap="small" dirty="0" err="1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Chipita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Int’l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Category/Market Landscape — Sweet Baked Goods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Our Portfolio / Lineup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7Days Performance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Our Supply Chain 101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What we/you need from you/us</a:t>
            </a:r>
          </a:p>
          <a:p>
            <a:pPr marL="514350" indent="-514350">
              <a:spcBef>
                <a:spcPts val="1200"/>
              </a:spcBef>
              <a:buFont typeface="+mj-lt"/>
              <a:buAutoNum type="romanLcPeriod"/>
            </a:pP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Appendix — Shelf Sets // Other Markets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497B7-0C30-4B52-A981-A97BA77C90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5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4091625-4325-49D4-8733-2A4627420E51}"/>
              </a:ext>
            </a:extLst>
          </p:cNvPr>
          <p:cNvGraphicFramePr>
            <a:graphicFrameLocks noGrp="1"/>
          </p:cNvGraphicFramePr>
          <p:nvPr/>
        </p:nvGraphicFramePr>
        <p:xfrm>
          <a:off x="417513" y="1893942"/>
          <a:ext cx="6642100" cy="4547197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312793383"/>
                    </a:ext>
                  </a:extLst>
                </a:gridCol>
                <a:gridCol w="114300">
                  <a:extLst>
                    <a:ext uri="{9D8B030D-6E8A-4147-A177-3AD203B41FA5}">
                      <a16:colId xmlns:a16="http://schemas.microsoft.com/office/drawing/2014/main" val="172377886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16102618"/>
                    </a:ext>
                  </a:extLst>
                </a:gridCol>
                <a:gridCol w="101600">
                  <a:extLst>
                    <a:ext uri="{9D8B030D-6E8A-4147-A177-3AD203B41FA5}">
                      <a16:colId xmlns:a16="http://schemas.microsoft.com/office/drawing/2014/main" val="621416761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3541693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07782493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88501820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864884814"/>
                    </a:ext>
                  </a:extLst>
                </a:gridCol>
              </a:tblGrid>
              <a:tr h="3984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US - Conv // vs 464 items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002836"/>
                  </a:ext>
                </a:extLst>
              </a:tr>
              <a:tr h="10358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 $ Growth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Sales Curr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$ Chg </a:t>
                      </a:r>
                      <a:b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 YA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806377"/>
                  </a:ext>
                </a:extLst>
              </a:tr>
              <a:tr h="3851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CC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7DAYS CHOCOLATE</a:t>
                      </a:r>
                    </a:p>
                  </a:txBody>
                  <a:tcPr marL="95250" marR="6350" marT="635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$9,756,050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347980"/>
                  </a:ext>
                </a:extLst>
              </a:tr>
              <a:tr h="3984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7DAYS VANILLA</a:t>
                      </a:r>
                    </a:p>
                  </a:txBody>
                  <a:tcPr marL="95250" marR="6350" marT="635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$8,010,047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61296"/>
                  </a:ext>
                </a:extLst>
              </a:tr>
              <a:tr h="3984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7DAYS STRAWBERRY &amp; VANILLA</a:t>
                      </a:r>
                    </a:p>
                  </a:txBody>
                  <a:tcPr marL="95250" marR="6350" marT="635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$5,927,493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3249"/>
                  </a:ext>
                </a:extLst>
              </a:tr>
              <a:tr h="3851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7DAYS CARAMEL</a:t>
                      </a: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$2,326,945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277967"/>
                  </a:ext>
                </a:extLst>
              </a:tr>
              <a:tr h="36388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534749"/>
                  </a:ext>
                </a:extLst>
              </a:tr>
              <a:tr h="398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NEW! 7DAYS MINI CHOCOLATE </a:t>
                      </a: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pouch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$1,201,760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40071"/>
                  </a:ext>
                </a:extLst>
              </a:tr>
              <a:tr h="3984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NEW! 7DAYS MINI VANILLA </a:t>
                      </a: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pouch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$775,102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88834"/>
                  </a:ext>
                </a:extLst>
              </a:tr>
              <a:tr h="385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C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NEW! 7DAYS MINI CHERRY &amp; VANILLA </a:t>
                      </a:r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pouch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$720,587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370338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0C3CD11A-8A96-49A7-A2BA-040AF5582991}"/>
              </a:ext>
            </a:extLst>
          </p:cNvPr>
          <p:cNvSpPr/>
          <p:nvPr/>
        </p:nvSpPr>
        <p:spPr>
          <a:xfrm>
            <a:off x="7165974" y="2576175"/>
            <a:ext cx="187772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cap="small" dirty="0"/>
              <a:t>Core 3 Croissant items </a:t>
            </a:r>
          </a:p>
          <a:p>
            <a:pPr algn="ctr"/>
            <a:r>
              <a:rPr lang="en-US" b="1" cap="small" dirty="0"/>
              <a:t>in top half of </a:t>
            </a:r>
          </a:p>
          <a:p>
            <a:pPr algn="ctr"/>
            <a:r>
              <a:rPr lang="en-US" sz="1400" b="1" cap="small" dirty="0"/>
              <a:t>$ and Unit velocity —</a:t>
            </a:r>
          </a:p>
          <a:p>
            <a:endParaRPr lang="en-US" sz="1200" b="1" cap="small" dirty="0"/>
          </a:p>
          <a:p>
            <a:pPr algn="ctr"/>
            <a:r>
              <a:rPr lang="en-US" sz="2000" b="1" cap="small" dirty="0">
                <a:solidFill>
                  <a:srgbClr val="FF0000"/>
                </a:solidFill>
              </a:rPr>
              <a:t>C</a:t>
            </a:r>
            <a:r>
              <a:rPr lang="en-US" sz="1600" b="1" cap="small" dirty="0">
                <a:solidFill>
                  <a:srgbClr val="FF0000"/>
                </a:solidFill>
              </a:rPr>
              <a:t>hocolate</a:t>
            </a:r>
            <a:r>
              <a:rPr lang="en-US" sz="2000" b="1" cap="small" dirty="0"/>
              <a:t> </a:t>
            </a:r>
          </a:p>
          <a:p>
            <a:pPr algn="ctr"/>
            <a:endParaRPr lang="en-US" sz="400" b="1" cap="small" dirty="0"/>
          </a:p>
          <a:p>
            <a:pPr algn="ctr"/>
            <a:r>
              <a:rPr lang="en-US" sz="2000" b="1" cap="small" dirty="0"/>
              <a:t>Top 1/3</a:t>
            </a:r>
          </a:p>
          <a:p>
            <a:pPr algn="ctr"/>
            <a:endParaRPr lang="en-US" sz="1200" b="1" cap="small" dirty="0">
              <a:solidFill>
                <a:srgbClr val="0070C0"/>
              </a:solidFill>
            </a:endParaRPr>
          </a:p>
          <a:p>
            <a:pPr algn="ctr"/>
            <a:r>
              <a:rPr lang="en-US" sz="2000" b="1" cap="small" dirty="0">
                <a:solidFill>
                  <a:srgbClr val="0070C0"/>
                </a:solidFill>
              </a:rPr>
              <a:t>V</a:t>
            </a:r>
            <a:r>
              <a:rPr lang="en-US" sz="1600" b="1" cap="small" dirty="0">
                <a:solidFill>
                  <a:srgbClr val="0070C0"/>
                </a:solidFill>
              </a:rPr>
              <a:t>anilla</a:t>
            </a:r>
            <a:r>
              <a:rPr lang="en-US" sz="2000" b="1" cap="small" dirty="0"/>
              <a:t> </a:t>
            </a:r>
          </a:p>
          <a:p>
            <a:pPr algn="ctr"/>
            <a:endParaRPr lang="en-US" sz="400" b="1" cap="small" dirty="0"/>
          </a:p>
          <a:p>
            <a:pPr algn="ctr"/>
            <a:r>
              <a:rPr lang="en-US" sz="2000" b="1" cap="small" dirty="0"/>
              <a:t>Top 2/5</a:t>
            </a:r>
          </a:p>
          <a:p>
            <a:pPr algn="ctr"/>
            <a:endParaRPr lang="en-US" sz="1200" b="1" cap="small" dirty="0">
              <a:solidFill>
                <a:srgbClr val="00B050"/>
              </a:solidFill>
            </a:endParaRPr>
          </a:p>
          <a:p>
            <a:pPr algn="ctr"/>
            <a:r>
              <a:rPr lang="en-US" sz="2000" b="1" cap="small" dirty="0">
                <a:solidFill>
                  <a:srgbClr val="00B050"/>
                </a:solidFill>
              </a:rPr>
              <a:t>S</a:t>
            </a:r>
            <a:r>
              <a:rPr lang="en-US" sz="1600" b="1" cap="small" dirty="0">
                <a:solidFill>
                  <a:srgbClr val="00B050"/>
                </a:solidFill>
              </a:rPr>
              <a:t>trawberry</a:t>
            </a:r>
            <a:r>
              <a:rPr lang="en-US" sz="2000" b="1" cap="small" dirty="0">
                <a:solidFill>
                  <a:srgbClr val="00B050"/>
                </a:solidFill>
              </a:rPr>
              <a:t> &amp; V</a:t>
            </a:r>
            <a:r>
              <a:rPr lang="en-US" sz="1600" b="1" cap="small" dirty="0">
                <a:solidFill>
                  <a:srgbClr val="00B050"/>
                </a:solidFill>
              </a:rPr>
              <a:t>anilla</a:t>
            </a:r>
            <a:r>
              <a:rPr lang="en-US" sz="2000" b="1" cap="small" dirty="0"/>
              <a:t> </a:t>
            </a:r>
          </a:p>
          <a:p>
            <a:pPr algn="ctr"/>
            <a:endParaRPr lang="en-US" sz="400" b="1" cap="small" dirty="0"/>
          </a:p>
          <a:p>
            <a:pPr algn="ctr"/>
            <a:r>
              <a:rPr lang="en-US" sz="2000" b="1" cap="small" dirty="0"/>
              <a:t>Top 1/2</a:t>
            </a:r>
            <a:endParaRPr lang="en-US" sz="2000" cap="small" dirty="0"/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100" b="1" cap="small" dirty="0">
                <a:latin typeface="+mn-lt"/>
              </a:rPr>
              <a:t>Core items are strong performers — top ranked on $ sales, velocity and growth / continuing to climb; new MINIs top ranked on growth</a:t>
            </a:r>
            <a:endParaRPr lang="en-US" sz="2100" b="1" dirty="0">
              <a:latin typeface="+mn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07C07C-22DA-4022-BD45-EF4B3EC92239}"/>
              </a:ext>
            </a:extLst>
          </p:cNvPr>
          <p:cNvGraphicFramePr>
            <a:graphicFrameLocks noGrp="1"/>
          </p:cNvGraphicFramePr>
          <p:nvPr/>
        </p:nvGraphicFramePr>
        <p:xfrm>
          <a:off x="382030" y="1276133"/>
          <a:ext cx="1358900" cy="742950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1075271190"/>
                    </a:ext>
                  </a:extLst>
                </a:gridCol>
                <a:gridCol w="114300">
                  <a:extLst>
                    <a:ext uri="{9D8B030D-6E8A-4147-A177-3AD203B41FA5}">
                      <a16:colId xmlns:a16="http://schemas.microsoft.com/office/drawing/2014/main" val="351654556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9500812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10%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55312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CC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15%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396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33%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104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E59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 50%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1969"/>
                  </a:ext>
                </a:extLst>
              </a:tr>
            </a:tbl>
          </a:graphicData>
        </a:graphic>
      </p:graphicFrame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9C7247F-1D9B-40F3-B0CE-80CEC10B4AB9}"/>
              </a:ext>
            </a:extLst>
          </p:cNvPr>
          <p:cNvSpPr/>
          <p:nvPr/>
        </p:nvSpPr>
        <p:spPr>
          <a:xfrm rot="5400000">
            <a:off x="6756331" y="3814897"/>
            <a:ext cx="992035" cy="223839"/>
          </a:xfrm>
          <a:prstGeom prst="triangl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AEF845-8C3D-4D25-9F02-A2335624C60A}"/>
              </a:ext>
            </a:extLst>
          </p:cNvPr>
          <p:cNvCxnSpPr/>
          <p:nvPr/>
        </p:nvCxnSpPr>
        <p:spPr>
          <a:xfrm>
            <a:off x="7496175" y="4265464"/>
            <a:ext cx="11620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A4EAD9-D044-4C59-AC65-B4F19DCB13BF}"/>
              </a:ext>
            </a:extLst>
          </p:cNvPr>
          <p:cNvCxnSpPr/>
          <p:nvPr/>
        </p:nvCxnSpPr>
        <p:spPr>
          <a:xfrm>
            <a:off x="7515225" y="5122714"/>
            <a:ext cx="11620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A54C7-399A-446B-9A4B-2A861CA346D4}"/>
              </a:ext>
            </a:extLst>
          </p:cNvPr>
          <p:cNvSpPr/>
          <p:nvPr/>
        </p:nvSpPr>
        <p:spPr>
          <a:xfrm>
            <a:off x="-2133" y="6588928"/>
            <a:ext cx="9102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Note: x-PL &amp; &lt; 3 ACV, Sweet Baked Goods (SBG) = Pastry/Danish/Coffee Cakes, Doughnuts, Cupcakes/Brownies, Muffins + items across McKee, Hostess, Moon Pie falling into Cookies IRI Category</a:t>
            </a: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Dec 27, 2020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F3223D-8C5B-44D1-BB8B-04097DD4E3FD}"/>
              </a:ext>
            </a:extLst>
          </p:cNvPr>
          <p:cNvSpPr/>
          <p:nvPr/>
        </p:nvSpPr>
        <p:spPr>
          <a:xfrm>
            <a:off x="1953492" y="1232584"/>
            <a:ext cx="5127530" cy="4693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</a:rPr>
              <a:t>Key 7Days Items vs Sweet Baked Goods // Total US Conv</a:t>
            </a:r>
          </a:p>
          <a:p>
            <a:pPr algn="ctr"/>
            <a:r>
              <a:rPr lang="en-US" sz="1050" b="1" dirty="0">
                <a:solidFill>
                  <a:srgbClr val="0070C0"/>
                </a:solidFill>
              </a:rPr>
              <a:t>L52 thru Dec 27, 2020</a:t>
            </a:r>
            <a:endParaRPr lang="en-US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3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564BE541-C927-4985-A0FA-EBB43023C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51"/>
          <a:stretch/>
        </p:blipFill>
        <p:spPr>
          <a:xfrm>
            <a:off x="6931100" y="2569768"/>
            <a:ext cx="2073682" cy="201291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645751" y="1595714"/>
            <a:ext cx="0" cy="427414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39443" y="1578587"/>
            <a:ext cx="0" cy="4291271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623829" y="1588132"/>
            <a:ext cx="0" cy="428172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7Days performance &amp; expansion — </a:t>
            </a:r>
            <a:r>
              <a:rPr lang="en-US" sz="2400" b="1" u="sng" cap="small" dirty="0">
                <a:latin typeface="+mn-lt"/>
              </a:rPr>
              <a:t>real example</a:t>
            </a:r>
            <a:br>
              <a:rPr lang="en-US" sz="2400" b="1" cap="small" dirty="0">
                <a:latin typeface="+mn-lt"/>
              </a:rPr>
            </a:br>
            <a:r>
              <a:rPr lang="en-US" sz="1800" b="1" cap="small" dirty="0">
                <a:latin typeface="+mn-lt"/>
              </a:rPr>
              <a:t>at a </a:t>
            </a:r>
            <a:r>
              <a:rPr lang="en-US" sz="1800" b="1" cap="small" dirty="0">
                <a:solidFill>
                  <a:srgbClr val="FF0000"/>
                </a:solidFill>
                <a:latin typeface="+mn-lt"/>
              </a:rPr>
              <a:t>MAJOR SOUTHWEST GROCERY RETAILER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9470" y="1562951"/>
            <a:ext cx="1906807" cy="31014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78698" y="1562951"/>
            <a:ext cx="1906807" cy="31014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97193" y="1562951"/>
            <a:ext cx="1906807" cy="31014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92139" y="1562951"/>
            <a:ext cx="1906807" cy="310143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4" name="Right Arrow 3"/>
          <p:cNvSpPr/>
          <p:nvPr/>
        </p:nvSpPr>
        <p:spPr>
          <a:xfrm>
            <a:off x="640419" y="1027043"/>
            <a:ext cx="7814840" cy="628464"/>
          </a:xfrm>
          <a:prstGeom prst="rightArrow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388813" y="4544701"/>
            <a:ext cx="6171599" cy="424748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683820" y="3873596"/>
            <a:ext cx="3247279" cy="396202"/>
          </a:xfrm>
          <a:prstGeom prst="rightArrow">
            <a:avLst/>
          </a:prstGeom>
          <a:solidFill>
            <a:srgbClr val="00B050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1501059" y="3234559"/>
            <a:ext cx="5430042" cy="396202"/>
          </a:xfrm>
          <a:prstGeom prst="rightArrow">
            <a:avLst/>
          </a:prstGeom>
          <a:solidFill>
            <a:srgbClr val="0070C0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501059" y="2569768"/>
            <a:ext cx="5430042" cy="396202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800">
            <a:off x="985469" y="4140136"/>
            <a:ext cx="1671441" cy="1189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4" y="4025379"/>
            <a:ext cx="1671441" cy="1189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9" y="2760819"/>
            <a:ext cx="1319990" cy="1394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88" y="2050843"/>
            <a:ext cx="1319990" cy="1394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06" y="3390795"/>
            <a:ext cx="1319990" cy="139464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118003" y="2558531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+37%</a:t>
            </a:r>
          </a:p>
        </p:txBody>
      </p:sp>
      <p:sp>
        <p:nvSpPr>
          <p:cNvPr id="25" name="Oval 24"/>
          <p:cNvSpPr/>
          <p:nvPr/>
        </p:nvSpPr>
        <p:spPr>
          <a:xfrm>
            <a:off x="3118003" y="3214870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+23%</a:t>
            </a:r>
          </a:p>
        </p:txBody>
      </p:sp>
      <p:sp>
        <p:nvSpPr>
          <p:cNvPr id="26" name="Oval 25"/>
          <p:cNvSpPr/>
          <p:nvPr/>
        </p:nvSpPr>
        <p:spPr>
          <a:xfrm>
            <a:off x="3118003" y="4533773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+32%</a:t>
            </a:r>
          </a:p>
        </p:txBody>
      </p:sp>
      <p:sp>
        <p:nvSpPr>
          <p:cNvPr id="27" name="Oval 26"/>
          <p:cNvSpPr/>
          <p:nvPr/>
        </p:nvSpPr>
        <p:spPr>
          <a:xfrm>
            <a:off x="5162693" y="2546986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+27%</a:t>
            </a:r>
          </a:p>
        </p:txBody>
      </p:sp>
      <p:sp>
        <p:nvSpPr>
          <p:cNvPr id="28" name="Oval 27"/>
          <p:cNvSpPr/>
          <p:nvPr/>
        </p:nvSpPr>
        <p:spPr>
          <a:xfrm>
            <a:off x="5162693" y="3203325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+25%</a:t>
            </a:r>
          </a:p>
        </p:txBody>
      </p:sp>
      <p:sp>
        <p:nvSpPr>
          <p:cNvPr id="29" name="Oval 28"/>
          <p:cNvSpPr/>
          <p:nvPr/>
        </p:nvSpPr>
        <p:spPr>
          <a:xfrm>
            <a:off x="5162693" y="4522228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</a:t>
            </a:r>
          </a:p>
        </p:txBody>
      </p:sp>
      <p:sp>
        <p:nvSpPr>
          <p:cNvPr id="30" name="Oval 29"/>
          <p:cNvSpPr/>
          <p:nvPr/>
        </p:nvSpPr>
        <p:spPr>
          <a:xfrm>
            <a:off x="5162693" y="3860365"/>
            <a:ext cx="1028196" cy="44722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+21%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200678" y="4866911"/>
            <a:ext cx="2894421" cy="1729798"/>
            <a:chOff x="6403614" y="5429609"/>
            <a:chExt cx="2440282" cy="1458390"/>
          </a:xfrm>
        </p:grpSpPr>
        <p:sp>
          <p:nvSpPr>
            <p:cNvPr id="35" name="Oval 34"/>
            <p:cNvSpPr/>
            <p:nvPr/>
          </p:nvSpPr>
          <p:spPr>
            <a:xfrm>
              <a:off x="7691680" y="5429609"/>
              <a:ext cx="1152216" cy="74277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Launched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May 2020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403614" y="5558140"/>
              <a:ext cx="2137727" cy="1329859"/>
              <a:chOff x="5948772" y="5575097"/>
              <a:chExt cx="2137727" cy="1329859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01364">
                <a:off x="5948772" y="6028994"/>
                <a:ext cx="1002242" cy="87596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5619">
                <a:off x="7084257" y="6011242"/>
                <a:ext cx="1002242" cy="875962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3982" y="5575097"/>
                <a:ext cx="1042866" cy="1254834"/>
              </a:xfrm>
              <a:prstGeom prst="rect">
                <a:avLst/>
              </a:prstGeom>
            </p:spPr>
          </p:pic>
        </p:grpSp>
      </p:grpSp>
      <p:sp>
        <p:nvSpPr>
          <p:cNvPr id="37" name="Rectangle 36"/>
          <p:cNvSpPr/>
          <p:nvPr/>
        </p:nvSpPr>
        <p:spPr>
          <a:xfrm>
            <a:off x="659470" y="1896213"/>
            <a:ext cx="192585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 Items Launched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678698" y="1901702"/>
            <a:ext cx="1906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 Item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Cont’d expansion &amp; Growth of all other items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97193" y="1914215"/>
            <a:ext cx="19068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Cont’d Growth of items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715688" y="1921592"/>
            <a:ext cx="19068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 new multipack items / all </a:t>
            </a:r>
            <a:r>
              <a:rPr kumimoji="0" lang="en-US" sz="1100" b="1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incremental</a:t>
            </a:r>
            <a:endParaRPr kumimoji="0" lang="en-US" sz="11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6555927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Note: % growth based on like months vs 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Source: Internal &amp; Retailer Data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2512" y="5349012"/>
            <a:ext cx="5370301" cy="11304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1048019" y="5495691"/>
          <a:ext cx="5095107" cy="8122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6123">
                  <a:extLst>
                    <a:ext uri="{9D8B030D-6E8A-4147-A177-3AD203B41FA5}">
                      <a16:colId xmlns:a16="http://schemas.microsoft.com/office/drawing/2014/main" val="373344251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2849266946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110984194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3322104698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4244362197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1971494824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351706665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1773124032"/>
                    </a:ext>
                  </a:extLst>
                </a:gridCol>
                <a:gridCol w="566123">
                  <a:extLst>
                    <a:ext uri="{9D8B030D-6E8A-4147-A177-3AD203B41FA5}">
                      <a16:colId xmlns:a16="http://schemas.microsoft.com/office/drawing/2014/main" val="2702315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059523"/>
                  </a:ext>
                </a:extLst>
              </a:tr>
              <a:tr h="4465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58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285337"/>
                  </a:ext>
                </a:extLst>
              </a:tr>
            </a:tbl>
          </a:graphicData>
        </a:graphic>
      </p:graphicFrame>
      <p:sp>
        <p:nvSpPr>
          <p:cNvPr id="54" name="Oval 53"/>
          <p:cNvSpPr/>
          <p:nvPr/>
        </p:nvSpPr>
        <p:spPr>
          <a:xfrm>
            <a:off x="679752" y="2344139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5" name="Oval 54"/>
          <p:cNvSpPr/>
          <p:nvPr/>
        </p:nvSpPr>
        <p:spPr>
          <a:xfrm>
            <a:off x="679752" y="3082921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6" name="Oval 55"/>
          <p:cNvSpPr/>
          <p:nvPr/>
        </p:nvSpPr>
        <p:spPr>
          <a:xfrm>
            <a:off x="2878287" y="3690541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Oval 56"/>
          <p:cNvSpPr/>
          <p:nvPr/>
        </p:nvSpPr>
        <p:spPr>
          <a:xfrm>
            <a:off x="684822" y="4009494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8" name="Oval 57"/>
          <p:cNvSpPr/>
          <p:nvPr/>
        </p:nvSpPr>
        <p:spPr>
          <a:xfrm>
            <a:off x="1998033" y="4177934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9" name="Oval 58"/>
          <p:cNvSpPr/>
          <p:nvPr/>
        </p:nvSpPr>
        <p:spPr>
          <a:xfrm>
            <a:off x="7253718" y="6254073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6568495" y="6371755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1" name="Oval 60"/>
          <p:cNvSpPr/>
          <p:nvPr/>
        </p:nvSpPr>
        <p:spPr>
          <a:xfrm>
            <a:off x="8256744" y="6278581"/>
            <a:ext cx="362605" cy="252299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5749" y="5349013"/>
            <a:ext cx="584417" cy="1130418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Units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100286-956D-4C0C-8D8B-89ED2EB4263F}"/>
              </a:ext>
            </a:extLst>
          </p:cNvPr>
          <p:cNvSpPr/>
          <p:nvPr/>
        </p:nvSpPr>
        <p:spPr>
          <a:xfrm rot="440774">
            <a:off x="7450632" y="4006796"/>
            <a:ext cx="1572514" cy="38819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8FBDF4-3121-476D-A221-6B2A2BD87183}"/>
              </a:ext>
            </a:extLst>
          </p:cNvPr>
          <p:cNvSpPr/>
          <p:nvPr/>
        </p:nvSpPr>
        <p:spPr>
          <a:xfrm>
            <a:off x="6890021" y="3609714"/>
            <a:ext cx="594164" cy="2710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DE2DB-0CEC-48E8-9396-C5D4E616C7B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FD90A3B-5ADE-446D-B255-A8ACABC66067}"/>
              </a:ext>
            </a:extLst>
          </p:cNvPr>
          <p:cNvSpPr txBox="1"/>
          <p:nvPr/>
        </p:nvSpPr>
        <p:spPr>
          <a:xfrm>
            <a:off x="0" y="4860402"/>
            <a:ext cx="5972662" cy="19975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Bite-sized satisfaction of a world favorite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Perfect snack for anytime of day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 size to share with the family or friends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snack like no 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ece of bread&#10;&#10;Description automatically generated">
            <a:extLst>
              <a:ext uri="{FF2B5EF4-FFF2-40B4-BE49-F238E27FC236}">
                <a16:creationId xmlns:a16="http://schemas.microsoft.com/office/drawing/2014/main" id="{385D5343-5A81-4C5B-94FA-D907B938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" y="0"/>
            <a:ext cx="9150148" cy="513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1D2593-F479-4C28-BCFC-3F4C648A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96" y="250370"/>
            <a:ext cx="3056423" cy="147258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A5CC40B-60D2-4899-A619-7286F7E2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9" y="305487"/>
            <a:ext cx="3665581" cy="21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8E5B06-C531-43DD-B8E7-CC04D894DA00}"/>
              </a:ext>
            </a:extLst>
          </p:cNvPr>
          <p:cNvSpPr/>
          <p:nvPr/>
        </p:nvSpPr>
        <p:spPr>
          <a:xfrm>
            <a:off x="6099074" y="5231919"/>
            <a:ext cx="2917371" cy="147732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Bag Mini Croissants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Cost: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$1.79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SRP: 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GM: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Promo*: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for $5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270DDDE5-AB27-42B4-82CB-D18CF9DA44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" y="2347869"/>
            <a:ext cx="2712708" cy="3031519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C8D9B1-3A11-4ED3-9CBE-E34E90094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03" y="2347869"/>
            <a:ext cx="2712708" cy="3031519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F8E80E3-AB35-45F9-BCA2-F308D9F62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34" y="3843020"/>
            <a:ext cx="1265954" cy="10574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FBD0EB-444A-4AC3-A0F7-3EA6D236097B}"/>
              </a:ext>
            </a:extLst>
          </p:cNvPr>
          <p:cNvSpPr txBox="1"/>
          <p:nvPr/>
        </p:nvSpPr>
        <p:spPr>
          <a:xfrm>
            <a:off x="5970194" y="6655378"/>
            <a:ext cx="3172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*Trade funds available for promotions</a:t>
            </a:r>
          </a:p>
        </p:txBody>
      </p:sp>
    </p:spTree>
    <p:extLst>
      <p:ext uri="{BB962C8B-B14F-4D97-AF65-F5344CB8AC3E}">
        <p14:creationId xmlns:p14="http://schemas.microsoft.com/office/powerpoint/2010/main" val="3895110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FD90A3B-5ADE-446D-B255-A8ACABC66067}"/>
              </a:ext>
            </a:extLst>
          </p:cNvPr>
          <p:cNvSpPr txBox="1"/>
          <p:nvPr/>
        </p:nvSpPr>
        <p:spPr>
          <a:xfrm>
            <a:off x="0" y="4860402"/>
            <a:ext cx="5972662" cy="199759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Bite-sized satisfaction of a world favorite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Perfect snack for anytime of day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miniature croissants in each pack</a:t>
            </a:r>
          </a:p>
          <a:p>
            <a:pPr marL="285750" marR="0" lvl="0" indent="-28575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snack like no 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ece of bread&#10;&#10;Description automatically generated">
            <a:extLst>
              <a:ext uri="{FF2B5EF4-FFF2-40B4-BE49-F238E27FC236}">
                <a16:creationId xmlns:a16="http://schemas.microsoft.com/office/drawing/2014/main" id="{385D5343-5A81-4C5B-94FA-D907B938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1" y="0"/>
            <a:ext cx="9150148" cy="5133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1D2593-F479-4C28-BCFC-3F4C648A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96" y="250370"/>
            <a:ext cx="3056423" cy="147258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A5CC40B-60D2-4899-A619-7286F7E2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9" y="305487"/>
            <a:ext cx="3665581" cy="210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B8E5B06-C531-43DD-B8E7-CC04D894DA00}"/>
              </a:ext>
            </a:extLst>
          </p:cNvPr>
          <p:cNvSpPr/>
          <p:nvPr/>
        </p:nvSpPr>
        <p:spPr>
          <a:xfrm>
            <a:off x="6099074" y="5231919"/>
            <a:ext cx="2917371" cy="1477328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Bag Mini Croissants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Cost: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$.84</a:t>
            </a:r>
            <a:endParaRPr kumimoji="0" lang="en-US" sz="18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SRP: 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GM: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Promo*: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for $5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F8E80E3-AB35-45F9-BCA2-F308D9F62D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17" y="3802983"/>
            <a:ext cx="1265954" cy="10574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FBD0EB-444A-4AC3-A0F7-3EA6D236097B}"/>
              </a:ext>
            </a:extLst>
          </p:cNvPr>
          <p:cNvSpPr txBox="1"/>
          <p:nvPr/>
        </p:nvSpPr>
        <p:spPr>
          <a:xfrm>
            <a:off x="5970194" y="6655378"/>
            <a:ext cx="31726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*Trade funds available for promotions</a:t>
            </a: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981E7D0-55D2-49CE-8907-F5012F386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46" y="2950008"/>
            <a:ext cx="1830572" cy="2216785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1AC2015-F828-45E1-891B-7DB4995754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57" y="2970880"/>
            <a:ext cx="1830572" cy="221678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3FB16C9-F271-46A6-AF32-1C267F78E1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01" y="2960606"/>
            <a:ext cx="1830572" cy="22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39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0DD56-8772-4441-B23E-73228EB789E6}"/>
              </a:ext>
            </a:extLst>
          </p:cNvPr>
          <p:cNvGrpSpPr/>
          <p:nvPr/>
        </p:nvGrpSpPr>
        <p:grpSpPr>
          <a:xfrm>
            <a:off x="6798636" y="2545438"/>
            <a:ext cx="2296302" cy="1568894"/>
            <a:chOff x="6798636" y="3258945"/>
            <a:chExt cx="2296302" cy="15688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902A2A-E14E-4329-8EA2-594891F04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636" y="3543651"/>
              <a:ext cx="2296302" cy="128418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F5DAC85-6526-49BC-819D-2BF807E77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2281" y="3258945"/>
              <a:ext cx="1479002" cy="237092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7245D4-A6EC-4334-AF58-5E93541364B8}"/>
              </a:ext>
            </a:extLst>
          </p:cNvPr>
          <p:cNvSpPr txBox="1">
            <a:spLocks/>
          </p:cNvSpPr>
          <p:nvPr/>
        </p:nvSpPr>
        <p:spPr>
          <a:xfrm>
            <a:off x="559657" y="1281501"/>
            <a:ext cx="8350370" cy="515923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b="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3429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" panose="020B0604020202020204" pitchFamily="34" charset="0"/>
              </a:rPr>
              <a:t>5 mini croissants filled with creamy fillings in each single serve packet</a:t>
            </a:r>
          </a:p>
          <a:p>
            <a:pPr marL="585788" marR="0" lvl="1" indent="-285750" algn="l" defTabSz="3429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Calibri" panose="020F050202020403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New Cherry &amp; Vanilla offers additional fruit led flavor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Helvetica" panose="020B0604020202020204" pitchFamily="34" charset="0"/>
            </a:endParaRPr>
          </a:p>
          <a:p>
            <a:pPr marL="257175" marR="0" lvl="0" indent="-257175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" panose="020B0604020202020204" pitchFamily="34" charset="0"/>
              </a:rPr>
              <a:t>Why Mini’s?</a:t>
            </a:r>
          </a:p>
          <a:p>
            <a:pPr marL="557213" marR="0" lvl="1" indent="-214313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Mini snacks on trend with consumers! </a:t>
            </a:r>
          </a:p>
          <a:p>
            <a:pPr marL="685800" marR="0" lvl="2" indent="0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“The snack attack continues to grow among healthy snacks </a:t>
            </a:r>
            <a:b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and those that offer “mini” indulgences.” 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Source: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https://www.nielsen.com/us/en/insights/article/2019/fresh-trends-tracking-the-four-trends-driving-growth-across-fresh/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557213" marR="0" lvl="1" indent="-214313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Balance is key for today's snackers</a:t>
            </a:r>
          </a:p>
          <a:p>
            <a:pPr marL="857250" marR="0" lvl="2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Always room for another healthy snack, but there is also room for                                                                another indulgent treat.</a:t>
            </a:r>
          </a:p>
          <a:p>
            <a:pPr marL="857250" marR="0" lvl="2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Today's consumers are finding ways to juggle "the good" and "the bad" when snacking.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n-US" sz="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5 Snack Trends to Know, May 10, 2019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, Marcia Mogelonsky, Direct of Insights, Mintel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</a:b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557213" marR="0" lvl="1" indent="-214313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Ease of consumption and portion control </a:t>
            </a:r>
          </a:p>
          <a:p>
            <a:pPr marL="557213" marR="0" lvl="1" indent="-214313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557213" marR="0" lvl="1" indent="-214313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</a:rPr>
              <a:t>Attracts different usage occasion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Helvetica" panose="020B0604020202020204" pitchFamily="34" charset="0"/>
              </a:rPr>
              <a:t> </a:t>
            </a:r>
          </a:p>
          <a:p>
            <a:pPr marL="557213" marR="0" lvl="1" indent="-257175" algn="l" defTabSz="342900" rtl="0" eaLnBrk="1" fontAlgn="auto" latinLnBrk="0" hangingPunct="1">
              <a:lnSpc>
                <a:spcPts val="1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E3F36B-212D-457C-9EA4-A514B09F7BDA}"/>
              </a:ext>
            </a:extLst>
          </p:cNvPr>
          <p:cNvSpPr txBox="1">
            <a:spLocks/>
          </p:cNvSpPr>
          <p:nvPr/>
        </p:nvSpPr>
        <p:spPr>
          <a:xfrm>
            <a:off x="1179191" y="348809"/>
            <a:ext cx="7964809" cy="560787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Helvetica" panose="020B0604020202020204" pitchFamily="34" charset="0"/>
              </a:rPr>
              <a:t>Mini Croissants on trend with consumer preferences!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251">
            <a:off x="5527178" y="4858151"/>
            <a:ext cx="2150559" cy="1646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8544">
            <a:off x="6665581" y="4839495"/>
            <a:ext cx="2150559" cy="1646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35C6B-174A-45BD-B12D-2B89C3909F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030715" y="5823458"/>
            <a:ext cx="863903" cy="5767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+40% </a:t>
            </a:r>
          </a:p>
          <a:p>
            <a:pPr algn="ctr"/>
            <a:r>
              <a:rPr lang="en-US" sz="900" b="1" dirty="0"/>
              <a:t>growth contribution!</a:t>
            </a:r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738A282-43C5-384F-9259-7B36DFED4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50" b="1" cap="small" dirty="0">
                <a:latin typeface="+mn-lt"/>
              </a:rPr>
              <a:t>And the </a:t>
            </a:r>
            <a:r>
              <a:rPr lang="en-US" sz="2250" b="1" u="sng" cap="small" dirty="0">
                <a:latin typeface="+mn-lt"/>
              </a:rPr>
              <a:t>new</a:t>
            </a:r>
            <a:r>
              <a:rPr lang="en-US" sz="2250" b="1" cap="small" dirty="0">
                <a:latin typeface="+mn-lt"/>
              </a:rPr>
              <a:t> Mini</a:t>
            </a:r>
            <a:r>
              <a:rPr lang="en-US" sz="1800" b="1" cap="small" dirty="0">
                <a:latin typeface="+mn-lt"/>
              </a:rPr>
              <a:t> </a:t>
            </a:r>
            <a:r>
              <a:rPr lang="en-US" sz="2250" b="1" cap="small" dirty="0">
                <a:latin typeface="+mn-lt"/>
              </a:rPr>
              <a:t>Croissant pouches have proven incremental</a:t>
            </a:r>
            <a:endParaRPr lang="en-US" sz="2250" b="1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133" y="6588928"/>
            <a:ext cx="83358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dirty="0">
                <a:latin typeface="Helvetica" panose="020B0604020202020204" pitchFamily="34" charset="0"/>
                <a:cs typeface="Helvetica" panose="020B0604020202020204" pitchFamily="34" charset="0"/>
              </a:rPr>
              <a:t>IRI US Convenience, data thru Oct 4, 2020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2609" y="1770300"/>
          <a:ext cx="7206941" cy="4631229"/>
        </p:xfrm>
        <a:graphic>
          <a:graphicData uri="http://schemas.openxmlformats.org/drawingml/2006/table">
            <a:tbl>
              <a:tblPr/>
              <a:tblGrid>
                <a:gridCol w="3016239">
                  <a:extLst>
                    <a:ext uri="{9D8B030D-6E8A-4147-A177-3AD203B41FA5}">
                      <a16:colId xmlns:a16="http://schemas.microsoft.com/office/drawing/2014/main" val="1316650306"/>
                    </a:ext>
                  </a:extLst>
                </a:gridCol>
                <a:gridCol w="1468080">
                  <a:extLst>
                    <a:ext uri="{9D8B030D-6E8A-4147-A177-3AD203B41FA5}">
                      <a16:colId xmlns:a16="http://schemas.microsoft.com/office/drawing/2014/main" val="3329881730"/>
                    </a:ext>
                  </a:extLst>
                </a:gridCol>
                <a:gridCol w="1468080">
                  <a:extLst>
                    <a:ext uri="{9D8B030D-6E8A-4147-A177-3AD203B41FA5}">
                      <a16:colId xmlns:a16="http://schemas.microsoft.com/office/drawing/2014/main" val="1152659002"/>
                    </a:ext>
                  </a:extLst>
                </a:gridCol>
                <a:gridCol w="1254542">
                  <a:extLst>
                    <a:ext uri="{9D8B030D-6E8A-4147-A177-3AD203B41FA5}">
                      <a16:colId xmlns:a16="http://schemas.microsoft.com/office/drawing/2014/main" val="2204117070"/>
                    </a:ext>
                  </a:extLst>
                </a:gridCol>
              </a:tblGrid>
              <a:tr h="275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Sales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L24 thru Q3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Sales</a:t>
                      </a:r>
                    </a:p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L24 thru Q3 - YA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 $ Chg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67336"/>
                  </a:ext>
                </a:extLst>
              </a:tr>
              <a:tr h="410485">
                <a:tc>
                  <a:txBody>
                    <a:bodyPr/>
                    <a:lstStyle/>
                    <a:p>
                      <a:pPr algn="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DAYS Total</a:t>
                      </a: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15,141,618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11,503,058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+3,638,560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57858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CHOCOLATE,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4,722,634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4,281,334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+441,300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681911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VANILLA,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3,865,490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3,613,635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+251,855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576793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STRWBRY &amp; VANILLA,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2,939,937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1,726,460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+1,213,477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5689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CARAMEL,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1,113,782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904,283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+209,499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10057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new! CHOCOLATE MINI, 2.12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585,003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+585,003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457037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PNUT BTR &amp; JLY,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571,504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450,621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+120,883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291410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new! VANILLA MINI, 2.12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404,249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+404,249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582365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 CHOC, 2.65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379,840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338,079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+41,761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044396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05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new! CHERRY &amp; VANILLA MINI, 2.12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373,831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+373,831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588188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COCOA MINI, 6.53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109,116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119,727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(10,611)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545302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 MINI, 6.53 OZ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76,232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68,919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+7,313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511661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14976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MINI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Croissants (</a:t>
                      </a:r>
                      <a:r>
                        <a:rPr lang="en-US" sz="12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new 2.12oz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+ 6.53oz)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1,548,431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188,646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+1,359,786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5437469"/>
                  </a:ext>
                </a:extLst>
              </a:tr>
              <a:tr h="275991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Core Croissants (2.65oz)</a:t>
                      </a:r>
                    </a:p>
                  </a:txBody>
                  <a:tcPr marL="6350" marR="952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13,593,186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11,314,412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+2,278,774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65286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83464" y="1538451"/>
            <a:ext cx="7394784" cy="49718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2607" y="1143336"/>
            <a:ext cx="720694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7Days Total &amp; by Item — $ Sales &amp; Growth  // Total US </a:t>
            </a:r>
            <a:r>
              <a:rPr lang="en-US" sz="1600" b="1" dirty="0" err="1">
                <a:solidFill>
                  <a:srgbClr val="0070C0"/>
                </a:solidFill>
              </a:rPr>
              <a:t>Conv</a:t>
            </a:r>
            <a:endParaRPr lang="en-US" sz="1600" b="1" dirty="0">
              <a:solidFill>
                <a:srgbClr val="0070C0"/>
              </a:solidFill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L24 thru Oct 4, 2020 / Q2 &amp; Q3 2020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3852" y="5638713"/>
            <a:ext cx="6982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3852" y="5698749"/>
            <a:ext cx="69826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457415" y="5788457"/>
            <a:ext cx="1232133" cy="64511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445475" y="5981700"/>
            <a:ext cx="6397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92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Croissant Merchandising Tools</a:t>
            </a:r>
            <a:endParaRPr lang="en-US" sz="2800" b="1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52874" y="1379856"/>
            <a:ext cx="7137747" cy="492443"/>
          </a:xfrm>
          <a:prstGeom prst="rect">
            <a:avLst/>
          </a:prstGeom>
          <a:solidFill>
            <a:srgbClr val="FFFFE5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Croissant Floor Shippers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Multi-Pack // Single-Serve // Minis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1653" y="5703574"/>
            <a:ext cx="1962111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36ct Multi-Pack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1468" y="5710516"/>
            <a:ext cx="2007511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Single-Serve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6682" y="5703574"/>
            <a:ext cx="218477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45ct Mini Croissant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467" y="2164814"/>
            <a:ext cx="1992527" cy="3538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5624" y="2164814"/>
            <a:ext cx="2184997" cy="3538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278" y="2217523"/>
            <a:ext cx="1928559" cy="3487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309056-26C6-4F4F-9016-C861F5A2E0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0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cake sitting on top of a wooden table&#10;&#10;Description automatically generated">
            <a:extLst>
              <a:ext uri="{FF2B5EF4-FFF2-40B4-BE49-F238E27FC236}">
                <a16:creationId xmlns:a16="http://schemas.microsoft.com/office/drawing/2014/main" id="{78B10324-BEB5-44CE-9103-8FBDB1B05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1" b="-3911"/>
          <a:stretch/>
        </p:blipFill>
        <p:spPr>
          <a:xfrm>
            <a:off x="0" y="0"/>
            <a:ext cx="9144000" cy="697449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A4FF1B5-52BB-4A7B-90CE-BB08AC134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" y="903896"/>
            <a:ext cx="2793372" cy="1575210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92538B46-A59D-4A43-AD97-E9362D5F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91" y="320120"/>
            <a:ext cx="887683" cy="8876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4C7607-6A49-4BA0-8ED1-C4B5B1FD6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07907">
            <a:off x="6419834" y="616394"/>
            <a:ext cx="2477352" cy="1288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4A416-F318-4F3D-8E13-1C81674F9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68740">
            <a:off x="3890301" y="616393"/>
            <a:ext cx="2477353" cy="1288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31B460-9776-4FAA-9C94-F9E23167332B}"/>
              </a:ext>
            </a:extLst>
          </p:cNvPr>
          <p:cNvSpPr txBox="1"/>
          <p:nvPr/>
        </p:nvSpPr>
        <p:spPr>
          <a:xfrm>
            <a:off x="0" y="4919008"/>
            <a:ext cx="4699000" cy="1938992"/>
          </a:xfrm>
          <a:prstGeom prst="rect">
            <a:avLst/>
          </a:prstGeom>
          <a:solidFill>
            <a:srgbClr val="B21EA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Soft sponge cake, with a layer of fruit and cream fillings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Delicious melt in your mouth treat with a soft, light bite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Ideal snack for anytime of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2.12oz size fits perfectly in the lunchbox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FCAAA1-C527-4A14-85BC-FA6615CA6D5C}"/>
              </a:ext>
            </a:extLst>
          </p:cNvPr>
          <p:cNvSpPr/>
          <p:nvPr/>
        </p:nvSpPr>
        <p:spPr>
          <a:xfrm>
            <a:off x="4699000" y="5448300"/>
            <a:ext cx="4445000" cy="140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D6BB1-7567-45B0-BDA4-4C7250FFE68F}"/>
              </a:ext>
            </a:extLst>
          </p:cNvPr>
          <p:cNvSpPr txBox="1"/>
          <p:nvPr/>
        </p:nvSpPr>
        <p:spPr>
          <a:xfrm>
            <a:off x="4921250" y="5540285"/>
            <a:ext cx="40005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List Cost</a:t>
            </a:r>
            <a:r>
              <a:rPr lang="en-US" dirty="0"/>
              <a:t>: $.62/unit</a:t>
            </a:r>
          </a:p>
          <a:p>
            <a:pPr algn="ctr"/>
            <a:r>
              <a:rPr lang="en-US" b="1" dirty="0"/>
              <a:t>SRP:  </a:t>
            </a:r>
            <a:r>
              <a:rPr lang="en-US" dirty="0"/>
              <a:t>$1.00/unit</a:t>
            </a:r>
          </a:p>
          <a:p>
            <a:pPr algn="ctr"/>
            <a:r>
              <a:rPr lang="en-US" b="1" dirty="0"/>
              <a:t>GM:  </a:t>
            </a:r>
            <a:r>
              <a:rPr lang="en-US" b="1" dirty="0">
                <a:solidFill>
                  <a:srgbClr val="00B050"/>
                </a:solidFill>
              </a:rPr>
              <a:t>38%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Promo Funds Available!</a:t>
            </a:r>
          </a:p>
        </p:txBody>
      </p:sp>
    </p:spTree>
    <p:extLst>
      <p:ext uri="{BB962C8B-B14F-4D97-AF65-F5344CB8AC3E}">
        <p14:creationId xmlns:p14="http://schemas.microsoft.com/office/powerpoint/2010/main" val="4211040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D2E88-3715-4C24-9CD0-B1211F50F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389-5BD4-4516-AC08-35D1A92887C6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15DD1-A38A-4DCE-9913-F47500152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for internal use only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D3B6F-90BA-4D49-8EA3-4DD3316C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7F01-82BB-8844-8F2A-5D1FFD52C14D}" type="slidenum">
              <a:rPr lang="en-US" smtClean="0"/>
              <a:pPr/>
              <a:t>28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B14037-E5EA-4F48-A5AF-A3E804C5703D}"/>
              </a:ext>
            </a:extLst>
          </p:cNvPr>
          <p:cNvCxnSpPr/>
          <p:nvPr/>
        </p:nvCxnSpPr>
        <p:spPr>
          <a:xfrm>
            <a:off x="1228367" y="976132"/>
            <a:ext cx="7871763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5D7E9CC-009A-47A1-9E07-732F5B1ADF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6" y="1326587"/>
            <a:ext cx="8842151" cy="3608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624AEF-96BE-4A72-9E0A-9CE749246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25" y="4781550"/>
            <a:ext cx="6580234" cy="14683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E98A45-A76D-43A8-A813-82489C65DB68}"/>
              </a:ext>
            </a:extLst>
          </p:cNvPr>
          <p:cNvSpPr/>
          <p:nvPr/>
        </p:nvSpPr>
        <p:spPr>
          <a:xfrm>
            <a:off x="6665097" y="5077295"/>
            <a:ext cx="2082733" cy="3527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SRP: $1.29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Delivered Price: $0.62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E4EFD-1FB7-4561-8750-446721B0F8CF}"/>
              </a:ext>
            </a:extLst>
          </p:cNvPr>
          <p:cNvSpPr txBox="1"/>
          <p:nvPr/>
        </p:nvSpPr>
        <p:spPr>
          <a:xfrm>
            <a:off x="6959073" y="5739517"/>
            <a:ext cx="1614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52% margin!</a:t>
            </a:r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B3D7EB78-A42D-4ACF-B351-7814C7911288}"/>
              </a:ext>
            </a:extLst>
          </p:cNvPr>
          <p:cNvSpPr/>
          <p:nvPr/>
        </p:nvSpPr>
        <p:spPr>
          <a:xfrm>
            <a:off x="7511199" y="5501003"/>
            <a:ext cx="390525" cy="257175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758EAB0-3111-4290-8883-28A00C0698C8}"/>
              </a:ext>
            </a:extLst>
          </p:cNvPr>
          <p:cNvSpPr/>
          <p:nvPr/>
        </p:nvSpPr>
        <p:spPr>
          <a:xfrm>
            <a:off x="6075371" y="923642"/>
            <a:ext cx="2069445" cy="5882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Available</a:t>
            </a:r>
          </a:p>
          <a:p>
            <a:pPr algn="ctr"/>
            <a:r>
              <a:rPr lang="en-US" sz="1400" b="1" dirty="0"/>
              <a:t>January 1, 2021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EDC74-D7CF-4CF1-8EB8-B3E313B42046}"/>
              </a:ext>
            </a:extLst>
          </p:cNvPr>
          <p:cNvSpPr txBox="1">
            <a:spLocks/>
          </p:cNvSpPr>
          <p:nvPr/>
        </p:nvSpPr>
        <p:spPr>
          <a:xfrm>
            <a:off x="1163782" y="314284"/>
            <a:ext cx="7730836" cy="560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 cap="sm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Helvetica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600">
                <a:latin typeface="+mn-lt"/>
              </a:rPr>
              <a:t>New! 7Days Cake Bars</a:t>
            </a:r>
            <a:br>
              <a:rPr lang="en-US" sz="2400">
                <a:latin typeface="+mn-lt"/>
              </a:rPr>
            </a:br>
            <a:r>
              <a:rPr lang="en-US" sz="2300">
                <a:latin typeface="+mn-lt"/>
              </a:rPr>
              <a:t>need for quality at a great price </a:t>
            </a:r>
            <a:r>
              <a:rPr lang="en-US" sz="2300"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300">
                <a:latin typeface="+mn-lt"/>
              </a:rPr>
              <a:t>led to 7Days Cake Bars </a:t>
            </a:r>
            <a:endParaRPr lang="en-US" sz="2300" i="1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52332-E5CE-45CB-86DC-D55FCD85792E}"/>
              </a:ext>
            </a:extLst>
          </p:cNvPr>
          <p:cNvSpPr txBox="1"/>
          <p:nvPr/>
        </p:nvSpPr>
        <p:spPr>
          <a:xfrm>
            <a:off x="0" y="661921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b="1" dirty="0"/>
              <a:t>Note: SBG = Pastry/Doughnuts, Bakery Snacks + several Little Debbie items falling into Cookies</a:t>
            </a:r>
          </a:p>
          <a:p>
            <a:r>
              <a:rPr lang="en-US" sz="500" b="1" dirty="0"/>
              <a:t>Source: IRI US Conv thru 7.12.2020; https://www.iriworldwide.com/IRI/media/Library/U-S-CPG-Growth-Leaders-TL_aug20.pdf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C5E0BD-11BA-423E-B69B-A995ADF7D5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18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B87CA-BF5F-44EC-80F3-9069EA93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389-5BD4-4516-AC08-35D1A92887C6}" type="datetime1">
              <a:rPr lang="en-US" smtClean="0"/>
              <a:pPr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9034F-809F-4D0E-9716-5368554A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for internal use only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E98D3-2879-46C2-9FC4-518FD1C37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97F01-82BB-8844-8F2A-5D1FFD52C14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EE9DF-B7F1-43F8-9B40-8876AB90A5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" y="1308618"/>
            <a:ext cx="9003194" cy="4041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21C69-846B-4E53-A895-7823BE00BE85}"/>
              </a:ext>
            </a:extLst>
          </p:cNvPr>
          <p:cNvSpPr txBox="1"/>
          <p:nvPr/>
        </p:nvSpPr>
        <p:spPr>
          <a:xfrm>
            <a:off x="2260336" y="5827635"/>
            <a:ext cx="618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Chocolate &amp; Berry are top ranked flavors among Sweet Snacks!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263A10BE-0FF9-42B6-9F20-498D342ECAD8}"/>
              </a:ext>
            </a:extLst>
          </p:cNvPr>
          <p:cNvSpPr/>
          <p:nvPr/>
        </p:nvSpPr>
        <p:spPr>
          <a:xfrm>
            <a:off x="698990" y="5821007"/>
            <a:ext cx="1581752" cy="365655"/>
          </a:xfrm>
          <a:prstGeom prst="homePlate">
            <a:avLst/>
          </a:prstGeom>
          <a:solidFill>
            <a:srgbClr val="C0000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you know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7B109-FED4-475D-82D7-2D7332ABB83C}"/>
              </a:ext>
            </a:extLst>
          </p:cNvPr>
          <p:cNvSpPr txBox="1"/>
          <p:nvPr/>
        </p:nvSpPr>
        <p:spPr>
          <a:xfrm>
            <a:off x="576324" y="5488337"/>
            <a:ext cx="1812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+Strong Flavor Appeal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sym typeface="Wingdings" panose="05000000000000000000" pitchFamily="2" charset="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03EF0B-105C-4E88-B3CE-94F0091FBD70}"/>
              </a:ext>
            </a:extLst>
          </p:cNvPr>
          <p:cNvSpPr txBox="1">
            <a:spLocks/>
          </p:cNvSpPr>
          <p:nvPr/>
        </p:nvSpPr>
        <p:spPr>
          <a:xfrm>
            <a:off x="1163783" y="353612"/>
            <a:ext cx="7936347" cy="5607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b="1" kern="1200" cap="small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Helvetica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+mn-lt"/>
              </a:rPr>
              <a:t>New! 7Days Cake Bars</a:t>
            </a:r>
            <a:br>
              <a:rPr lang="en-US" sz="2400" dirty="0">
                <a:latin typeface="+mn-lt"/>
              </a:rPr>
            </a:br>
            <a:r>
              <a:rPr lang="en-US" sz="2300" dirty="0">
                <a:latin typeface="+mn-lt"/>
              </a:rPr>
              <a:t>concept &amp; value proposition resonated strongly with consumers</a:t>
            </a:r>
            <a:endParaRPr lang="en-US" sz="2300" i="1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53311-EA6C-40DE-AF35-86A61728B95A}"/>
              </a:ext>
            </a:extLst>
          </p:cNvPr>
          <p:cNvSpPr txBox="1"/>
          <p:nvPr/>
        </p:nvSpPr>
        <p:spPr>
          <a:xfrm>
            <a:off x="0" y="64457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/>
          </a:p>
          <a:p>
            <a:r>
              <a:rPr lang="en-US" sz="500" b="1" dirty="0"/>
              <a:t>Source: </a:t>
            </a:r>
          </a:p>
          <a:p>
            <a:r>
              <a:rPr lang="en-US" sz="500" b="1" dirty="0"/>
              <a:t>- The NPD Group/</a:t>
            </a:r>
            <a:r>
              <a:rPr lang="en-US" sz="500" b="1" dirty="0" err="1"/>
              <a:t>SnackTrack</a:t>
            </a:r>
            <a:endParaRPr lang="en-US" sz="500" b="1" dirty="0"/>
          </a:p>
          <a:p>
            <a:r>
              <a:rPr lang="en-US" sz="500" b="1" dirty="0"/>
              <a:t>- </a:t>
            </a:r>
            <a:r>
              <a:rPr lang="en-US" sz="500" b="1" dirty="0" err="1"/>
              <a:t>Zappi</a:t>
            </a:r>
            <a:r>
              <a:rPr lang="en-US" sz="500" b="1" dirty="0"/>
              <a:t> Concept Test, August 2020 (sample of 150 consumers)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84D541-B1D8-4CED-8656-086E8220AA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2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0595" y="1447538"/>
            <a:ext cx="345299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Global Leader in Packaged Bakery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9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The W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ORLD’S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           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#1 BEST SELLING</a:t>
            </a:r>
          </a:p>
        </p:txBody>
      </p:sp>
      <p:pic>
        <p:nvPicPr>
          <p:cNvPr id="20" name="Picture 23" descr="Image result for epta america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6952">
            <a:off x="1347242" y="2891466"/>
            <a:ext cx="740251" cy="1126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cap="small" dirty="0">
                <a:latin typeface="+mn-lt"/>
              </a:rPr>
              <a:t>We [                     ] are the NA subsidiary of </a:t>
            </a:r>
            <a:r>
              <a:rPr lang="en-US" sz="2300" b="1" cap="small" dirty="0" err="1">
                <a:latin typeface="+mn-lt"/>
              </a:rPr>
              <a:t>Chipita</a:t>
            </a:r>
            <a:r>
              <a:rPr lang="en-US" sz="2300" b="1" cap="small" dirty="0">
                <a:latin typeface="+mn-lt"/>
              </a:rPr>
              <a:t> international</a:t>
            </a:r>
            <a:endParaRPr lang="en-US" sz="2300" b="1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200" y="573738"/>
            <a:ext cx="4772962" cy="3534722"/>
            <a:chOff x="2057400" y="2645680"/>
            <a:chExt cx="4772962" cy="3534722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057400" y="3685916"/>
              <a:ext cx="4772962" cy="2494486"/>
              <a:chOff x="5170466" y="1572709"/>
              <a:chExt cx="6739739" cy="352238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6365CDC-696A-C345-AE25-44124D761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70466" y="1572709"/>
                <a:ext cx="6739739" cy="3522380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6365CDC-696A-C345-AE25-44124D761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84209" y="4349571"/>
                <a:ext cx="1651591" cy="54727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19050">
                <a:solidFill>
                  <a:schemeClr val="tx1"/>
                </a:solidFill>
              </a:ln>
              <a:effectLst/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846" y="2645680"/>
              <a:ext cx="1730919" cy="1730919"/>
            </a:xfrm>
            <a:prstGeom prst="rect">
              <a:avLst/>
            </a:prstGeom>
          </p:spPr>
        </p:pic>
      </p:grpSp>
      <p:cxnSp>
        <p:nvCxnSpPr>
          <p:cNvPr id="3" name="Straight Connector 2"/>
          <p:cNvCxnSpPr/>
          <p:nvPr/>
        </p:nvCxnSpPr>
        <p:spPr>
          <a:xfrm>
            <a:off x="5491562" y="1791865"/>
            <a:ext cx="3187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57200" y="4267539"/>
            <a:ext cx="8595360" cy="24904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0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Strong global presence &amp; demand</a:t>
            </a:r>
          </a:p>
          <a:p>
            <a:pPr marL="742950" lvl="1" indent="-28575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Products sold in over 50 countries, leading in more than half</a:t>
            </a:r>
            <a:endParaRPr lang="en-US" i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0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Large operation with ability to scale quickly</a:t>
            </a:r>
          </a:p>
          <a:p>
            <a:pPr marL="742950" lvl="1" indent="-28575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i="1" u="sng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$1 BILLION+ in annual sales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; 11 plants &amp; committed to building a US facility in 24 months</a:t>
            </a:r>
            <a:endParaRPr lang="en-US" i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0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Focus on quality &amp; sustainability</a:t>
            </a:r>
          </a:p>
          <a:p>
            <a:pPr marL="742950" lvl="1" indent="-28575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GMO-free; 100% free range eggs;         sustainable cocoa; sustainable palm oil</a:t>
            </a:r>
          </a:p>
          <a:p>
            <a:pPr marL="285750" indent="-285750"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en-US" sz="20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Shelf-Life advantage </a:t>
            </a:r>
          </a:p>
          <a:p>
            <a:pPr marL="742950" lvl="1" indent="-285750"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Shelf life ~2x better than </a:t>
            </a:r>
            <a:r>
              <a:rPr lang="en-US" sz="1200" i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Sweet Baked Goods 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(SBG)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/ </a:t>
            </a:r>
            <a:r>
              <a:rPr lang="en-US" sz="1200" i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Pastry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competitors</a:t>
            </a:r>
          </a:p>
        </p:txBody>
      </p:sp>
      <p:pic>
        <p:nvPicPr>
          <p:cNvPr id="27" name="Picture 4" descr="UTZ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185" y="5739148"/>
            <a:ext cx="333679" cy="3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8198F-0369-384E-976C-D1A57177EA9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594" y="562576"/>
            <a:ext cx="1355929" cy="18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595" y="2915146"/>
            <a:ext cx="2240594" cy="1472686"/>
          </a:xfrm>
          <a:prstGeom prst="rect">
            <a:avLst/>
          </a:prstGeom>
        </p:spPr>
      </p:pic>
      <p:pic>
        <p:nvPicPr>
          <p:cNvPr id="11360" name="Picture 96" descr="CROISSANT | 7DAY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1505" y="2807619"/>
            <a:ext cx="1938324" cy="9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98198F-0369-384E-976C-D1A57177EA9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31298">
            <a:off x="1397147" y="2848428"/>
            <a:ext cx="794418" cy="10567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354215" y="1939574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cap="small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30+ Years of Expertise</a:t>
            </a:r>
            <a:endParaRPr lang="en-US" sz="900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596D2-6F80-44BE-840B-9DD7882A0A2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  <p:pic>
        <p:nvPicPr>
          <p:cNvPr id="25" name="Picture 4" descr="BAKE ROLLS | 7DAYS">
            <a:extLst>
              <a:ext uri="{FF2B5EF4-FFF2-40B4-BE49-F238E27FC236}">
                <a16:creationId xmlns:a16="http://schemas.microsoft.com/office/drawing/2014/main" id="{F8AA1045-8DEB-4757-BA09-728C3E0A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4" y="4031349"/>
            <a:ext cx="1644964" cy="137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BAGEL CHIPS | 7DAYS">
            <a:extLst>
              <a:ext uri="{FF2B5EF4-FFF2-40B4-BE49-F238E27FC236}">
                <a16:creationId xmlns:a16="http://schemas.microsoft.com/office/drawing/2014/main" id="{741C5DAB-8790-427C-B740-BDBD1A73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856" y="3941863"/>
            <a:ext cx="767999" cy="7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7D995-4ACC-492C-AA5B-4745C8FFADEE}"/>
              </a:ext>
            </a:extLst>
          </p:cNvPr>
          <p:cNvSpPr txBox="1"/>
          <p:nvPr/>
        </p:nvSpPr>
        <p:spPr>
          <a:xfrm>
            <a:off x="7692197" y="3437870"/>
            <a:ext cx="47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839230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8E5EF7-CBC0-402C-8A9C-D4778797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429C-22E6-4294-BBD4-C7240611A57D}" type="datetime1">
              <a:rPr lang="en-US" smtClean="0"/>
              <a:t>4/21/2021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82C7C-8458-4293-B34F-29154BBE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– for internal use only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C8445-B95D-4CE7-A0B8-7C6EEF401DBA}"/>
              </a:ext>
            </a:extLst>
          </p:cNvPr>
          <p:cNvSpPr txBox="1"/>
          <p:nvPr/>
        </p:nvSpPr>
        <p:spPr>
          <a:xfrm>
            <a:off x="0" y="629824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500" b="1" dirty="0"/>
          </a:p>
          <a:p>
            <a:endParaRPr lang="en-US" sz="500" b="1" dirty="0"/>
          </a:p>
          <a:p>
            <a:r>
              <a:rPr lang="en-US" sz="500" b="1" dirty="0"/>
              <a:t>Source: </a:t>
            </a:r>
          </a:p>
          <a:p>
            <a:r>
              <a:rPr lang="en-US" sz="500" b="1" dirty="0"/>
              <a:t>- </a:t>
            </a:r>
            <a:r>
              <a:rPr lang="en-US" sz="500" b="1" dirty="0" err="1"/>
              <a:t>Zappi</a:t>
            </a:r>
            <a:r>
              <a:rPr lang="en-US" sz="500" b="1" dirty="0"/>
              <a:t> Concept Test, August 2020 (sample of 150 consumers)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D9D16CB-C1D8-4CC7-A3F9-583CE2025FCC}"/>
              </a:ext>
            </a:extLst>
          </p:cNvPr>
          <p:cNvGraphicFramePr>
            <a:graphicFrameLocks/>
          </p:cNvGraphicFramePr>
          <p:nvPr/>
        </p:nvGraphicFramePr>
        <p:xfrm>
          <a:off x="471372" y="2001390"/>
          <a:ext cx="6096001" cy="399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45077D6-20EF-405A-BD96-50B8CB7D828C}"/>
              </a:ext>
            </a:extLst>
          </p:cNvPr>
          <p:cNvSpPr/>
          <p:nvPr/>
        </p:nvSpPr>
        <p:spPr>
          <a:xfrm>
            <a:off x="558001" y="4024236"/>
            <a:ext cx="8162491" cy="438785"/>
          </a:xfrm>
          <a:custGeom>
            <a:avLst/>
            <a:gdLst>
              <a:gd name="connsiteX0" fmla="*/ 0 w 8162491"/>
              <a:gd name="connsiteY0" fmla="*/ 0 h 438785"/>
              <a:gd name="connsiteX1" fmla="*/ 516958 w 8162491"/>
              <a:gd name="connsiteY1" fmla="*/ 0 h 438785"/>
              <a:gd name="connsiteX2" fmla="*/ 1115540 w 8162491"/>
              <a:gd name="connsiteY2" fmla="*/ 0 h 438785"/>
              <a:gd name="connsiteX3" fmla="*/ 1550873 w 8162491"/>
              <a:gd name="connsiteY3" fmla="*/ 0 h 438785"/>
              <a:gd name="connsiteX4" fmla="*/ 2067831 w 8162491"/>
              <a:gd name="connsiteY4" fmla="*/ 0 h 438785"/>
              <a:gd name="connsiteX5" fmla="*/ 2666414 w 8162491"/>
              <a:gd name="connsiteY5" fmla="*/ 0 h 438785"/>
              <a:gd name="connsiteX6" fmla="*/ 3101747 w 8162491"/>
              <a:gd name="connsiteY6" fmla="*/ 0 h 438785"/>
              <a:gd name="connsiteX7" fmla="*/ 3537079 w 8162491"/>
              <a:gd name="connsiteY7" fmla="*/ 0 h 438785"/>
              <a:gd name="connsiteX8" fmla="*/ 4298912 w 8162491"/>
              <a:gd name="connsiteY8" fmla="*/ 0 h 438785"/>
              <a:gd name="connsiteX9" fmla="*/ 5060744 w 8162491"/>
              <a:gd name="connsiteY9" fmla="*/ 0 h 438785"/>
              <a:gd name="connsiteX10" fmla="*/ 5904202 w 8162491"/>
              <a:gd name="connsiteY10" fmla="*/ 0 h 438785"/>
              <a:gd name="connsiteX11" fmla="*/ 6584409 w 8162491"/>
              <a:gd name="connsiteY11" fmla="*/ 0 h 438785"/>
              <a:gd name="connsiteX12" fmla="*/ 7182992 w 8162491"/>
              <a:gd name="connsiteY12" fmla="*/ 0 h 438785"/>
              <a:gd name="connsiteX13" fmla="*/ 8162491 w 8162491"/>
              <a:gd name="connsiteY13" fmla="*/ 0 h 438785"/>
              <a:gd name="connsiteX14" fmla="*/ 8162491 w 8162491"/>
              <a:gd name="connsiteY14" fmla="*/ 438785 h 438785"/>
              <a:gd name="connsiteX15" fmla="*/ 7482283 w 8162491"/>
              <a:gd name="connsiteY15" fmla="*/ 438785 h 438785"/>
              <a:gd name="connsiteX16" fmla="*/ 6883701 w 8162491"/>
              <a:gd name="connsiteY16" fmla="*/ 438785 h 438785"/>
              <a:gd name="connsiteX17" fmla="*/ 6203493 w 8162491"/>
              <a:gd name="connsiteY17" fmla="*/ 438785 h 438785"/>
              <a:gd name="connsiteX18" fmla="*/ 5604910 w 8162491"/>
              <a:gd name="connsiteY18" fmla="*/ 438785 h 438785"/>
              <a:gd name="connsiteX19" fmla="*/ 5006328 w 8162491"/>
              <a:gd name="connsiteY19" fmla="*/ 438785 h 438785"/>
              <a:gd name="connsiteX20" fmla="*/ 4407745 w 8162491"/>
              <a:gd name="connsiteY20" fmla="*/ 438785 h 438785"/>
              <a:gd name="connsiteX21" fmla="*/ 3890787 w 8162491"/>
              <a:gd name="connsiteY21" fmla="*/ 438785 h 438785"/>
              <a:gd name="connsiteX22" fmla="*/ 3210580 w 8162491"/>
              <a:gd name="connsiteY22" fmla="*/ 438785 h 438785"/>
              <a:gd name="connsiteX23" fmla="*/ 2530372 w 8162491"/>
              <a:gd name="connsiteY23" fmla="*/ 438785 h 438785"/>
              <a:gd name="connsiteX24" fmla="*/ 1686915 w 8162491"/>
              <a:gd name="connsiteY24" fmla="*/ 438785 h 438785"/>
              <a:gd name="connsiteX25" fmla="*/ 1088332 w 8162491"/>
              <a:gd name="connsiteY25" fmla="*/ 438785 h 438785"/>
              <a:gd name="connsiteX26" fmla="*/ 0 w 8162491"/>
              <a:gd name="connsiteY26" fmla="*/ 438785 h 438785"/>
              <a:gd name="connsiteX27" fmla="*/ 0 w 8162491"/>
              <a:gd name="connsiteY27" fmla="*/ 0 h 43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162491" h="438785" extrusionOk="0">
                <a:moveTo>
                  <a:pt x="0" y="0"/>
                </a:moveTo>
                <a:cubicBezTo>
                  <a:pt x="245572" y="-8881"/>
                  <a:pt x="321098" y="7620"/>
                  <a:pt x="516958" y="0"/>
                </a:cubicBezTo>
                <a:cubicBezTo>
                  <a:pt x="712818" y="-7620"/>
                  <a:pt x="911352" y="-24481"/>
                  <a:pt x="1115540" y="0"/>
                </a:cubicBezTo>
                <a:cubicBezTo>
                  <a:pt x="1319728" y="24481"/>
                  <a:pt x="1401939" y="-11816"/>
                  <a:pt x="1550873" y="0"/>
                </a:cubicBezTo>
                <a:cubicBezTo>
                  <a:pt x="1699807" y="11816"/>
                  <a:pt x="1879990" y="10090"/>
                  <a:pt x="2067831" y="0"/>
                </a:cubicBezTo>
                <a:cubicBezTo>
                  <a:pt x="2255672" y="-10090"/>
                  <a:pt x="2496466" y="26391"/>
                  <a:pt x="2666414" y="0"/>
                </a:cubicBezTo>
                <a:cubicBezTo>
                  <a:pt x="2836362" y="-26391"/>
                  <a:pt x="2998354" y="-15711"/>
                  <a:pt x="3101747" y="0"/>
                </a:cubicBezTo>
                <a:cubicBezTo>
                  <a:pt x="3205140" y="15711"/>
                  <a:pt x="3386100" y="8864"/>
                  <a:pt x="3537079" y="0"/>
                </a:cubicBezTo>
                <a:cubicBezTo>
                  <a:pt x="3688058" y="-8864"/>
                  <a:pt x="3925284" y="13127"/>
                  <a:pt x="4298912" y="0"/>
                </a:cubicBezTo>
                <a:cubicBezTo>
                  <a:pt x="4672540" y="-13127"/>
                  <a:pt x="4683273" y="-28666"/>
                  <a:pt x="5060744" y="0"/>
                </a:cubicBezTo>
                <a:cubicBezTo>
                  <a:pt x="5438215" y="28666"/>
                  <a:pt x="5664393" y="31222"/>
                  <a:pt x="5904202" y="0"/>
                </a:cubicBezTo>
                <a:cubicBezTo>
                  <a:pt x="6144011" y="-31222"/>
                  <a:pt x="6410934" y="22338"/>
                  <a:pt x="6584409" y="0"/>
                </a:cubicBezTo>
                <a:cubicBezTo>
                  <a:pt x="6757884" y="-22338"/>
                  <a:pt x="7001948" y="-13387"/>
                  <a:pt x="7182992" y="0"/>
                </a:cubicBezTo>
                <a:cubicBezTo>
                  <a:pt x="7364036" y="13387"/>
                  <a:pt x="7849605" y="28430"/>
                  <a:pt x="8162491" y="0"/>
                </a:cubicBezTo>
                <a:cubicBezTo>
                  <a:pt x="8183216" y="100553"/>
                  <a:pt x="8152126" y="318498"/>
                  <a:pt x="8162491" y="438785"/>
                </a:cubicBezTo>
                <a:cubicBezTo>
                  <a:pt x="7933091" y="420201"/>
                  <a:pt x="7676270" y="429145"/>
                  <a:pt x="7482283" y="438785"/>
                </a:cubicBezTo>
                <a:cubicBezTo>
                  <a:pt x="7288296" y="448425"/>
                  <a:pt x="7178217" y="456642"/>
                  <a:pt x="6883701" y="438785"/>
                </a:cubicBezTo>
                <a:cubicBezTo>
                  <a:pt x="6589185" y="420928"/>
                  <a:pt x="6529784" y="406066"/>
                  <a:pt x="6203493" y="438785"/>
                </a:cubicBezTo>
                <a:cubicBezTo>
                  <a:pt x="5877202" y="471504"/>
                  <a:pt x="5754662" y="426902"/>
                  <a:pt x="5604910" y="438785"/>
                </a:cubicBezTo>
                <a:cubicBezTo>
                  <a:pt x="5455158" y="450668"/>
                  <a:pt x="5189680" y="461067"/>
                  <a:pt x="5006328" y="438785"/>
                </a:cubicBezTo>
                <a:cubicBezTo>
                  <a:pt x="4822976" y="416503"/>
                  <a:pt x="4555272" y="423823"/>
                  <a:pt x="4407745" y="438785"/>
                </a:cubicBezTo>
                <a:cubicBezTo>
                  <a:pt x="4260218" y="453747"/>
                  <a:pt x="4142921" y="417796"/>
                  <a:pt x="3890787" y="438785"/>
                </a:cubicBezTo>
                <a:cubicBezTo>
                  <a:pt x="3638653" y="459774"/>
                  <a:pt x="3373230" y="417827"/>
                  <a:pt x="3210580" y="438785"/>
                </a:cubicBezTo>
                <a:cubicBezTo>
                  <a:pt x="3047930" y="459743"/>
                  <a:pt x="2815509" y="469895"/>
                  <a:pt x="2530372" y="438785"/>
                </a:cubicBezTo>
                <a:cubicBezTo>
                  <a:pt x="2245235" y="407675"/>
                  <a:pt x="1894249" y="473999"/>
                  <a:pt x="1686915" y="438785"/>
                </a:cubicBezTo>
                <a:cubicBezTo>
                  <a:pt x="1479581" y="403571"/>
                  <a:pt x="1385599" y="416676"/>
                  <a:pt x="1088332" y="438785"/>
                </a:cubicBezTo>
                <a:cubicBezTo>
                  <a:pt x="791065" y="460894"/>
                  <a:pt x="306926" y="421995"/>
                  <a:pt x="0" y="438785"/>
                </a:cubicBezTo>
                <a:cubicBezTo>
                  <a:pt x="9965" y="302704"/>
                  <a:pt x="-2338" y="109685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1856766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AC682D-7AEB-48FD-A9EF-6F7C5B307584}"/>
              </a:ext>
            </a:extLst>
          </p:cNvPr>
          <p:cNvSpPr txBox="1"/>
          <p:nvPr/>
        </p:nvSpPr>
        <p:spPr>
          <a:xfrm>
            <a:off x="6031753" y="2879712"/>
            <a:ext cx="262136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Most likely to be consumed as a…</a:t>
            </a:r>
          </a:p>
          <a:p>
            <a:pPr marL="285736" indent="-285736" algn="ctr">
              <a:buFont typeface="Wingdings" panose="05000000000000000000" pitchFamily="2" charset="2"/>
              <a:buChar char="Ø"/>
            </a:pPr>
            <a:endParaRPr lang="en-US" sz="2000" b="1" i="1" dirty="0"/>
          </a:p>
          <a:p>
            <a:pPr marL="342884" indent="-342884" algn="ctr">
              <a:buFont typeface="+mj-lt"/>
              <a:buAutoNum type="arabicParenR"/>
            </a:pPr>
            <a:r>
              <a:rPr lang="en-US" sz="2000" b="1" i="1" dirty="0"/>
              <a:t>Afternoon Snack</a:t>
            </a:r>
          </a:p>
          <a:p>
            <a:pPr marL="342884" indent="-342884" algn="ctr">
              <a:buFont typeface="+mj-lt"/>
              <a:buAutoNum type="arabicParenR"/>
            </a:pPr>
            <a:endParaRPr lang="en-US" sz="1100" b="1" i="1" dirty="0"/>
          </a:p>
          <a:p>
            <a:pPr marL="342884" indent="-342884" algn="ctr">
              <a:buFont typeface="+mj-lt"/>
              <a:buAutoNum type="arabicParenR"/>
            </a:pPr>
            <a:r>
              <a:rPr lang="en-US" sz="2000" b="1" i="1" dirty="0"/>
              <a:t>Mid-morning Snack</a:t>
            </a:r>
          </a:p>
          <a:p>
            <a:pPr marL="342884" indent="-342884" algn="ctr">
              <a:buFont typeface="+mj-lt"/>
              <a:buAutoNum type="arabicParenR"/>
            </a:pPr>
            <a:endParaRPr lang="en-US" sz="1050" b="1" i="1" dirty="0"/>
          </a:p>
          <a:p>
            <a:pPr marL="342884" indent="-342884" algn="ctr">
              <a:buFont typeface="+mj-lt"/>
              <a:buAutoNum type="arabicParenR"/>
            </a:pPr>
            <a:r>
              <a:rPr lang="en-US" sz="2000" b="1" i="1" dirty="0"/>
              <a:t>After Dinner Snack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5E4DC-EEC0-492F-9615-0CB1F14A7C45}"/>
              </a:ext>
            </a:extLst>
          </p:cNvPr>
          <p:cNvSpPr txBox="1"/>
          <p:nvPr/>
        </p:nvSpPr>
        <p:spPr>
          <a:xfrm>
            <a:off x="1509198" y="986971"/>
            <a:ext cx="64047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F3F3F"/>
                </a:solidFill>
                <a:latin typeface="Open Sans"/>
              </a:rPr>
              <a:t>If you were to purchase a 7Days Cake Bar, </a:t>
            </a:r>
          </a:p>
          <a:p>
            <a:pPr algn="ctr"/>
            <a:r>
              <a:rPr lang="en-US" b="1" dirty="0">
                <a:solidFill>
                  <a:srgbClr val="3F3F3F"/>
                </a:solidFill>
                <a:latin typeface="Open Sans"/>
              </a:rPr>
              <a:t>what meal occasions would you most likely consume it? </a:t>
            </a:r>
          </a:p>
          <a:p>
            <a:pPr algn="ctr"/>
            <a:endParaRPr lang="en-US" sz="200" b="1" dirty="0">
              <a:solidFill>
                <a:srgbClr val="3F3F3F"/>
              </a:solidFill>
              <a:latin typeface="Open Sans"/>
            </a:endParaRPr>
          </a:p>
          <a:p>
            <a:pPr algn="ctr"/>
            <a:r>
              <a:rPr lang="en-US" sz="1400" b="1" dirty="0">
                <a:solidFill>
                  <a:srgbClr val="3F3F3F"/>
                </a:solidFill>
                <a:latin typeface="Open Sans"/>
              </a:rPr>
              <a:t>(N = 150)</a:t>
            </a:r>
          </a:p>
          <a:p>
            <a:pPr algn="ctr"/>
            <a:endParaRPr lang="en-US" sz="200" b="1" dirty="0">
              <a:solidFill>
                <a:srgbClr val="3F3F3F"/>
              </a:solidFill>
              <a:latin typeface="Open Sans"/>
            </a:endParaRPr>
          </a:p>
          <a:p>
            <a:pPr algn="ctr"/>
            <a:r>
              <a:rPr lang="en-US" sz="1200" b="1" dirty="0">
                <a:solidFill>
                  <a:srgbClr val="3F3F3F"/>
                </a:solidFill>
                <a:latin typeface="Open Sans"/>
              </a:rPr>
              <a:t>Please select all that apply.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51EF8-B99B-4F84-B2D9-717572F6E90A}"/>
              </a:ext>
            </a:extLst>
          </p:cNvPr>
          <p:cNvSpPr txBox="1"/>
          <p:nvPr/>
        </p:nvSpPr>
        <p:spPr>
          <a:xfrm>
            <a:off x="1506352" y="6034486"/>
            <a:ext cx="6468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/>
              <a:t>Note: We can expect Cake Bars to be </a:t>
            </a:r>
            <a:r>
              <a:rPr lang="en-US" sz="1400" b="1" i="1" u="sng" dirty="0"/>
              <a:t>highly incremental</a:t>
            </a:r>
            <a:r>
              <a:rPr lang="en-US" sz="1400" b="1" i="1" dirty="0"/>
              <a:t> to Croissants.</a:t>
            </a:r>
            <a:endParaRPr lang="en-US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D90521-9666-4993-A6E8-BC09083FC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354013"/>
            <a:ext cx="7731125" cy="5603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cap="small" dirty="0">
                <a:latin typeface="+mn-lt"/>
              </a:rPr>
              <a:t>New! 7Days Cake Bars</a:t>
            </a:r>
            <a:br>
              <a:rPr lang="en-US" sz="2400" b="1" cap="small" dirty="0">
                <a:latin typeface="+mn-lt"/>
              </a:rPr>
            </a:br>
            <a:r>
              <a:rPr lang="en-US" sz="2300" b="1" cap="small" dirty="0">
                <a:latin typeface="+mn-lt"/>
              </a:rPr>
              <a:t>key consumption occasion for cake bars is afternoon snacking</a:t>
            </a:r>
            <a:endParaRPr lang="en-US" sz="2300" i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F495E-AB26-429A-80A7-50D3B7913A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3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20" imgH="520" progId="TCLayout.ActiveDocument.1">
                  <p:embed/>
                </p:oleObj>
              </mc:Choice>
              <mc:Fallback>
                <p:oleObj name="think-cell Slide" r:id="rId6" imgW="520" imgH="5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872841"/>
            <a:ext cx="5527497" cy="1985159"/>
          </a:xfrm>
          <a:prstGeom prst="rect">
            <a:avLst/>
          </a:prstGeom>
          <a:solidFill>
            <a:schemeClr val="accent4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quality bagel chips at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value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Flat-bottom bag perfect for any shelf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Pairs perfectly with cheeses and spreads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Shelf-Life: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7+ months upon receipt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in 2 sizes:  8.81oz &amp; 3.17oz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928" y="3092987"/>
            <a:ext cx="2866616" cy="209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736" y="3094306"/>
            <a:ext cx="2866616" cy="210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15" y="3104415"/>
            <a:ext cx="2866616" cy="209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5706" y="3082713"/>
            <a:ext cx="2866618" cy="210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028717" y="3114367"/>
            <a:ext cx="438614" cy="251382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84057" y="3114367"/>
            <a:ext cx="438614" cy="251382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83483" y="3103795"/>
            <a:ext cx="438614" cy="251382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89204" y="3104415"/>
            <a:ext cx="438614" cy="251382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080409" y="154113"/>
            <a:ext cx="854680" cy="8546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SKU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590" y="-70116"/>
            <a:ext cx="1901767" cy="191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7053" y="154113"/>
            <a:ext cx="3434894" cy="237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FFC65-9711-422C-89AB-860585D2ED5C}"/>
              </a:ext>
            </a:extLst>
          </p:cNvPr>
          <p:cNvSpPr txBox="1"/>
          <p:nvPr/>
        </p:nvSpPr>
        <p:spPr>
          <a:xfrm>
            <a:off x="5527497" y="4872841"/>
            <a:ext cx="3616503" cy="1985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2E681-ADC6-498F-9ED3-C9B335A14864}"/>
              </a:ext>
            </a:extLst>
          </p:cNvPr>
          <p:cNvSpPr/>
          <p:nvPr/>
        </p:nvSpPr>
        <p:spPr>
          <a:xfrm>
            <a:off x="5678482" y="4938840"/>
            <a:ext cx="3334550" cy="1846659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Bag 8.81oz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Cost: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$1.79</a:t>
            </a:r>
            <a:r>
              <a:rPr lang="en-US" cap="sm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cap="small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SRP: 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GM: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sm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Bag 3.17oz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 Cost: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$.84</a:t>
            </a:r>
            <a:r>
              <a:rPr lang="en-US" cap="sm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cap="small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SRP: </a:t>
            </a: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</a:t>
            </a:r>
            <a:r>
              <a:rPr kumimoji="0" lang="en-US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1" i="0" u="none" strike="noStrike" kern="1200" cap="small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  <a:endParaRPr kumimoji="0" lang="en-US" sz="1800" b="1" i="0" u="none" strike="noStrike" kern="1200" cap="small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86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A wooden table topped with different types of food&#10;&#10;Description automatically generated">
            <a:extLst>
              <a:ext uri="{FF2B5EF4-FFF2-40B4-BE49-F238E27FC236}">
                <a16:creationId xmlns:a16="http://schemas.microsoft.com/office/drawing/2014/main" id="{14322082-E24B-4E86-80E2-DD68D34991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75" y="4868386"/>
            <a:ext cx="6035330" cy="1779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 descr="A picture containing indoor, table, food, cake&#10;&#10;Description automatically generated">
            <a:extLst>
              <a:ext uri="{FF2B5EF4-FFF2-40B4-BE49-F238E27FC236}">
                <a16:creationId xmlns:a16="http://schemas.microsoft.com/office/drawing/2014/main" id="{0EA1D6D2-6AD6-415E-8085-4FD318437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0900" y="-986557"/>
            <a:ext cx="1740681" cy="6035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8BB5AB-FB39-4946-ADAC-61EBB5BE316F}"/>
              </a:ext>
            </a:extLst>
          </p:cNvPr>
          <p:cNvCxnSpPr/>
          <p:nvPr/>
        </p:nvCxnSpPr>
        <p:spPr>
          <a:xfrm>
            <a:off x="1052874" y="889411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7ECC7CA-DFBE-4371-932D-D80080E8E8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FBD3F9-3BAE-40D3-AC0D-EFF16FDA3857}"/>
              </a:ext>
            </a:extLst>
          </p:cNvPr>
          <p:cNvSpPr txBox="1"/>
          <p:nvPr/>
        </p:nvSpPr>
        <p:spPr>
          <a:xfrm>
            <a:off x="2714325" y="1505414"/>
            <a:ext cx="58264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grab &amp; go complement to any lunch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delicious on its own or as a crunchy companion to a soup or salad!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05F604-ABE5-4486-B02B-DD132DB845E3}"/>
              </a:ext>
            </a:extLst>
          </p:cNvPr>
          <p:cNvSpPr txBox="1"/>
          <p:nvPr/>
        </p:nvSpPr>
        <p:spPr>
          <a:xfrm>
            <a:off x="2714325" y="3342806"/>
            <a:ext cx="5826454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Perfect for that afternoon break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when you’re looking for something to tide you over or just crunch on!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8E86E90-1C37-44A8-9017-3EB5A5074F7B}"/>
              </a:ext>
            </a:extLst>
          </p:cNvPr>
          <p:cNvSpPr txBox="1"/>
          <p:nvPr/>
        </p:nvSpPr>
        <p:spPr>
          <a:xfrm>
            <a:off x="2718973" y="5204058"/>
            <a:ext cx="582180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Great for entertaining / sharing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—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perfect for a small sports watching with friends or a more special event*</a:t>
            </a:r>
          </a:p>
        </p:txBody>
      </p:sp>
      <p:sp>
        <p:nvSpPr>
          <p:cNvPr id="77" name="Flowchart: Off-page Connector 76">
            <a:extLst>
              <a:ext uri="{FF2B5EF4-FFF2-40B4-BE49-F238E27FC236}">
                <a16:creationId xmlns:a16="http://schemas.microsoft.com/office/drawing/2014/main" id="{AE8555F7-A864-4A3D-BA7E-B859AA451F7C}"/>
              </a:ext>
            </a:extLst>
          </p:cNvPr>
          <p:cNvSpPr/>
          <p:nvPr/>
        </p:nvSpPr>
        <p:spPr>
          <a:xfrm rot="16200000">
            <a:off x="661282" y="971128"/>
            <a:ext cx="1740683" cy="2119960"/>
          </a:xfrm>
          <a:prstGeom prst="flowChartOffpageConnector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4C73121-5F95-4E34-BE7B-7F6D65F13E11}"/>
              </a:ext>
            </a:extLst>
          </p:cNvPr>
          <p:cNvSpPr txBox="1"/>
          <p:nvPr/>
        </p:nvSpPr>
        <p:spPr>
          <a:xfrm>
            <a:off x="517741" y="1730796"/>
            <a:ext cx="163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companion.</a:t>
            </a:r>
          </a:p>
        </p:txBody>
      </p:sp>
      <p:sp>
        <p:nvSpPr>
          <p:cNvPr id="80" name="Flowchart: Off-page Connector 79">
            <a:extLst>
              <a:ext uri="{FF2B5EF4-FFF2-40B4-BE49-F238E27FC236}">
                <a16:creationId xmlns:a16="http://schemas.microsoft.com/office/drawing/2014/main" id="{63B01B7C-C74B-428A-81F3-50951BF2DC68}"/>
              </a:ext>
            </a:extLst>
          </p:cNvPr>
          <p:cNvSpPr/>
          <p:nvPr/>
        </p:nvSpPr>
        <p:spPr>
          <a:xfrm rot="16200000">
            <a:off x="668504" y="2837013"/>
            <a:ext cx="1740683" cy="2119960"/>
          </a:xfrm>
          <a:prstGeom prst="flowChartOffpageConnec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lowchart: Off-page Connector 81">
            <a:extLst>
              <a:ext uri="{FF2B5EF4-FFF2-40B4-BE49-F238E27FC236}">
                <a16:creationId xmlns:a16="http://schemas.microsoft.com/office/drawing/2014/main" id="{9C5B07EE-5938-4C82-B691-FB07550A05C9}"/>
              </a:ext>
            </a:extLst>
          </p:cNvPr>
          <p:cNvSpPr/>
          <p:nvPr/>
        </p:nvSpPr>
        <p:spPr>
          <a:xfrm rot="16200000">
            <a:off x="672680" y="4699104"/>
            <a:ext cx="1740683" cy="2119960"/>
          </a:xfrm>
          <a:prstGeom prst="flowChartOffpageConnector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C04CD3A-B162-4A5B-80D4-7213A9EB17A2}"/>
              </a:ext>
            </a:extLst>
          </p:cNvPr>
          <p:cNvSpPr txBox="1"/>
          <p:nvPr/>
        </p:nvSpPr>
        <p:spPr>
          <a:xfrm>
            <a:off x="488390" y="3633752"/>
            <a:ext cx="180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Afternoon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munching.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94A380D-7AE7-4B7D-8655-042185EBB3CF}"/>
              </a:ext>
            </a:extLst>
          </p:cNvPr>
          <p:cNvSpPr txBox="1"/>
          <p:nvPr/>
        </p:nvSpPr>
        <p:spPr>
          <a:xfrm>
            <a:off x="511828" y="5471009"/>
            <a:ext cx="176542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Entertaining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appetizer.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08BEE5-A688-40E4-845D-80F29511FE08}"/>
              </a:ext>
            </a:extLst>
          </p:cNvPr>
          <p:cNvSpPr txBox="1">
            <a:spLocks/>
          </p:cNvSpPr>
          <p:nvPr/>
        </p:nvSpPr>
        <p:spPr>
          <a:xfrm>
            <a:off x="1163782" y="353610"/>
            <a:ext cx="7730836" cy="560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sm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Bagel Chips </a:t>
            </a:r>
            <a:r>
              <a:rPr kumimoji="0" lang="en-US" sz="2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:: 3 primary occasions</a:t>
            </a:r>
            <a:endParaRPr kumimoji="0" lang="en-US" sz="2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77186-FA17-441F-8CEF-FDF16F0A4300}"/>
              </a:ext>
            </a:extLst>
          </p:cNvPr>
          <p:cNvSpPr txBox="1"/>
          <p:nvPr/>
        </p:nvSpPr>
        <p:spPr>
          <a:xfrm>
            <a:off x="2495822" y="6636606"/>
            <a:ext cx="60839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*Because of the softer bite, 7Days Bagel Chips pairs nicely with cheeses, spreads, and other toppings!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79B1C1-602A-4DC5-AADD-E4B07D1360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3000"/>
          </a:blip>
          <a:srcRect l="39329"/>
          <a:stretch/>
        </p:blipFill>
        <p:spPr>
          <a:xfrm rot="16200000">
            <a:off x="4668429" y="866531"/>
            <a:ext cx="1796470" cy="6026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8D7E2D-BC51-44BE-89F1-C376616837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20" imgH="520" progId="TCLayout.ActiveDocument.1">
                  <p:embed/>
                </p:oleObj>
              </mc:Choice>
              <mc:Fallback>
                <p:oleObj name="think-cell Slide" r:id="rId5" imgW="520" imgH="52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798" y="4879819"/>
            <a:ext cx="4165882" cy="176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1" cap="small" dirty="0">
                <a:solidFill>
                  <a:srgbClr val="C00000"/>
                </a:solidFill>
                <a:latin typeface="+mn-lt"/>
              </a:rPr>
              <a:t>Bagel Chips </a:t>
            </a:r>
            <a:r>
              <a:rPr lang="en-US" sz="2600" b="1" cap="small" dirty="0">
                <a:latin typeface="+mn-lt"/>
              </a:rPr>
              <a:t>:: Quality, </a:t>
            </a:r>
            <a:r>
              <a:rPr lang="en-US" sz="2600" b="1" u="sng" cap="small" dirty="0">
                <a:latin typeface="+mn-lt"/>
              </a:rPr>
              <a:t>Value</a:t>
            </a:r>
            <a:r>
              <a:rPr lang="en-US" sz="2600" b="1" cap="small" dirty="0">
                <a:latin typeface="+mn-lt"/>
              </a:rPr>
              <a:t> &amp; Performance</a:t>
            </a:r>
            <a:endParaRPr lang="en-US" sz="2600" b="1" u="sng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0564" y="1191493"/>
            <a:ext cx="4100945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39857" y="1186233"/>
            <a:ext cx="4100945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3905" y="1743427"/>
            <a:ext cx="410094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Product Quality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: All Natural, No Preservatives, No Flavor Enhancers, Simple Ingredient List, Sustainably-Sourced, GMO-free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 Light" charset="0"/>
              <a:cs typeface="Geeza Pro" panose="02000400000000000000" pitchFamily="2" charset="-78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Product Experience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: Softer bite vs. competing brands — perfected by Bagel Chip/Crisp creator, Jim Burn III (EPTA Chairman)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200" cap="small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 Light" charset="0"/>
              <a:cs typeface="Geeza Pro" panose="02000400000000000000" pitchFamily="2" charset="-78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Product Life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: manufactured with 14 months (guarantee 210 days to your dock)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 Light" charset="0"/>
              <a:cs typeface="Geeza Pro" panose="02000400000000000000" pitchFamily="2" charset="-78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Product Value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: available to you &amp; the consumer at a 22% more value vs. key bagel chip competitor,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8.81oz v 7.2oz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59507" y="1603241"/>
            <a:ext cx="4081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 At a major SW Grocery Retail Partner --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97230" y="2226371"/>
            <a:ext cx="3805850" cy="1831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7Days items: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</a:t>
            </a:r>
            <a:r>
              <a:rPr kumimoji="0" lang="en-US" sz="6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11-12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units per store per week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key competitor also in distribution. should be 2x without!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81236" y="1191493"/>
            <a:ext cx="0" cy="5347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6" name="Picture 22">
            <a:extLst>
              <a:ext uri="{FF2B5EF4-FFF2-40B4-BE49-F238E27FC236}">
                <a16:creationId xmlns:a16="http://schemas.microsoft.com/office/drawing/2014/main" id="{E35EDEE8-1869-47A5-952C-63FD70FD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" y="4979012"/>
            <a:ext cx="549545" cy="68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ownload Free Red Arrow PNG Images - FreeIconsPNG">
            <a:extLst>
              <a:ext uri="{FF2B5EF4-FFF2-40B4-BE49-F238E27FC236}">
                <a16:creationId xmlns:a16="http://schemas.microsoft.com/office/drawing/2014/main" id="{568C61B1-1DE6-468B-A709-19C636215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7234">
            <a:off x="3814301" y="5958021"/>
            <a:ext cx="995804" cy="92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7D25030D-0E53-434D-B2CC-25D28F58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4" y="1803133"/>
            <a:ext cx="29614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>
            <a:extLst>
              <a:ext uri="{FF2B5EF4-FFF2-40B4-BE49-F238E27FC236}">
                <a16:creationId xmlns:a16="http://schemas.microsoft.com/office/drawing/2014/main" id="{864BD8DB-2B2D-44C3-A57B-396FE0A4B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3" y="3046447"/>
            <a:ext cx="29614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F229588-CB58-422D-8B72-C1E3174F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2" y="4078371"/>
            <a:ext cx="29614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E7984-FF61-437F-B363-07AAA749862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6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03470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Supply Chain 101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6080" y="1264762"/>
            <a:ext cx="8508538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Croissants &amp; Bagel Chips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Manufactured in Bulgaria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~30 days transit time</a:t>
            </a:r>
          </a:p>
          <a:p>
            <a:pPr lvl="1"/>
            <a:endParaRPr lang="en-US" sz="2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Croissants, produced with 5 months / 150 days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 arrives with ~120 days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Bagel Chips, produced with 14 months, 420 days  arrives with ~270 days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Pizzeti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 Chips, produced with 10 months, 300 days  arrives with ~200 days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  <a:sym typeface="Wingdings" panose="05000000000000000000" pitchFamily="2" charset="2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PO lead time for open stock =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10 business days for turn biz, 10 weeks for pipe fill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PO lead time for shippers =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30 business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i="1" dirty="0">
              <a:solidFill>
                <a:schemeClr val="accent1">
                  <a:lumMod val="75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a typeface="Calibri Light" charset="0"/>
                <a:cs typeface="Geeza Pro" panose="02000400000000000000" pitchFamily="2" charset="-78"/>
              </a:rPr>
              <a:t>Guarantee to Retailer/Wholesaler dock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a typeface="Calibri Light" charset="0"/>
                <a:cs typeface="Geeza Pro" panose="02000400000000000000" pitchFamily="2" charset="-78"/>
              </a:rPr>
              <a:t>75 days for All Croissants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a typeface="Calibri Light" charset="0"/>
                <a:cs typeface="Geeza Pro" panose="02000400000000000000" pitchFamily="2" charset="-78"/>
              </a:rPr>
              <a:t>210 days for Bagel Chips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ea typeface="Calibri Light" charset="0"/>
                <a:cs typeface="Geeza Pro" panose="02000400000000000000" pitchFamily="2" charset="-78"/>
              </a:rPr>
              <a:t>120 days for 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  <a:ea typeface="Calibri Light" charset="0"/>
                <a:cs typeface="Geeza Pro" panose="02000400000000000000" pitchFamily="2" charset="-78"/>
              </a:rPr>
              <a:t>Pizzeti’s</a:t>
            </a:r>
            <a:endParaRPr lang="en-US" sz="2000" i="1" dirty="0">
              <a:solidFill>
                <a:schemeClr val="accent1">
                  <a:lumMod val="75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86080" y="4846320"/>
            <a:ext cx="8219440" cy="101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B588A8-7D7E-4798-8901-14C9CE2463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49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Broker Portal</a:t>
            </a:r>
            <a:endParaRPr lang="en-US" sz="2800" b="1" i="1" cap="small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611779"/>
            <a:ext cx="27542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Password update every 90 days from EPTA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607" y="1062183"/>
            <a:ext cx="803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Easily accessible online resource tool for all broker partners providing all the latest information, images, and marketing materials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811" y="2605504"/>
            <a:ext cx="49889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EPTA Website: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www.eptaamerica.com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2: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Scroll to bottom of home page &amp; click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3: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 password (provided by EPTA sales rep)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4: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 category to few drop down list of files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5: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link to view/download files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874" y="5001504"/>
            <a:ext cx="3048071" cy="1217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174" y="2631843"/>
            <a:ext cx="3778444" cy="4070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9238" y="3086778"/>
            <a:ext cx="1145310" cy="342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FA4DE4-BCDC-4FF6-85A5-2C08B3AE6F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9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24670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Planning tools ………………………… </a:t>
            </a:r>
            <a:r>
              <a:rPr lang="en-US" sz="2800" b="1" i="1" cap="small" dirty="0">
                <a:latin typeface="+mn-lt"/>
              </a:rPr>
              <a:t>examples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4" y="2271776"/>
            <a:ext cx="922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/>
              <a:t>Forecast &amp; Planning Tool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923" y="5216597"/>
            <a:ext cx="9225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/>
              <a:t>Retailer Promo</a:t>
            </a:r>
          </a:p>
          <a:p>
            <a:pPr algn="ctr"/>
            <a:r>
              <a:rPr lang="en-US" sz="1500" b="1" i="1" dirty="0"/>
              <a:t>Calendar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65" y="1284940"/>
            <a:ext cx="8128271" cy="2504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65" y="4012532"/>
            <a:ext cx="7971253" cy="2090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Up-Down Arrow 3"/>
          <p:cNvSpPr/>
          <p:nvPr/>
        </p:nvSpPr>
        <p:spPr>
          <a:xfrm>
            <a:off x="267199" y="3287439"/>
            <a:ext cx="423511" cy="1929158"/>
          </a:xfrm>
          <a:prstGeom prst="upDownArrow">
            <a:avLst/>
          </a:prstGeom>
          <a:noFill/>
          <a:ln w="508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D910E-B4CA-4ED7-ADFC-81395E89E0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9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586406"/>
              </p:ext>
            </p:ext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0" imgH="520" progId="TCLayout.ActiveDocument.1">
                  <p:embed/>
                </p:oleObj>
              </mc:Choice>
              <mc:Fallback>
                <p:oleObj name="think-cell Slide" r:id="rId3" imgW="520" imgH="52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370" y="515996"/>
            <a:ext cx="3485123" cy="13058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95" y="2345400"/>
            <a:ext cx="3644134" cy="3996602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1534" y="2345400"/>
            <a:ext cx="4274146" cy="3996604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524000" y="3469941"/>
            <a:ext cx="2350849" cy="87376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30440" y="4011175"/>
            <a:ext cx="860377" cy="8051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28816" y="3101346"/>
            <a:ext cx="711025" cy="49987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EA04D-0673-4F47-A777-233780B4D06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70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4710814"/>
              </p:ext>
            </p:extLst>
          </p:nvPr>
        </p:nvGraphicFramePr>
        <p:xfrm>
          <a:off x="1191" y="85844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20" imgH="520" progId="TCLayout.ActiveDocument.1">
                  <p:embed/>
                </p:oleObj>
              </mc:Choice>
              <mc:Fallback>
                <p:oleObj name="think-cell Slide" r:id="rId3" imgW="520" imgH="52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85844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0343">
            <a:off x="554880" y="2496863"/>
            <a:ext cx="2943928" cy="367991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dist="381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492">
            <a:off x="5660508" y="2468050"/>
            <a:ext cx="2977329" cy="378984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289" y="2694246"/>
            <a:ext cx="3587404" cy="2690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002" y="736786"/>
            <a:ext cx="4837170" cy="841669"/>
          </a:xfrm>
          <a:prstGeom prst="rect">
            <a:avLst/>
          </a:prstGeom>
        </p:spPr>
      </p:pic>
      <p:sp>
        <p:nvSpPr>
          <p:cNvPr id="3" name="AutoShape 2" descr="data:image/png;base64,iVBORw0KGgoAAAANSUhEUgAAAb4AAAFNCAYAAAB/iwpeAAAgAElEQVR4Xly9eZwlZ3UleGKPeHvmy71yqSrVvqlKQipJaAPEMmwNNhY2YLvdjHs2j5fx+Gf/4aXbNDN4xmM8PW3cQGPjDQQGbGMWgQFLICEkpJJUqr0qs9asrFxfvj32mN+5X7yU7OSXKCuX9yK+7373nnvuuTe0t795X3b09gOwbQd6UoBuxEg1HylS2FoFGjJoCGGbQJpp4IemadDBrzUkSQpd16FpBrIsg2Ga8hcnz13G1775fdRHJpBkGjJ+pgksXYNhaEiRINN0ACYM/n2awTRNeX3dMNDvB2h1O0jTFHGSwLIc9AMfWRLjtp07kGUJDh06hLvuvhONxjr8XgdZlsq18TNNUrnC/JKRJAmiKEIYhojjGFnGqzcQRVl+/RrfWN7fMHT5nq4bW68HzYBpWkhTIIpipClfI5Pre+0Hvw9dQxAE6Pf76Pf6iMMUUbCOhx86gqFaFX/35SfQbOvQTUC3QyDRYGcutCziRQFclyyGnnI9ta3r08B1B3SkMDIg0w1EqbpfaBqSLEIcR3JtaZbIdaT8OUzA0JDoKfQUMGAAqQZLN6Gl3ElZKcRxKusi15/FSOIQaRbLmvFi41hDAqC5toKjB+Zwzx17sHj9Cs5e2kC1NgLXMdFrtaFlKfp+D67roFQpo9fvo1gs4didt+Pa9QVcuHgGtm3D1IFCwYPjmKhVK/C8IkzdQhpnKBWryNIYhpHBdSzYugbT1GE7NtLMgO2V0IsBrzyEF186jTjL0Op2cfLUaQRBAq9chmE5iBMNGvdRN5CmGZdJ9l/X1N5xD+Uz30S17zqtU9milkHnPsu/TNAO9Iwr5qNcNvDoo+/B+YuX8YXHvo5KpQZdV2vpui7K5bK8h2HQziL4vi/vzf3iGeBii73wfXRT7bPsBc8T993YskGeF34Mrldsq9/H5uam/B0/aON8L8M0xB4G95cmMdIkkferlIoYqtWwZ88eGKaOl148iTjO5G/FjoAtmx78PV9TfT/EgQO7MTRUk+vg+6rrSRAGAfg+UeDDkHMtN4WC68AwMzimhkqliLGxOoaHh2UvuJY8S0EQIg4T9Lst9PpNlEsuHKuI2dlZTE2NwdAdhIGNJKUZRkhpx1oGLc7Qa0XQtRRexRG/YZiW+CtkIYzUQJKlCGP6BReZFsO06BuAOKSP6SKIetAtrnMBpu0gyiI0NjewsraMTNfQ6fYQJMCNG4toNJtYvLWEIPJhmQb0RIMZG4DuIDUthHEAO0phJTFsy0CoaVjb7CCBC8vyYBoGhusVHD60Hzvm5lAfG4HnFjE+NYODB4/g69/8Nn7lV34Zu/dsV2eYPisIsbGxofaVn/nacq+ULdGuU/GdcRyKnXF9e72e/JznbOCz6ctT2TdDzgX9HX3rlpPM7UsXXxDLaw5sAPkJyJBs+elyuYh2u40wjOA4LuKIvkdDkv9tsVhEIHbag6arc2a7FnRTh2WYYunFQhFD5SquLlyGaap74X3SpNMsheMY4MbbZoaCo8M0UhQsE8gSDFUrclZu3lxCP4hgFYrgq9KfuJYO2zRg2ab4GBMptCjCwX27sb62DO3Be+ayu+++HbxICwVAj6EZMTS+MwMhA4EeQdMCetqtw8ENoJMUR5kHQ3ptBj3TtrHa8PGHf/yXmJ2bglsoi7GlcSwXHAQ9eAVPHHzKQ55lshBy06aJft8XB9LsdGUjIzoqHjJuTJrCsizUh2vYsWM7Dh0+gCSJkCYMagGy3LmFQSgOm4unrlM5ujRNJHzw3HHDeej5M35EPFlbDpABZRAAea+8N3WgBw50EGQHzkitA4OVIYbT9334fR9RkMDUfRy/ey92bp/Gtx5/DpcurcHyDGhmJDZlpTYseXk6BF5hBiN3ouKtdTpCAgMagSHBRWKsYUswlnsE75VBLwZdeRRH8jdJnAmwIZjh+pmGBUuMWjmvlIE84SGSBUaSAbFmyF4RC3S6XYR0jhmBgA6/20Tmt/BL/+PPoF4p4ur1Vdy4cQu2ZSHwe3IABDzQgC0LUZwgzlLsP7Afjc1VxFGI6ekZeK4jxs794+q2Wi1srG3AsT1xCAXXhmVryJIIlsFgoUPXNAFMSaYj1kxUhsbwyqmz8EpVrG408NJLJ7HRbEEzTXjFsjjLjEEgI6AxlR3IPivQ9trgpxl5wBG7zAOfijbiG7LMEBvQUv61j1rNxs/8zE/g/IXLeOyxr6FcrklA43sUCgX55CHmv+mICIa4xrxnFVTV79ID6JoJTWfYU8GHv2hwv/kHsrcJEtou9ytJxGERVK2vr6uAqH5JvlKBUL0270+dShXchipl1Go17Nu3T97/pZdelrMZhEEOCHSxX7kOuT4FDmSdEOPo0YMYGhraCuDK+WawLQVgTV2DazvyXnRwpqHLzzzbgkOHlZ9f17YxMjKKSqWCQqGoHDFo0DHCyEea0Nb4viFcx0WpMAwN9AMdOFofWtqX86HrJST0KUks+2zqBmyjC0vrQkt5tgJ57TC2xG5ScYEuNL0GzSxgcWUdG80eUpSgJSnCoIski9H1e1hvrCPWAKfgoR8nCOIQm+0m/MhH1I/QXm8h7gYICWyhYfeuXdg3txtjI3U8/8JzODd/Bb/+678qoM92C9AME6btoVgqwzBsAWaO68JzPZi2gf/t134Nr5w8KetMAMuzttloiA/k3tKW5IhmBHAq8BmGtbUXBCDcewKuRqMhAUoFEWVv8ncEdQmthUBZgWaajSQKYoe0L+ULojCEZZk54E8QxSGSJIbf7+O2XTvFJq5du4ahobr41NGxMezcsROHDx1Ct9vFpz71KZQKBfh+X3wSA3+URNi3fx+mp7ehudnEjplZPP/8CazcvCm+ma/peo5cK9fAtgk0U7iODltPUfBMFGwmIBGGazV4Xgk3F2+i2WpDtz3YhgHH1mEbmoAuyzLguTYMLYaNBDvnpnHj+mVoe7eXs4ffcBwTE6OwNBpEBt1IcGt5HRpK8Gwbo2MlxFELOnMFg44qEeTBYDBAfflplWBG1BWkNv7bnz8mhlYpDyFOICiJKL7dbsHzHBiWDcd2FXrMEapl2+IgiFTWN5sKUXDjc0QrG5VlcjOTk5PYs2c3LFsXVNHtthEzO8kzPjoKOvrBteWAVjaJ167SK+XslANSgY2GoH43/75kgZbKardCo8p8Byh5YIz0ObJGaQI/CBD4PpKQ19DH6+87hH17duCF5y7hO9/7MUrVEgw7gUkDjA3JasS48wBkMksTh6NBMy2YliUIlvkyHYxCAjoY5Ok4+XPJILRM7puGoxuWQlqWrVB/7nBphEEYwmBGoysHl2Y8vlwGA1mi7oH30/UDBEmKKDPR64XI0gCbK9fxCx/8N3jkoeNYW17B+vqGBJJt27Zh164daLU76PT68IMIz554Aabtyn7FSSgZHYObZMV+D+1WE6HvY2V1BaMjIygKUGLwsFCrluB5rmSHDBi8bu4Tg7NuOej2A5w5ewGHj9yJy9cW8cKJl7DRbAqaHR4dQafrCwAIYtqQLgGDmXsSq72lLQ+ydp2BT4IGwZByFCo45UstgEmDRhCX9jBS9/ChDz2K8xcX8Njn/xGlUk2yUp4JAknP87YCH7OzKFKOg8CNnwNbUyalbC8PeypgabRNQqAUpkVET0dnCLDgdXL9ms1NbG42tzIw2g4DPCO9gLw8eCkUbqBSKqFaqUjg4/fOnDktAIjXNwCAfB9+8AwOskn1bxMHDu7dyiwZ2FWGzCw6QhJFklFWyxVZY8fzxAlVCi4qzOJsHY6pw8g0tJstdFo9WJaN+vAY6hMT8Aou0iyALlmZprLyrAddJ1jJgJTZZBt2tAFb9+UsJImNjPdL36JpiPwetGQDjt6CY6TQEh+AhSS1oRmOMCQJHIQE9XYNjU6EC/NL+Nuv/ACN5T527ZiFYRmY27kdYRpjvdGAUy5hz4EDqNSH0Q9DLFy9jCiIkIYJsiiWwNTr+jiwdz8eefBN4rc+9vE/kmD3h//HRzBcLsDyLGSGDdOrIYaLdj9Fs93H6FgNV+bnsW1qFO9/33slw+n2fFlj7sfq6qoCp/S5eQBTtqHsl35MAqNKsMXuGPCazea/yPYEABO8c42iWDI0AtIcLamkQAJ/AJ4DWl2/130NCxDL93fv3o1i0ZNz/sQ/P4l/9+FfwNzsDmxsbOLw4cOYmJiQc372zBn84i/+IvE6Ar8v57xcKMKPQnzgQz8tb3v+zDk57ydeeAF+VyU5ZKp43oXpi0MQIGVpBNsCXFOHYwOeZaJaKaFcriCJUywvr6DV7sI0bQFa/D3XtuB5BPiAxywz8+HoKfbsmlOBb2rYzt74puPYs2c7SUcQzjIm/MNX/wmXLi3j6O2H8ba33ocs60DPaF8q8AkpoykqcIAm6Id5QBNSdHYVX/vGE3jl9Dxcl9kdk1ANesbDKLmJZAQSPAXJqMyLmzZAIaQ6o0g5awkAOS3Fw89DPTY+hvHxMdm8XqcjqEIhnFdpHiN3KK+lQVVwUU5FZVH5R86LEg/xy1cPvcq2xDFI5Hs185V7V+A4p7lUQOQakdriJzcnTfu463V7cc/rjuLMqWv42y99C8MjdWRaAMFxkSaoWBw710YDPMdCEEXyWoVyNQcAdAaxGKbl0FHzmkgvcB8Mcah0XHSwg33hgSGtpWkKCGhJJgblGDY0/m2WIiJNlUaIuYaxBi+2JPvLdMAndZnp6EQp+lGKXreJsNfAkX3b8fa33I+JoTJeefkljIyMyF7efvsxrG5soNnpSIBavLWKy9ev4cEHH0QcJzh/7gI67b4EbO4rrzVjNjJUxdDwENrNtjj1JE7kwDsOaVFdKAuv4Eh4YJCnPbXbHSzeXML0zG146ZWzAqZ6vg/dduAVi3ALRUHa5y6cl+yff0u6ZxBiGKyVbeR7muOhAZMh4CflBtNmFcvBm4rCDkbHyvi5n/tpXLgwjy984R9RKtLh24Iyq9UqHMcRexzQRMz6Op2O7BEdlDgegqcB2BKARVqW75nJ1zxPzHQ1+v2MlBYDHzMC2lcfG40GVldW5XdU9kqG5tWgPqB1CVQZyJjtjdSHsWvXbgGLV65c2TovvFdSQ1wLx7bl9yX7G6wNUlQqZaytrW0FWt5jqVSA6zhI4khKEbS3WnVYMptSwUKlrKNa0VEuAQWLPiBDGqYwNQc6CHQjhIjkXguuK+9BYAQwuLWQpD6Qmsh0Ar4+rNhX2RyzFgIYLYVukWnR5d7ThDRfV6hQOk2h+jOWKgguIuimojsj7mOqw7LIDFSwsupi4UpbbKrT6+HytetwvRJKlRqu3FhEu+cLtb57zy4cvuMIStUiJsfHhNYmc83sr0+7zjT0eHY0DTvGJmEjQqwFmL+yiFJ9Gm51EqPbZtFoBpKt2nqGV078CH/4sY8givk9moUuLAFZkExs9DW+MTdO5Z8GtDhtk0HDE6ZrQF0PQF0GA4FkejpKpRIci3trYrPZhMMg4dgolpjgxCiXS7KOrmNjamoKDz38gASlW7du4fLlebku/vvqlav4pf/1l/DMs88L0JmZmpHr3LZtCo2NdfzVX/wFLl9eUEwewTivm4mBbapSWZph7549uLW0hF67LUGPftRmlBMGQzEVBc+BZWQoehaKro3Reg3FAkGlKYnR1SvXBbhJuU7XUHQs8aWupbI/yyCAD1HxDOzfMwcQ4E/U7Oz48SO44879kkWI+7QsvPLKBfzdV57Crl0zeN+jb4frhEI5DaoQPFCOpZzQVpbEv2cKTrrRKOHFl8/g6adfQKa5isphoBGuWKFsIWEyTQz2X1AqGWm63HGr9RHnqAKeStP5wZS+VC7I36q6HbOXVzMxQaMM5rKMKoDy+nig6XwUolcUqyD7RFEIijhSXwsNkKd5quaX1y9eDZevfiV1GWWINDwaIB14GJCqCLBnzzTe8daHcfN6A5/61OcwMj6OKCVCZcbH1NwWY6NjNjWgUiogiUK5TtcrCmpSiJ7OI0VKNjplPawiNVFSX6QJXJdrnUIziBJ5Hxks01LoXOhC0p8SPpCEXFwg7EcIer4EQjLixSSFH/oItRRdoj9Ng2/aaPZ9+FGAbnsDY/UC7rvzdhSMBLah4/ChwxKQup0+Ov0uWp0e2r0eun6IJMtw1/G7USi6+PKXviK1vDBIBX1yL0iHFYsuNjdzaofrLibAzFM5fCJHZrTcK2a9rFUxgG+bmkR1ZBLf/s6TGJuYQhgl0G0bYZwIEpzZsQNPP/1DWEKtmoiFFlNZnaLw8sC3FYJem3upryW5zm0hixNEYQ+joxX8/L9Vge+LX/wqKuUadI2HzZbAVywVhCqiPfB9NzbWxJHxgBaLhVfZhpwiJxPBszBgUQiCdKG1lYnxDKhaYaBAVeBjY31DgikPPM8HQSazLtcjXewIei4WCkKncZ0lO+l3MTw0pECqsABqH7rdnpwl9f7q1EipQQKtOl/1el2yCa4b/5aOllQ1kTvBWq/TlmyuUHSwfccsSvL+LobKBdSHKxitFYV+TGNf6jYsQRHE6botDv/WyirRMyyrgqrUfXWkcQ+kjHTQuXVha4mURgjikohGQpYnkgCoCZDlmbegZZ7sNbN8LVUg3XYdqellrC8yq7RKyLICoriASPMAwxVA39ho4KmnnxHGhmChUCyDbFSWr02EFMVaBXNzs9i9ZzdKrguXYMxghiIZgtq01ER7YwM/eupJdPwII9u2I7GK8CrDsN0iLpy/gO9++1v4/ne+jaJLMJcJHUgAOci8B9nda/UEA6aCgJxnYqBhoE+kz5E6tWSNKoi2O13s3HMQP/fvPrzlowhSTpw4gX63jaJXQJxEQpFWilyTFL1eV2rBv/wrv4RLly7hk5/8pPg02gAB0+nTr0h9tj48Kv4pDHyhpdfWVsVGqrwWntmElHMG09IR8uyBoN6VwLZ9bg7XLl/JT5cC/IbUfFRWSwavXq3JHuuIUfRUeYRAg2WkVqeDdruPen1ISjO2aaHsOlIOskVDQJozQKlgolLUcWjfTmRJH9p4xcv2H5jD8XuOoFxUEZPooN2J8Ik/+QLKpQI++LPvxdAwI1AEUyOPbyDgTeY0pWxMniFJVqbpsOwSbi418PnP/x1Mizy8Clp02DwoPHRSOxDEQgeu6njqgCd5EZbujWISUjua1Ew6nR5iFjttWw4dEWcY+vJzHlRBycJtqxqdJnVJRVtxMQXz6ER5impiSqMCpqrdqCxJ/d5WsV/oQSV2EZSZUw3/mupUFKkSLfB3aLgqfc+QRH3smJvET77nrQh94GMf+39Rr08g1mKpLTDwMcNzTQtZHEu9r1x08zqGQvB0ilS1WJYCC3pGCoQF4jJ8P8Tq6orQvkPDZRQKzHoDGFSzkNyxiLIgAceEBRs2EOrQEhNxL0UcJNBi9ZoSvMI+dGYbBRcr3Q5u9TpoRDEafR8d1vESH0aW4IHjx5D4fUyMjaHgFbCyvIyg77MihSiMQDOX1cwyvOPd78Tw8BD+8i/+UuqOSaRqb4rb5yFlMZ7iqEwy3yzRYcn+hnBcR15/qFaR+iTpi1qZtFpJ6p1+ouP7zzwH2/Gk7ukWS0QImL9yAzeXbkkmSIQoIEbsVV2TBL681jnY73+NaRTxQ7kL65wakpC0no/xiRo+9LOP4sKFS/jyl76OcqUGQ9OEviMVQ5EBUTWzMa7C+tq61NLEAZPmdxwlCJC6IzMlXWq5CqBxDfhvXRA/g72IN3QDrudKlkEbdmwHhWJBXmtwfhT4yuGh0P4UkKgaHoEFA2W1WsvtM5RzyTXmp1DeQpPSbvhfrhPPLEUHJmZmZiXj42sx+PIM8r0YAGyCijBAt9OV8zc7OyH3yWyT/6MNVooebCtDreyhVLSga7EI3UQ8leqSMbOW2u8BV64s4O7jRxRCz2i/FLo1YGqRgAueMb4P1zdhZsd1Zq0wI/goQdctJMzuGAo1C0lEQR0DC0UuJiIJ7i601AMyC5mpISKboltSIuBak1LutJoSkHh/XHcByXxPfgapJAq2Y0IPerjwwrNYX1pCqVZDVihj996jOH1uHr/0a78pmZTuukjoH70CxsYmUHSLKBXLWL65iDSkBoKAlvcZSdBlmYesB+9VfEnOfCm9AjNBnnMlmJJkoFKWGtxgD4UBMEysrTXwq7/52zh6xx0CKJqbDfi9Hr75za8LpUmATQaB91gqlcVnMosaHR2VDGx+YR7Lt5Zh2SwTKBBEu6DdWZYr+1ypVnBl4bLQ3gQlLD3xPQjYhO2TtWft15AAxTM+Uq/jxrXrSuBIm88FKXTGJs9rHKNC+pa0NQMbhUjcT1MTMRxt8PLlqxiuD6FUclFyHRQdR5I4h9lfwcFIvYJKwcT4aAk6QmhJAG2k5GWTU3Xc/8BRjI9W8sPGWpGNz372y1hebuA973kz9uwdJfYWpOVYlhwS1uykSsbDKXRfrqgU/tmE7wN/9tkviSEGEQurdOos2hLp2ej1e3C8ojgFLg4XkYiDxsWvV9dXt+oMpIaYoi+vrEqw5AcDIX+PN0/Kj++vghoLsopa3RIL5NU5OjD+zoBSZeBQwS4TleNgQwcBcvAz0bHm6kmlRv2XNb6BsxygMwZvOgeiTRotnc/ocBm/8PPvQ6lQwR/+4X9BtxfDdAxE/VCUlmWvACdNEbbbGKsPC1dNUUeShGIQGsWZpg7PM1Esu7AlO+A7s6ZUEcDQaK7j2NGDcFzuTSTBlI7RpbqJ9BVsUbsFzT6unL+O3mbAZFSyL6oh/X4AOA6W/C5iXUMvidAOQ2yEAW6222gz4yCVGgfQkhD7dt0G23RyajIS+3FME6HfhevaUoPidpGG+ZkPfRD1+jC+8pW/x2ajjTTR4TieHNzJyXE5tAxoDHLcIx50UnrcOp/ii1xN225uipJvdLgqDqnTbqJUq8MuVLC8soZiuYqDR47ixy+8hB88/SNxqlK/lX0TSkAyUHrEAdOgKElV61Q0y6B+m6mMi3SaqWhPZvBpHGBsrIoPfuBRXL5yBY899veo1GoShPlBZ1Gr1iRY0jEzSL32PVjvY9CqVsooV8tyyEnp8nOgKuae6xTLUIk7qPflgUkFo5w5kcAViKCA2WAUBVKfpdPk+zDY0onxLFAVWy6VMTY+LqicGaPUPHNV52tregMbV0wLwaaD2dntWFlZkbPA1+SZ5HtQaS0UaxIL9ToxPi40KfedNkGnx9eh+IAghwCaPmBkqC61blOYGx3lQlnOAsHZ+fOv4N77bhcKHqBC1pK6b6u1JvY2NTsj1CyBsAKwpOdYz2EwoL/JkFk64jQWR2gattKOGWSlIty4eQPVQgUltwjbc0RYI64lI81PYMy1T/Hcc89KbXJ8bAST09PQWX5xLclMQdGMqNYDaGkXF574Flbmz+O5Hz+P8sxuvOP9H8Znv/R1fOZvvohqrar8jGVITYz2zCBKNTVBXa06BNb1eb8D/6RKN2QCVElmQGPya/pKnpFBJs89YSmA4kCpiUoSweDE2qmOD/9Pv4xiuYThoRpWV5Zw6eJ5nD19Gn6/JwpugjZRiBqmBDhmc7Jnli1AQahvgv8MCCMFpAjyWNcrUeHZ6uBb33oc9RpBVSRUOlko+nZeE/UiXqmo1M6iO7DEfuIgkLhCv026kwCYa8XY0tjYEBqUXQVMwghjDCpZhTXMhJYm3c9rm5wcQtlzAWobkhRF10XRs+H3u7B16lICVEoODMTQhspeVvAsPPLG45ieHpFDJzfrlvCdf/oRnn/uFA4eug1vfevdQk1wceQA54iQGeJW5sOvB4oy1kV0B5/7/DfRanbQ8ymeIPFI1Y4rfDsDllMg5aMCD9EjESmDHIMaF3ZAqRAJ82CTjolTVfNjgCQNwUMwUMzxIFiOEg+YokyUV996j0FaN6AkpX6Tvz9/f6CaEgeY39tWkPtXtb3XZnzpv6JAB8IJyfxyKbmlpfj3//1PY8/uXfjsZx/DUz98UQyGVJKearA1HRXSPFGE8aEhVF0HaY8KNaDkedIKUnBNuLaB0dFhjMyVUJshrVWCZXtwXNJOGWI6vrw4HvZ9qZlx/TcafSyvrmO9sYnNFsVAoSjeSE1HoSqUSzdDTtfyaxb4qc3ZDHz4ho6IDi8IRbauJTFGhoag5bQx21UqBQ+WocPUMtRrZZimJjSEpqfYu3cvZuZ24vHHv41ux0er2cXIyJjQcRQUcAmp+CWbQNugYICHj4dX7YEuij9SSlR7KWrYwejIEHSKdwwTUZxiemY75heu4MTLp7DZ6sK0bCSJQv4iFqHtSm1UtTao+qyhFG2SeZKEV+dAsjCSHWkoh02+r5ni4EdHqvjJn3gXbtxcxJPff1bUbY5NxExBjieAg3JtBh6yHAzydAASyTSgvdkUypPZknJqVCCqYEWJOP/NIBaGsVB6tBP1M1XD5XXz8KuWALZKqLqX1CMlQOZKPQabnA3hPVFJODI6IoGPeyBimNfs+0A8MaBcVU1cg2XaGKoNY3l5Wf5Np0snRh+wY8ecCJS67RZWl1ek1Yh/bzuWgAbaAbMiXr802OgsNzAbNGGbNtyCJzXi2ZkpDA3X0G35WLp1DXfdfVhuKUk88OCnWohms4v5+avYtWuXnAOe05CZhE5gngmAywxmFDpMOuCgL1R8Bhu+n8C0C9AdC9dv3JBAWS04CLorCDaXUC16yPQiFq6vY2R8Brrt4uTpUxiqlDAxPoJtE5PotTtSO/zmN76BJDCx69Dt2DY3iYLRxcWnvoWpgoWr12/g4rqPu976U/jdj/9XPPPKOQlAwgiwbEA/FpDS1KWkwMyqVCnJ/lPxyfM7OMMDgDMo03gFUuiW+D+CEDkrva5Q69yrFluKoNSb/DeD5cjIBA7cfgzrGw2cfPkEtk2No+DZkkHxkywVgxrr6nI+hI1T7BUZEQIp2lSf5RA5jAThBqxcVUq9BW304qWLciYdh8kT1fqGnAGeCfpqskjiy9sdYYb4Xqw3jnM5n/QAACAASURBVI2NiR0dOLhf/vbKtSvYWFuTY1r0XHQ7TSzMX0SUMxcEcJ1OF1229JBadx3MzY6A8sMsDEh0o8jsz6PCOGJRByWPymJgdHQI2lDVzdI4whseuht79syiQCdkMriZuHTpJr79+NMi8/9f/udHYeqR6o0gTSipdyDIZIASt4SS6hjBMD08//wpnHj5AkyrjCAkT0+6TZMN1qX3RAU3AnCFZlQtb4BAtxB43kZAIEPBh+LyqdhxldKNDowFWalxMf1WCJs0karVqdT8tSIXcfCDGiA3fhAEBxWdgQxUlI45dSqinlfVnIOgqcKr+h0lfVd0kWR70vOnw++08fM/+268/vX34Bvf+C7+6m/+AbXhmqipeAio6ixrJrwUGCWlx9pjlsGhYVLszWyZ1CVlhXR6ZgKfQmrdhGGyNqjQrHSdsTDMa2APk5BEOvwkFYqRe0vqh6hQ6ODXyOY1imBILwslx3VN0A0C9CjWyVK0Y/b0GWi3WvL6w7UhmB7rKcwafYzX6yh5jiDkqYkRbJ+dxo3FK1hfX8GxY8dw2+6D+KdvfxeXL19Dp9vHSH1ESelFjKOoK+V4mbEPaqqK6iUiZHBVwUgdRu4/s4peP5C6MIN4nGTy70BUa6TBGAiIUhVtRGVxnIaCuPm65UpJqD/PYR3MyOtiZUUh2sqeXM+E7ZJeL8BzinLv85fOYceOGbmuYqmmaqbsf8wzMb5+GIXSckBBQLfT21JPSqtNkiAI/S10/6og4dXXGFBb3CfuBR3FwK626jhSp1SOS5gB1hRJ+dus62rQmDVIb6r6GR1YlaicWR4Y8JVyVbVa8FypGvWAvZBai2T5pJoccba8BgY+tiOQwblt507ZG2bjnXYHczNzcN2i+IYw9qUtplgiM+DL2eT3ubYMgsxm6UBnt01h/+4d8LsbePG557C+cR37D20XsHTtWhuF0gQmpyeFyr48fxU7ZmcxWXcxf+5lPPOD72DbtmHsP7QfSxsxIqOGuR27UdF8/OMXPottM1OYmduPazebGJrYgam57Zi/cgU7ZyeQ+qu4eO5prC1eoTwMQ2M7sdxMsOvAHVhttnH6/Bnce8+dmKgPYXSoitMvnsSZk6/gh0/9CL6v4b0//QHsOXAbhtwIV088CdPvwI8zXGnGmDp0H37xN34XoemILyDAZUbKTwq6aPemZWCoXhPwx7UXu891DrLXOYtAHzCwB74W68jcp43Gel57G1ZZfz/Ia7SqVsuMfv/+A9i9/4Ao6oN+R4BIr9OUr3l+xE/yXEl5kmIglS4I6xKGYkNkYnjeqMRnvZNtGor10+T9yUaRnmUg5t8NziypUH5Ndo4fszu240fP/AiOyeDVER9CO2K2R7p1eLiGialJ1QPYaaNWqWL+0kVcOH9W2iMG/YXdXg8r6+vwg1DadMaGC7AN9jgnMJJUBC6VSglpFEgXALtzK0UHtWoZ2sREJeOBPHb7Ptxz12FUygVxrozmnW6Iz//119DY7OPf/vzbsWNuQtC8pN+AZGcDWkaCgcjBBwIPOhwN166v4b984gsYnxhn5UYCJvu4BE+QlmR1Ww6dEp0QKXNzBjf32r4nbjozvpCBIk/luZA8SHwt/i4l0XRU/HsJyoKAlQSH7ylClrzxVuqB0geXK0ozqlr/ZYDkhgnFyfvK6SbZvfxjoDRVNUQV8Nn4OjBSZbix1Cj8Thf/3dvuwbve9Va8ePIcPvYHfyrrwiyjRzmuBriZhqJhwWN9h/SD1BfVgbDY38JvpzREVctgFm3ZDgL2OjLo6Sq4q+KwDq4A+/ZI9+hmJjU+qggc04IryjkGSKUkZZbB+gfrTiweplEKnVlUmqLP9gwtQzdL0Al8KZYLkqzXpSmV+6qlKYarNezffRuWFq8Leu8018Fz1Gxu4O7jx7F772E88cSTaLfY1Gqi2+ui02mKHQ3WTP2XAZDxm8eKbQesfzCbjaU9QQQqhi4tGZKNsEE97xfk69K5SzOzoRpYy9WK1FioGCS9SBUbETM/aXO0IRbcB6BmUDPhtkpQ1mIRHVCBSCQd9Pq4dPEc9u65TUQmN5dWEEaKsh/Uyyg4ogNgwCFNyJ9JP2tug/w7pb4d6DqVrGpQE5GzJCBL9eXRxhnQCFwG54y1LqHFcqfFvZf6CevBubpZHC4HS2SQ3lLW08cnplAql1EW56UC0YCep/NhoO5x+IKIzDLp5SS4qQ+PCMXGD7IsZGdoazMz0+Ig/V5XxC3s06QDbDQ2lSgtBzXcA6pAW60met0uxkdHRXpeKZWxa3YGJWoeggbOnXoRY2Me+n4DfkKWYRhjE/uwY89eyZzXVlYxNVZFd/MSql6CuN/Ayq1ruLK4hAjjKI0expE7jqNirKO5eg5Xr13ByycXMDy2F7ftvxvbd+/D0s1FTNQ9bCydxNQom8413Fhs4DtPvgSrMoM9h4/j2q0NqQuy8Xl8qIKly5dx7cIlXDg/j5MnT8PyynjnT70PO3fNYrysY+n0jxH5HTTDBAutGKOzR/Dvf+V3MDxeh+iIsgxhEAtIEO2ClqFUrqA+UhcgR1MwecgF6Cpgxh7YgZ/h91Xbkvoe96zb64jvo+iEICtirXCrVcuQfXj/+9+fMxcsZ3SxuraELA5YBkep4AkJwf9j0JWaaZwgjENh3oS2r7FH1RShFH0c1ZTcP94D/Tbr+WRmaDutdku+T3qUjE6pyHqrKWCL9scaH+vABOXMDkld8hwSABCoERwRBBQ9D82NDXSaLVy/dk3KRWSzeJ5I/dquJ+fl5KnzGK4VMVUrwtJjmBxoYGiSMIyPDUtDe3tzE8QVLPlMjI5Au+OOvdnl+QUM18p4z7vfjLnZaRgsJBoMEA7+5P/7HG4treLfvOdBvOkN9woXTIrCsx3cunUzr1sotCjBJ596IqmzyT6rDL/3Hz+O0fFtaLV8DFWrwsuzN0fEBtxIwxQeWR08NeGC9QOhmqSpWDkLpVyKhWrrB4EYx8ApsPDPvS4UXNmoQR1PRCkiUVeZ0Kt9fewrZE2Fzk45FvYXSXgcZIY5Barimcry+Hoiic/7A19rkOprJfRRyDqnCUSmayLxAxy9fQ4f+OBPYW2jhd///Y9LjVM+aDT9LlzLhh4nYIWhwLoP+X321aV0wIkYBFH9ILjxPom8uj6bzCM4ni2Ohc6N68r/UdGneqJ44FS9SIyHWVXGWo2POFQBRdaUdYGURl4UuiNhJj1Uw5lr89iMfBC23FrfgB+GKBeLwqVT8MTic+T7+N9/9Vfxt1/8PHQtwcEDe3HXXXei73dxa3kJe/YdkIbVjY0G4oi9TJz8QITIqRNKaME9FkcvwZAZr8ruqfyko5f+T8+VPjHL4YSUkgQtNk5zeAKdMRGqgB/LyGlUBchIeBHdMsumg6C9ifI2VGICSvJZTwz6VOOGUoynrTFr4XWSZpTBB2Ekqsn77rsbi9dv4PmXXlatMWQzqEDMQRJt1nXpPOxc7cvM1VKCJ7FplTmVSooOUsrbwdQW7hNtTgEfdRby+8jVhaJwG7Tn8O8IdPLePZ4J2imdDbNd3gdVpbTvSqWqJgtRiJQDv0GWNwiAkpUys6PoJU0xOjKK2ZkZoTp5nXTMdFjs6xodYRMz0O92csEDfx4KiJXsnfYhjArPDtV3hGS0yQRJFGDXjjncfnA3tKSFohXh5Zd+jDuO7UZtyMW16ys4f6EJ3RrDkWPHAdNGn0Fz3EPYX0DFDVF0mDlqWF5p4OVTG2h0Snjg4bdjtN5Gp3sRhgWcP7eIK9d6KNduw+uOP4huq4mRUoLmrZcxNUIAFSOCjaW1CKcurUP3JnH1RgP79h3AzOQYChrw+c/8OapuGTdXVtHPYjjlKnbu34ODh/ZirGwh66zj8W8/jvUwhjY8hbGp/fit3/o/MTczA5MTiFjDNS1Ua2URkTAo0J+yd+/UqdOqjYVrkjdzc7+Z8fH7Eih5JnIb4L5T6c2siZQ57efGjRuSkYm/E/CYYXi4jre85c3w/Z4oi7vdTaRRD7WKh2q5KAwKs0R19uhjU5lOQ2cxMjoq/oZ1bQZDqTvrzP4U4OK1x3nLGW1eBeKeUhXLZ0H8bLfbR6VWlXO2ePMmSoWyBOkB20d/RjtjfzfrfX2/j+WlJaZKSmgIBugCxkZGMDwygkq1Cq9Ykp5RAoOzp1/G/OmXUXFNpGEf1aINy9QwPjokfjXlGSsXhI2igE77wPt/Ivva174qmc6HPvhu3Hn0kERG3nTBKeD02XNi4KWyi9275gTdEY27DhWWHTnQFIwMKAwJVpJlqKJooln47F99GatrPi5euo7a8DAqVTZZKv6532VTqqnS67x4y4Pa6rS3GjB5UBQ6Ug1zSpVloUM1klAyKjgQBfM1B8jdEOXoqw3ljFmKyFNKJx5eUceZjuKy+Skp/6vctihBiYQEbatrlF64nJRgkBNJOBWWMjVGZb1bQhjSbFJDolQ3wuRkFR/46UdRKJTw0Y9+XOoRnB7D++HoNVe34RkWbE2Do1Hw4qJgszeSSjYLhpMLHijdlpoc1U0udMdEo63GV+3cuV2yalPUpJzPRJqBtU9bqGr+G1GKLEiQ9COE/UBGmdExSV2vH2J2bodMXSG8WGo1sN7v4fS1Bcn4KJxbbzXR6XbEqVcKFTV5JwrR2FjFu9/1DmysLWFleQlRRNl9T3j74/cdx/3334tvfuNxXLu2hGKRkv+KqinTKbD3xnFk/zjNwykotRz3iMZKURVtisGAak9pc8kViBQ4KFo5lYzLZyCTgKbUijJJp9uVTKbf64kjIXZh8CVKpQMRhC3j3pS4RQr5eSakeugGoikFxHhP9957L27eWMSpM2dUJsaJHDI2C1I/4rUPglWcU5IMOIMaDrNxNd7NFRXoQJHJEX2DLJhZt1Ih067Yp6fEWYN7JSDivfI80IH2Wh1B1HwfUl/T09NYXFyU8WazszNSTxmuD2Pp5pJSLxqmBET+7qDPkGOyxsfHcfDgQVQ5RMBl/X0TjUYTq7eWJROQNhvXlkkuY2Ojkr3zNegTiKo7nZZcl4AWm8wK1akmen3lNwj2uDalQhHbp2dxdP80wu4iPDvGj587gYfecAiFgg9EOnpdHfOX23AqsyiMT4gieJqjuRoXMFZjbY8Ctwh+1EeCMp4/sYSpibuwc9ZEL1pAZPRhaMw0S/jWd0/jbe/5IEyKv7JN+OuXUHID0atYrgF21jZ8C997+iKWliO8/oH7MTtVQ9Jv4Ltf+zZe+MEp6e3TmEkEEQ7ecQcOHzuMw7fvhaEn+NFzz+Hvvv4NGOUxjIzvRBgAlWJV2BOONaOwSpSapN0JknQdN5eW8fyJE0JxEuxKsMsnBhFkEazGzAjpgwwFOtiawew6CPpC3/Ec3Vqh8tIRpoNTC1ubLbz3ve+VcXGXr5zDoYN7ceHMSezeOYqKl8CzLDSbrKszYHFMJM+LKVNq2JLC/aFtcuxiuVjBzp2zSDIfcRKITfa6FFJpMGwbfrcvgjG2GfRYiwsTeIWi9EuyHjfO5vaJaVy+dFVYsdX1NRmlyJIZWx6ajQ3svW0Xyl4RS9cWEXR7KBc96ExmHA+1YhHjI3WYpFzLFdRKQ3jdHUcxv3ABZ8+/jIULr6CxtISUHQecFuSZUoeP/S5KDkU4ozLIgn2+2n/47d/I/uQTn5CI/K53P4iHH7gX1ZInfRIsTEoRU1ScASxTbQbDh225OY3DWh4l3EoRudUWII20lO2W8PVvPoEv/933EMW6jJJivSTjXEoJNDzErDclW5QLgwBVRRJspIaoUKI4JoYuw5CDd+78eUEGEnzz+hw3n05YkDNRMQMO/16alAdN5hTpqP4qaTLO64WMd4PWh4EwQBj3vM1CepxYMdv6d66cYtDIFVGCuSWgeihXKmrKCAMKe4+sCOWijXe8420YGx3HY5/7Cvq9GD0/lPsgheRkgMeARwFCsQyHdxyHbD4QhSbluaTuWH9iTxzHQrlFD6ZrIWE/hijg2djLw6LB5r1JuwTHF2YI/VAyHR4wyrZFrMGaC+nQLMWt5WVcvnJNFGs+s500QWKZePn8OXTTiJpYZKaagMIMkftTq/HQUTqsVFfs26qUiyhTTUrpveeIgpd7+vp778LKyiocpwDGZAYfSpFF6SeDDHjtiQT1MGGDO9VbeZ9SyEAWyPXTeJW8m2KGUCZOsF42mP04YAikLpaPKFNZsi6Updo51rfyeaz5uDipd4itGAKIaJuMf6QqxTaklkZlrSf7TEUbAwwDKm2AY6iElqbd5jQlaT1xYtAE0DHbbXc68HJkLlNdZLyeUiJS5EFqaaBIVtN7FJrOCWEJKKSSWCeTftGIowaplHTU3kJRRnxfZhZ8bWbUg3mhfC3+HderXh/F1LZtcj+czMEPigwoW5eOyTTBxuoa/vmJJ0Q4wbUm1aXqNrbQnET4FFhIbVmD9Fh22+2tNqVByYDvq+ZKsnUlH7eVAYf27sPRvdvgMhB1NvCDJ5/FG950F4rFCAWLzcoFXF/uYXEzQWlsCq7pYJaipv4q4tayDBQoVwow2MZjeThzfhWuvR0VnZOfFlEcdaHBxeqGidMXG7j/Le+EY0YoZy34K1fQ3liW9ZM+M8fB5dUOljZS9EMH9957D0ZqGuy0je7qGq6fu4HGRgtnL17CrWYHkWnhPY++H0fuvgNFgnrbwmarg8f+9h8RxLQjV1SsPDMheyLzIRhquo5SDV++eg0nXnpRygXCTdHWpDVGZVU8KMy0VL1PeAsBKZwlSlBdKZdl9ijBFbMqCgAp6mI7wMH9++D3Wjh4cAbj9QrGhipw9A4ifw3dzQbCgMDbRS/knGYHS8tdRIkJ23MRx31hECrlqqiUiZvFxOmPvBKam5xlGsrgi06Tc3oVK9brUvFbRaU6hCCI4UexNMgvXl+CoVsolMpot7vSE8xpTmRbPMtAEoQ4eugIbl2/idQPoTEoWjaKlSpG6kMYGx+RVhGOBywYLsqFAiIzxDMvPIX1W9dw89ICUt+Xkp1hppjeNi73HLC26XclaK40GtD+2yf+r+z//n8orV/Drtu2413veAumJuvSYCrTG5yCiFJEdh6rQig/lFNQCFi1CLxa17I5Jot0EjjnroSXT7H58XMolOrQyDlwAgP7MBxK8lXhU2Vhio8mkpAsitmdtD8ohE3Uygyj70dC7xExiAPgKCvT2RqsOghO0t9iqsCnaFHVHyVfi1RZIVFRgAr18uqQaynKh6S+1AgdqVPQueTOjNmkQuCqD5AfdLJ0lKQWakM1CX5EX9CYnfB+Aph6jIMH92LXzj04efIstMxGq9OVtP/WyhLMMMBktQYtjDHsetgxPgHN78MII+zYNiNoUAZQSNU6Q2Zz2oYBg3XNgqWGUUuDNpuJyaMnCP0A3c0OJz6h1WzLKDVmB80+G819dKIAjX4Pfhyh43NAOaDZFmzWwMjpW440f3vlkqx7sVJWLSec+FBwYbkaXP5XhE8UzvAaWSfgmCxbxFHNVhPnz1/AkYMH0O62BRDQ8TZbLTgupdO+iGNYb+atRX6EQLIxXxqulQiKKFnNH5Uhx7IDKiAMJPODQef8mfSNsu01r5Vwb6SW4Nj5YGLaLwv2VMRyJJ1qUx/QL6bBAct8ffXeA3XjYEQU5xRSWcgPAihSrDIPleDF9SRA0z5vLS0L4qXqk/UPUj0iFZfB2aqWw/dQSk0l5OHaUEjAVgcKSqrVIRkFtb6+KjQsA44EHip/WXMkCCBYJWjkBHNQKMCyQV9aHOggOSxcZc9smVB1FcrBJyamsGfvXuzfv1+CONd8uF5DgT160PC9730PkR/gwoULW0OQBxOC2hQf1KqS9S0tLUp9kZkr6+zsFSMgGKiEB0MjBjVOZsyDvTl66ACO7JpCSe+jvbKEf378B3jTmx6E7zclizQ8D0vNPtzhWUSajcmRKvZMDyFtrCDtUATRFzS/sHQFgWHiyq0m3vTG98BtraPfuYnl9gpurTVwfdnHode9ETsPHsBIzYLVW0O0vIig00YQa7iyuoqTF+cxf2sTE9sPYHhsBvfc9ToMlzLUrADB2k2Ejaa0IDXaffiGg3PXV3Do+L2Y2rUTpqv6MynouHrlBk6fPq9EZkmMzXYb6w01zch2SgKEOMeX9nTl6nWcPEW6nL20nC8jY/xFgTsQynHdJJkwVSbGwKcGGqr5xWqwsyqxkFru9nvSPkZdxsy2Efziz70bZY/BpY+NlYtYXVwQoWHgs4ZtoM96ruFis5OhOrQDMefhhi3UhwtorK+LPVIkIjYVhjCNEpLEQZwGKFXVoAS2yrAPebOxKT6V/cUcEh6EMWq1ugyUZpZ46PBRnDp1Ph+aQDFdH9vGJ2R82wP33Y9eqwe/3UJRwAgwPbsdU7NTKFSL4Nyyi+fnUXFKona/tLKA+vQwzr7wLDpr62itrGKoUpSB4DPTY2g2VjDEOiZBra4hYu/0Y3/xx9mf/MmnMb9wGZOTo3jH2x/Bnr0zMuZFglpq4vSZy7h5cwOHDk5LBJVmWuktUfU3RcMMprXn/W25TEw36dgTfOrTf4N+oPqpKLRgr4aIWzTVE8jAwJoEjVwG1RD5DGT1+dBfHkqiH6lLxJTnN/JMTo2zUhMLVO1Ksh4KB1ivHNBDVCY5nHnJnilKbpX6k4YnaFqUVko6z4PL+h/vldNBWEwVWawo5KiYY0uG6m0ZNLbTeVN8Mz4+galtU4riIuUAW+o2SdqDJcIhDfv27cfS4gp6PaLnntS6FhYuQev0MF6uwqCKMUlRtmwUDAsVx0G9UkEi9ZZc3q5n8DkZnw3KaQw/DqT9gFQKC9MquCt5lmbpCKCe/iD1FVlbZqYFeYICg4FXKAmFqJkazIIjRWhy9DKajq0MpJulETUfgJy3TPQCNrRH+SitWEQRqh5LSX4stTKiOwaihx9+EGfPnsWFi2qEGHv3xsdHcfLkSZWhs94kNSf1xAJRHebTeKhMlEbXXF4vNsj6MGt7nP4jgIyZPMUkas6kgBpK22XWqcry1TzaXIQlOZSaKK+C6muGk2tkHRS9qD5VbVdJxCOpyZBGVLWyngRHP1T/VQIGOiTakScycAa5gHNPA04aoTiWwZ+2FwsylyHUObBSg59t6XukzTN48Xc7BA15TU5oVN6jocYEypM5pFVCDReX2Yvs85JsNZ9glA+X596zFWGwTqwPsQbzyCOPCO3Jf6+trgr4/fSn/xzP/ehpHDlyWAEHDhDwPPl7/rvg8uypgdmsLXOttm/fjs0N1Wc2UGkPgIOiadXAigGIeN0dx3Bk1yzcuI3OyjU888QP8cYHH0IQdrFw/Spubq5hpRNjeved0PUKjuyfxZ7pMqLGCoKNjgxgWG82cWFxHheXbmFhcQMf+tn/AZPQ0GvexFLzJm61Gji3sIyx7Qfwzvf+BIbLNqxeA/2lRQGWy5vraCZ99HUDV25t4uULN3DPvY/g6KHDGKtYMPur6C9fgd7rShZz5cYKrq428eQLp/FbH/0DVCcmkWocB2hAT1O88vwJZKEaysDGeAaAODEQZxqWVhpodvpCL9KfPP3Ms2g0NiQrZNlB2DPWb11bnjxCcRLrwbRvngEGNwqORLAnNUBOseF8YKop2aKUq6R1Nerr+B2H8b533ofe5opQukFnFRtr1+UpMOyn9VnjTzN0/ASGXcPU9BE0m20cPDCLzY1rEg+67aaAQ7andfpMSNgszzmoiWRXbFuanhyVGZlsN6rVKsJM9X0mJxZWltfw7I9fRpa5MI0iep0ErWYPtsFSU4K9u3Zh5dYtsW+xz2IBo8ND2LFjt8xFLdfK2H5kP0rTk9K2ZFoegkYDn/z0f0ap4uLS+Vewcf0GehsNFG0D9dEqLIvK9j62jY5Ii1WqJRgaG4H2N3/2sey73/sBvvrVxzE6OoI3P/Ig7rhzH1yPLieD7VTwxS98E//wD0/g7e84jkd/6t1KbEDJqKkmeXuUqYpDUc6HH6SQ1MwO1mMq+NP/+te4vshAxTFMr059J91EailgSku+W+SxulA//BjUCNQkfUVDicgjl9dS1cfUmgsstIHQsBxWqh7PwsM16KfyPDbvsphM+b8pRiSDn0mt0alxMQ1OkxgEXgoqBtlgXl/Jp53zwFPIoJwpZcDsM+xhefkWSqUKpmem80Z6G6kIazjJhKOlYvS6HelzurJwHddv3JQWgyAKsTA/j7jdQ4WonBMUHA8JqT3fhyvXm8/xJJ0rdLB6tJHpONKAS7pTsznf0UahVBSnxuBdcDxx4CysC0h5zXBIQZ1UcbJuQGqTj85JKbPvCyCR4cV02Oyni5VikWpEP1CZhNTPIuSjo3gYO7JnopgVJSHbC8gImOLEH3nTG3HhwkW8cuoVCSL1kRFs37Ed85fmZeIEozQFKXTmts1BBqRKqbokdahoZFKmDHgDel2pcikIiEUhJjRlvm/S0iLsEOvS6tE1DDhUanK0GpuH1dQTAiXVO0flZkR6xle1QU7OJ5plpnzj5hI6rZa8P9djx86dYi/MfAiWxifrspeVUgWbG5sYGx3DteuLuHbtumRmtONel9MsEujW4MkJaksEVDBT5nBwisMMJRPn2RJlLltK+r3cdtk4TfqfDb35cG3ZV4qCVOsHhTmsN6p5pGRPyLRYQrfJk1FygRZl8azndftd3HPPPUJ/UjB07eo1XF5YwPWrV2UfGdBUj623RZkOUYpeLsuMybW1dclE1RDjady6eUtNHMqfUKGyxFDskvcv/cAyhUPHnceO4sCOHTD8DlaunsXV8+dx++F92GyvQvc0jM5N48L1DVxYaGPn9mOYHq9g7+wQNhYvw050bG5sILMSeHUHlZlpPPn9EzCtUWwv19DauIqZ/ZMoj1Sx2Qe++vjTeOOb34kx9qB2WmguXoGTJFjtrGDvHbsR6gliw8EnPv1FHDv2Ruye24uqmyFu3ETSXIHWC7DZ7KEZJPiH7zwBvTCM/o1xogAAIABJREFUX/vt34PBsonFIcnA9772NWgUQ5H+MzS45SIKpQpMncDSglOsyNNFmt0eFpfX8O3vPYFnnn0BXtFDfWhYmvgl+7MMRHy0Em1CJlFBBmST0ry1uiJ5ITNugsVmg3Zp561BrHBE8lSD+lAJ9x8/huNHZoGogyQkE9REEndkLqB6MhGZGQZlAxOTO1EsjmJ9YxW7bxuWweBp1EZG8RmfsmB5iGIN5y7cxML8CmZmZ3H87jthWhSiMXvrCEWapOppJDKC0eSZteBHHI5dxisn5tFtpbCNMspeGWfPnMV999wjfbqXLl4Ue6XauFQp4tz5CxipjWDb5CSO3HUURx6+H+WZaenVRBTj85/+BBavXMTQUBkvPvMMwmYDe3fOYXJyGGkWYmN9GdWCh9DvwebAEPbj/vVnPpJdXriBP/3kX6NULODOO4/ggYfuwMiIpwqtThUvvHAJn/zU38CzM/zef/h1VCp8XJF6VpJqQCRNpOZArm1siLOcGJ8Uh0GfY9tlfO6xf8SLL89LIzGzERXEVI2H/VdERWrCST6MlQk8hzMXlQMfTNBkrcj1bDnwDDoi4c/UODOVoSo6gA6OqflIfUyoR/6cTpXBQ4bKki/celQRkbktfVw0Lv699EtJHUwFaQp2RDkqDS6KEhXVZt6zxwPOQHDzxpIYHh364HpY0OaIL6bzNAbL1HHv8XvFsbx8Uk3H5/+I6MmnUyVJtRfrZJTp09Ew62SvC0EDg7ZLtZTOARIcY6aas6VQLE9nUABERqYFamwanZ80+vepTFTP7WKQk6yMMv08yMloJAlmLMAp2k8apwMKRgIFbKT+MHi2F/srGFfUyCH25JH+lMfRUMAwqH3qFOF4uP++e4Wi5qw/x+HeslZGqjOSR01xxqjj5rQzqcCtZ+WptpJB3WtAn0ldjeIYm6OzVL0uYxFFsduqSZ33kE/RoW2q54axNYaBT1HqrLHKvrLp2rJQ8EoouCUBRgRlDDrM5OvyKJ0ynnvuObSaTSnIf/CDHxR7vjh/EW9440O4dOmiBFOqVyncWFvfkPulEGEwHoz1Nj4FRZ4rp4qHSrXqOFKLY48XARz7ClXjvpq/yLqYDHGQNgk1TFr1TDHDI5Oiye9KndxihVgNKBAxWKcvtVwZIm+S6VAzOAftqtxTZnsUsbBPs1qpqscGEeTlLAirBhQeMchLgJZ+XdaiLDkzPCNUD1JAQ5HUIEMenBeeP+n5kqHaKkDTXvi4o13TO2HzUTeXTiP1m5jeNgY/bOC2QzPoI0RqVPC1bzyL2emjmKyPYMf0OHqNNWTCKGygWDMxOltCL+ogjD0sXGphyCMd18Lk9iF0og5Sq4hXTi9ix/bDGBkahRmFiDtNZEEHmR7CG7IRab7Qfl/5++/h2O1vRL06gfFaAXF3HcHmKpJugM1OiHMLN/CfP/UZvPfRn8GjP/ezwrTYlo7VG1fRXVvDuRdfwOkXTsj8SjJfXC/uMeve1XodMzt3YmhqG4rDo+jHwOLyKk6ePovv/+CH2FzdwNhwXT3rrlRETHUna71s2YkSdP0+llZvSY1/ik31vT5am201nSavDcpzEK0MBdfAI2+4D3tn6/A7qxLwgn4DukYxSixzSNOM1LmLVjvG7bffLexBfdjDUDVFt30dWdSFbaj2CT6mKclYJqhidV1NZ2lubsgoxWq1iEqRCuYE7A+XNhuDz9usq5YerYJUG0ankeK5p0+jUhiHnlhYvH4de/buwtlzZwQ0rqyty0QmNusfufNOGcvI50DOL1zCxG07cN873w67NiTv8Z0vfRFJZxPl4TK++rdfwNrVy5ibHMWRowdRqRawtrosU6Z41lrtTbQ6m9D+4lO/mwVBht/57T8Qh3ng4B68/R0PYdt0TRy0oRewvhbgIx/5OFaWG/hP/+lXsX37pMzYs21OsdCE15fmWF3HZqspDpY1CTkcHHNmF/DUUy/iM3/+JYyMbZONURQLh/dykdRIngF1SEUaJbD8kKCn8xEZuYqI0lSQM1a01KBnbgvhC62pnoFGxFCt1EQsQOqG18Osh9JfBmt6GzpCOuutOZ+vkQrTd8qQ20gpBElTMSMgLcX6nxSr86Z7Rc3pYpR01uwb47Uzy5CpFazFyXP61KNk7n/968Xp0PnWakN5BkMhBR9BpB44q8qRqj5AgQopDTXGi9ekgpo0SbMBnBNWGLz8vmRndCrysyCUmhDrd2HKZxsqdeyA0hURz+ARR3khlICDzdic2zlwyjKajtm4CIVIh/BalSNmsB5kkkJ1cUZe0VNqMF5r/sDMXq+DXbv5EOFMHmPEea7g42JgotnqYmx0FJ7LjCyRZ0ISVTDrY+YiQigqaPPHwHBf2DskKlyp53GgXv7A1EjR1Sog2mi1OiIqkZoHHTjFUPk8WKrO+LqcQs/pGZNTUxLw2SdaKVVRG2Zd2pBHsGzfvgPbprdJ9vfEk/+M1ZVb0lj7lkdYHtiF06dP4ZVTpwSU8dllBF58f4puGExazZYESzoP0uJs91B9URD75KBgtvpIy0GSyvPGGBjk8U1BT4L5zp07ZZp9u9WWgdBE0gSokkmRDpNm/UEA8kUUw+EGjldAs0UkzgHyBBTCy8gZGtC0OVRQ/bg5dcO9knqtPE5J1W+lTMCGYGndUAMneK+0b+np4kSXUlk9uifPKgeCFmapgzrm4P1Gx0Zw7OgBzE7PQc8MXDx7CmNDRSmr8KHYVkk93YCzPE+8OI9SeRpjwzOYmZwGklBGVMmkdYu9nWswzQiNjQ4Qj8Jy1MO1Lfb6aTHaFJP12ONVR6U8DF2CNycncbgBAUGGzAiwvL6CZ354AnceewDFQk0mulDcF3OIKMshpofF5XX8zu9+BK9/4AG896feK5k+A0nJtjBVr+N3fuM3cWNhARVPAVg+oYCjtw4d2odSrQivVsHQ1BSKIxOwChzzxfmfFpp8CPfKOq5dmMel+QW8ePYMumEo/X4k/wnW1tst9KJAprXQhthuwB5dqpS5vlRSpwlFX23suW0W9x0/Cj1sIYv5eDnWXXmtVFuznMH6l43QZybuYmx8G8pFBtQCbJMK6AaymJSkYiQKkr2W4BVrWFvvyEBw7vWtmzfUcHwmGBxxxgk0qY7a0BgM05WkB5aLZi+GkVUxf3YZ4/WdcI0Szpw6xYKD1IWpI6CM8Ctf+hLe/773Yfu+fZjeuVNiC5lGjkw0qzUce8MbxAe98M/fwdL8eey9fT/+8pOfwNUzp7BttIaRsWEUSq4Aq6DbkSHgfPTa2MQotD/709/KHJd05tfx5Pefw/jkMN73k2/DgQOzsCwKN1gjKeOjH/0Ezp65gA9/+Cfx8MP3wDIoXGBR30Tsc86merAsJ6QP+tmEttHUwxJXVnv4j7//R5ib2ydjykSJKRJxXoxSzQ1qhwPFGRU7dJ50pnxooVBY/DtBwIn0CPX4xIJ8sspggKyM3qFjY9uDoSg+mYWYT3SReYjyBAWVDTFwSONxRGGFkhmrxEbJ4yUb9FyUvIIgYJnUUVCNz8xI+V9mCYqGs4WaU/0uqtmf7y2iIFKIgY8f/vCHoppjIOboLiJCrh0HuvapTEwZ1FTtJ/JDeeQSPxiAidJ5fdJkzCdXM2vNJzvIOsiTLJREWtStfGI4KTSOb5JPVaMcFMo5QojrLj1leWP1awcRcC2LXil/NJBybGo6m1ob+Rw87ZuEbj4jknuusgQ1RonB+Pz587jj2GGhKul0PY9PUHbQagVYWV5HyeP4NQ09nz1+PSSpBZbDeM9Czw1avTPWLQqyh81GQ2b5OY4Oz1Y9i7QLFte5LlQfHzh0EE8980NZi9ntcyK95pgj2hGVZuVaFbv27Ja9ZN/S/MUFUTpOjrPJm3WKkox6IiXIGYIy1k/X8PRTT+KLj30Ob3/bW/G6O49Kk+1nPvNZPPjwG7DR2NiqJd+8eUPW6ebSDdVWkT9CRQ3qZd2bj14pottmO0BbhCJDFDjlE1NkTFnkoy8qzRR9ZnwUw8hz2FjDoLhHE/sgEBH1cf4sR2Z9XDtm9HwiAUsLbP1gv6MSCalHwfC6BoFssK+D2rcMJ2DbAcU7DIC2IdfIn/OTj4jhA1MJHvhvngfaNGln2gvFMoplePWpAbTPwTzKqclJ7N+zGzNzcwJMTr3yIvbumpN5n7zP1OxJmwGVgtcWlpAYBYyP7sDE6KQ8gihFoBqv5dw3YFshWo02PGtShhxw4AP9FJ+swCeF6OySjSjIKgoFTpqWNXUZmMDyjmthdXkJp05xXONheXp6tVoX6yNI4FMGqDMoFav44z/+Izz88EOY27FdntVHRoLPnbM1A3/9Z5/F/LmLyHp96P0QO2anUK3wgdA+3vSWh1CsV+EzhrolOHYVBa+C0DDhc7gCTJSFDTHQTCI89vd/j8/82Z+jXhqSp8i0+12YFJRRGZuLqOKAPdYUZJlwpB9Ow9hoFUPs1ytacLRAlKyuTWAbIAq6KJdVi5NrV7C63Ibn1qUPmG1XE+MccNFGljYlaBdd5eecoo3aSF10CZ22D7+XQUupEE/RbDZEOS7ToSwX5VINI6NTEljlYcO2gY12C+2NDP3/n6/3gJLsrK6F962cc1fnPD3Tk4M0mRlJo4QkECYaTHgYg40xD4QIBgws/Hjm/TyTgwERTBYgMAghAcpZmqTJMz09nXOqnG9V3fuvfb4qIbP+9beW1qQOFe79zjn77JC1oZi1oC3WjeTqKtaYeo8aKsUKJidmcODAAbR1tiJfrKC1uwfpYg4rayvyPiYLZbz6LW+Bj1Pg2VN44ZnH8Jo3vg53f/fb+Pn37kJ/RwtCkQAsdgsOX3MN9h/cL+ft7PgIfnnP3dC+9dUPmOFwO55//ix+9JNfS17V619/Gw7s3yHdt2Gwq/fhW9/6OUZHLsnS+t3vfjOcjposNDnRMI3Yw/BQWcKqLlDZTQGGVhM9WKlkwY9/9F8wNcIkbggrknE5hMPo3M7JiIJrIaAoDZPIdqWrZAeXlMNMSaxog1SXJABqoAhjce/UXPwq30VKFQj38NdGthhDCknm8LGTscvfy3Le4xa9GC2V+OLIhUMXmUahFFJFQ7yu4LY/yyKazvWc/lQyNoXgNKdWVmxCsy/TYFlNhzz0GC65Y8d2yRJ8/LHHRTzKf6f1jlhscefYaIeVA30jo62RI8dCzguQdGdx7G8a2TYKm+wpqWls+E/yImTRY0SRvMaNxADCXyxQAhlrFnncAkE33GEk1VumQ4UciiUWySUUVVshFG1O64bGYqiEtcJAa+xh6Vyi7CKUHd3s7AI62lvFn5RJEhYbl+BeceNPJ8kYJuW+BJuN6fU51OvcwXpEmE/dI2EPMU5YWJQph44ffDwP/uGPIpInXM6g1VOnTmFyYhq33nKLsOKo+zxz9jwC4aBQ+1kIyGrt7O4WnV68rRWHrr1GzIEJCdOdxOsJSKZcJp2T58AC6fXRgovPke+1jnNnXsAPvv8d7L5qBzYNr8fU5BRGRsbkfeQBTqFt0zOTTQz3gNKNsxBQgqETftaFvMM9Lx8rkYhQJCzPkwVfsYY57dOZR10HitSrzLRpik027NLCAvQKw2QpJ+Euk3IG+ouqDDYFgZL4pJw/CIESmmfR6mjvEJo8vTt5/ZN9Kw77DXmSUOk1iyRr8DpSrvy8d+hGYyASZjNgfTGnjV9HBqoSrDdzLRX5hs+9yerk17BQ0t5s68ZtaOuKw7SaOHfmFHZu3yCuMmxwrS5e4045EGempmF1etHW1odAIASYBZganzd39NyDc03BvD6gXrGKnIlp3Uxpsbk9koxAtrO7cf9zPVCqlsBXhBIrMpDdLr+Q/c6ePY2Dh/fL2eb2hFHRTTGXtli4Dqigo60VDz34R+w/sF/8NknZZ1dIP9N6ScfiFE3gM5i+OIorL5xGLpdGV3cb1jJL6Ozvwl+/+a9lEqfMyKu5UclUeGCinCmgmi0hmUjg4twMXv++d+P7v/sv/OI+Rl8FhcjDolcXwwINmsFgbjcKee7XdSmG6p42xUWms7MF/d3tsnss5Vel6AmDne+jWKmWhd+wMLeCHdt3IhoNAkYJ6wZaUK0lYRh58aAlaZARaG4vzSOcAuFzaGHxYyoGG57mXpfXHF83jz8k5iVUBtDQhGuHbL6Mcs6KxdkSLGYAPndYdl6jly9I+ko0FMVDDz6Kbdu349TZkwhH4njV698Ah9+NBx99BF/91l146zvegX/84AcRiAQxdfE87v/V3finD9+JP95zN378tS+hp42+uVYx36CPL1PhaaM4MXEZLnIhvvGl95mhSBuSiQI+/4VvYG0tg9tuO4ybbnwZggGOwBTievHgg4/jN795CKFQDB/+yLvg9xKGouuKBRZDEREUeqL2QhbGgNBwlawaKYgBPP74CRSL1Hqr3RwbUMJCTbiEzDdaHpHxxQLBYqfcMhS8KCkMDUElGWVctJNuz0V8a1tcCibdO+g3yoLGXQzhWIlGYaE1OIEoVloD1VPJ7yLRIICqHD24FG46JQjMWVXOJsTbGeFBGJFEhyZz8aVCaf494UQ+h2ahe9GdwFDSB06u111zGBs3DuO++34vMS/K3cOtdHfcFdCKivsl6dRpVtF091cHSTOGhr8nzER3d+rlpIEQRwUWFcKIiu4vxaimokeaj5evu5PUaJJlBLJUezlKF9jACEW6kVrQdFRR1H5DqNR0ROD5m83QTFrloRFy9dEBPhKS6Zg/K5lYk71pscgDn5luYYxPjCCVTcjBl0plsXXLLjmIS8W8FJXtO7bAH4wjlS7goYcflq89ePCgUOWL2ZxQvscvj2J2egoXzp3H5m3b8fhTz6G3t0sMcHmD0vKopa0VnV1dkqRNhiOnO0Youe0O5Ip5WB1OBCIh3HLbrbC5bHjsscclUbqnpx/hQEzgScJ7Ars7HZiZnRZzX6ZTnDt9HBfPn5bcL5ro8qNUVEbWG7dsFkslvu602ON1x2uaH2yEOG2xeROXGY0klqoUQ3VtKhKPIA8WuhoxLaAuTjX8oBWTTEx2dup2MevmxPfA/fehXMjLLoTXs1imGZQiueAis7SiS8Fnk0KIl+8vCwm//5bt2+T9OnPmjLAzlXWUilBqxJ3KxEvBusz73GMzkbykstB46KkJ3yXMbPp5MnKH11NHR7swFptIDt9DgX6zWfn84fUbsW3jNoTiAZE6XThzAYf275TXmAdl3codZVimtOmJMbiDAbS0dCmtJMqAhYWP7QllQw0SFA99rjDIHqdbkcUBk/IJGiTniwg6lE0dLf4qtQIcoGF7RWQAVqsPzx07rZLY+3vktfL5gyLyXllak/ePKQgMROVrl81lwNBs+n8VShUhYdCFNOz2wsNGbWQMi+Oz6OrphM3tgMFgB59DmhIWYEdNw/L4HP79vR+CtlZElKG7LG4BH/TWED7y/a/j+4/ej4RRxepKEufOXUSAgc2VMoyKysIkwZAEJZ61fE3ZXDLYOR4NIxh0I7GyjLn5GSG72CwGAnROWUmgXimgUl5FhrvSWhW7dm1FPOZFpZBET0cYdTMDr48xWmpn7POGEInEpBldW00gTfKOBBer3TNXGNTp8SyzMhsyRKeVVoEuaa7AFQLNB+olL5576iKcjiiuv/5WnD91Cun0Kg7s34PpsSnc+5v7MTE2hnAkgG3br8Id//IvuDI3KX10iOSfQBCRgX4hDU5dOId7f/5T3PHRD+HYI3/CXf/+Wdnxkcxo93jRM7AOc9MzsFlNrK0sorUtCu2bX7nTdLp8QkD50lfuwtzcLAb6u/GqV96Evt52WVzzp7Eg3nHH59DTFcE/vPttGF7fJanifMImGx2NURYu1M3G7o1mrNwHicEVu8wALo8u4Je/vBdub6ChrROVu0xT/Cmc/gjVcCKjd5/Pq4TaTTcPwotc9jvddmFsyqTTcP1o+n3yDhDIRhb+LGJqGSyegzS4poBb9mQqpZieebzBi2LdRKINafjKQFjtyJRjPt0TmhZOvMmU80bTAV+U8dJbqyKnXGBUpIzMTfI8VLQIKdw1sYbbu3cvLl68JBZQdMJhYSakyh2U5FLRgd1LJ3Y1sbLLFvG87BOVrZUwaZUBZCOFgsJvUuPVcxe4lbIA7lHZpDRsr2RylgZFBb02E73LJRIrTOSzFdlZUMSaSmekcBACpdyBEgde4Ik1do8awn4ungPCmKpUi6hU8yhXCgiGAuju7BZXBu7COJW3xQfQ3dOF6ZlRHs0S9ULmI9lojz/+jMTlDA72yfMfG0tgebkgcDhJU2xg+Nxp60bOsJ1QGiOQKiXpfnVastW5zFcHPQ/qUDgsYbTTc7OyKyTblRRzOrizqJA15/S6BQK1OZXnZU83nW8ojK+hr6dXigmJQNSkPffcM8imkwITEY61oYb02iqBaLVTtHlFwkESTCTeqgqZhVM2Y7iUwJ6HK6djpm8T1ub7y/eBvzZtoPh+E/5XQz7JL2rHq2BsqwosNmpy6JFU1BFvwdGjz2Dk4kW1fxNJT0PCwEla7ADVfaBsGQnpUQNIlqmyu9t/4IB8/6eeekppU8VyTzVMRGL4etLUgpM/GadsLClkb4nzkKFmVVHtaT7Ma3dhYUHtvRuh0iyiJL3wdZTi2XDZ6e/vw/ZNmxCKBaVwnTl+ES8/chA1PYO6RUeVxsO2EFCzYmZqHHavG+2t3XBY7JJYwpDSOtMzhEmumLtk8+l6RpABG2FQmx1F3jpseLJFRF0RafpqJifQHKwGO3K+2FylOPHwo0+ju38dQrEY/AGvNDtEnPLZPKymQ+6FSCyMKsXb3E0VcrBJNqIXXoYOT89g+twZLM9OYWZ0CjNji7hq71688R1/C7vfgzwJfryG9Spa3EEsPX8aP/k/X0CPJ4KgjQ28CxPpNdiHuvBXn/wgPv39byJp6KiW6/Da3eju7pWsS05ajOvheTU3NyPvJbWxDGilP27I70NvT6c0qdRCEhXhaiASjCPsjyAe8cFuLeCpJ/8omXUbNnShLeaC06ygqy2AmpGEL8jBhu8tJSwh2Bm2a1qQSudRLChpjmJYW3BpZEwgTU1zorWtG7A6sW5oY0PLm0eplBe5RjpRRzpJI5EAOtt7MTpyET6vEzffegsqhhV3ffbzmLxwCRt6uhHr68Mb/vHvAa8Tpq5jbWYJob5+eDvakDOKSMzP4uuf+zfc+c93YvriOdz1hc9hw0CPSOZsbPDcXlkHqJ24ygjWvvnFD5iEnCKxOL7z3Z9jbGxSLpLXvOY2bN+6DjaJbafzfh3//NFPI53S8HdvfzVuOHKAvSss0o05JM9NTENJfOAkRyICqcwyBKqE5VKxitNnLsAXCCovN49XRnTmxDGryeJ2NnRJGhxi/6SMdgX6I0bTcLuvaiS3qMIl00uVv1eiX8VUU39Pxg9NTQsFtoOEiuooFw0US3TSqAp7kQLSus6ASk2cSziGilcsHeOFEq9o7mSBSvir/H0j9JN6mTrDdVXuFZ8sCyfPGxZrEflLDI5F8GaPh7cgjZOBfCGDjVu2yr6lUq6jXiNlnc8VMi0RwuGgUefCm9wWsqQa6dg81PnmkaFH2JfvEV1d1LTKg5as1zqq9Yrsgfj86JifzWehc8dUZBacG9GWOM6ePYPlNbrtk03rkvqpgQxAXcTT8XgMNRpT53JYZIF2eYUUUCpVsby0KlT2rq44nnnmMcTbvAjHNOzeNyRBrPFoN5IrOr70xe9hYDCGa48cxLkLkwj6/MinV6HVdJTIjExnkSuUMLhuA+KdnQJNev0BuJwhuF10rbcp0X0hj7m5eaSZ8WcYYjQtScskVzmtsLrVkp3TLxPBSVbg9cXrWci4UvyVEQHJLROT4xJr4iI0KO5AqnhxkuIHyTOZbBqmJFIQpVDesU7CfdWyRJ1wD33x4gVUac9EBrIQmHgN2KVJiEbjCIQZnWPH5q3bce7iCK2Q5PUmZCQTFWOOGhFJvH5FO2mxCGxFaJaQlUVjHAzvByZF+MXTMN4SEWkRi9HIxXN4+ulHoOsFaBpDVFUALIuigsstcq1TxE47KxZitTNmNI66fhXCQF9SZVbOfVa+kIVZp88hY3naYdNocl6TvLNoKCLwcDQeRTASFDca/sxCKqfCTJk6EA5JY8diR2LSwMAglpaWpBjyGiRC0dXdgW2bN4tFlt3mwbHnzuLGm3bDNCgqr4gbjtNJYbQLF8+PweV3o7eXIbeEN9X5xAJUN7hP9wpBhmcTDTf4nsohZLWjqnmFbMfnFfJEFfmimofFJKOXhYhIpRN62cAf/vAgtu/ciWA0DH80JBP68uKqsCqJKAT8AURiURiWKhb1JDL1Mixk0VITN7eCo7+6F/WFWYSHYqiVdEQrfjx59AV85DP/Gy39feIeIpdloYihzj5c/O3DeOT7v8CAJwKPqSHc2YYzSzNo3b8dL3vnW/GD+3+DqteN0bEptLe1wayaGL0yhmQ6KzKU0UsjcHvcYlRNRjkNNPge+P30gCWqYMoqQ03rlEQwf9QqUodqJYHzp5/ChoEWxMN2tMU8cJo1xKNuFMuLiMZoLO6TvEA2AJLCQUlHqsQllYTq2hw+VMp2PPjYU3jV694Il49RYS7ZW8/QCapaQchrlebX4Qhi7PISMgkddqsXw8NbsDC3IPKfwXVD0vjPnbsALZ3Fxr5+ZOkb6naK/o5ktsJ8AvlsAeGN6zDh0uEL+fCdr34Z//yRO+G2Av/6sY9gw0C/iPPlEG2sz4g6cKiam52G9vV/f5/JRXcgFMaJ4+fxo5/8Rjr1G2+8Dnuu3gyvR7ERefXMzS2Aaaj0UmM+ld3Om4VTG6EaVn3eyKzipvg5ioqP/yyiZ9KXgaKkaXtkQpIpjVelCKFrYpHFIsfD2tTrKNYaUTP8M53v6UIiPoy6wIlNb0aO98Jy5CTHw18mOf50WgSVoZncP3IKoiaNh58Jq10lTZNVyKUWdwMvhtlqPPxoZUa3U35tAAAgAElEQVRIiYeE0vBJQRM2G70lyfKyS3HjBSQeIpRvMHjTrqYsybHSDSk23IdyZ1rXLSI8nVuaw759B1GpkQpcRMAbATRddksscB4yyOt0caDEgk4jogRUrL2a0jdWahQo15BKrCBPQkcmJ497bnEZHZ3t0o1Pjo+jXjWQTubgcgawfv1m+H0REasHgj5kcmu4ePmcWAfZrISIA2hv7xGSx8jlSyIM37p9k0yid999t0At1x+5GU8+9Rwcdi9uve0WuF0GfvTjb8PuqGLr9j60xN0SQ7S2Oo9s2oJKKYtSwY3rr7+Gygd4nXZY61Wa+mF5Zk5YciRieoMhhFrisBMiZCNSJX3aVJIWau0cDCEtKHZrI8mcZJACbbS4k6K8Q9wlXNi6lcndKvqFTZKYUstBr0hPLNj0l1xaWpROmRRzXgOq+PEaUVZdvJZkgvR45bXnByG4XGJZkud1YQVXZarkTUaCDb+OFwzNC3iN0W6JYuWPf+p/wRcI4+yFEawmUqoDpWTBRkIKd2Aq9kd2pZopnoe8lnj/EqaxSXwU9zeUIlRg1WqoFHIYHx1BYmVFJhNyZbI5GggouFwmywZpye5yiTZRBM4y/ampjuQx/lmkQh6XNBiMjCL8Ko+rSmp7VF4jr5cp1x5h8jIDjYJ9oi9hxlGRBJRIymvO+8Xjo0GxXWBNNpn8PY2uWQR5bVI+xO8/tH4DtmzZJoWPS6OJ8SkcOLhFshk5RXCNomlsnOsYG5+Rw6uHaJSFj5vJEyoVg59r1fxiNq9xOtJzKoxWxK4u1DQXaqaOCtEIX0iSS0zS3E0iQKTek/FqQzqVxwsvnMLGzcNwBzzw+Bm95EBiLSsNermYQTwalwT2ycw0/u2HX0beWcfY5UnUUjo2WCPYG2pHq60O37YWeR/jxQBautZh24HDWExmZEriJB1yudAdacEfvvUT+LMmev0tQh7KmFU8eu4kBl62B5uuP4wf3X8v5tIprKay8v148NNEntA9hwhZ+3CfXa3Krliu04aJhKw6RGpCRyESBr3y2kvEkNOKthYPqoVlOLUczr/wJAa74nBaDISCRNRy6OpqlYaSiFushfmLBnK5EnJ5+gf7YbG7odnDmBjPoLW7H+3dA6hbXGLXpmLsgOmRUzAqSSm6FksIzzx9Gu3Rbkm5uHr3XszPLKJeNdHW0YlQOABbOo3lC5cw2NmFYq0sNSISJNysw1OxYG0piXPJeVwO1LHn+sO4955f4cPvfw/aYlF8+uMfRSwSgpXNsYfWjj45L9n4k1dBO0ftP75wh8lOlu4OmZyOT33yK4i2eLFj5zbccGQfWloC4gwnDhp0la9rMupaOH1ouhQQQnpV5rxpSjiumWQ3ydr1RS0cBzY66V+4fBmriaR0tFyoksIi8EuDWSa7IvpMNny5WTS4e+P0yP85QTG2QwqpiJ1tKkaD7DSJblGxLuLawoBKdusGU765W1OPlR223aFBc1CKwbQIEl2s0r1zyBRDZNmPEdZRhVFpnUi+YJSM8lUUZISnLW80C3Ov6OhCRpX6WtFhkW7O84eOLSSHaD65aJ9+9lkMbxpGMOxm+hBQI+spLzZTVA0ypNQoAcm1IpwOD6ZnxjE1N4a+wT4k1tI4e3YEZYO6mRiGBtcjGotLhlVbawhut4ne/m4Qwr7vvj/i3IXz8DrDaIsOYMeOg3ji8WflwPAH6QqRwcLyhHz/XLaEaw7fjKENW4S4cPzEUfh8FKuWsHHjBoF8v/a1r2P90DASCYqz2zE0tA7zc5eRzixifOKyPGcWfOpnrtrTgxtv3C005nKeQbpxLK1MyzIdehmpxTlokqzOhgUwLHZE29olYqmjqwdet18O4EwuKxNXmSzGRpOhoFul2xPHF0lMV5mFkvrRKFoMuRQSFdOdhYWqtJxiq2azyf4pmUxgdm5Gkj34vjf9OiW/kdIGHeJuI6w/LowoDSmkoJlVLM3Nio5JshD5OKTg2JSwv06WnR1unw9LK2t49eveJBNbtKUD8dZ2LC0uYZHTD/fIOm3ISOoiSUQZTNMkQNxk5IkRMuTrRBcMBnxa4HPZUasUJLuREp18viyNaSqTweTUJGKxFiGz8KImosG7OJXNybQi8JTDBa/PL3IPNgbjkxOyy+HPpu4ssZoWXRjd+n1MKg8QRtTVvpnjCoBg0A+nzSYu+co3tSJMOq+PWk7Gz+RlXZDP5kQuwuLNQsh9oiJHaegbHMCmzTuEjMamguy+q3dtBWVWMAmzETZyCRP3ypWLwijt6+2T+47h7BYbkwUoD2Hh80gxM80iNBFQ0+OS07oTJRpl1NWqIRpUK4ImpMtEBE1T7jjJdAVrqRJ8obDsp7yBEKplTt12VMsl+VmUEl2ancbF6gxWnGmUHTUkFtN45CcP4CprOwJzCQRdNmy9bTPml1Zw41W3YdO2PdAcfhGsS5JHvYau9nZ4LFZ8/qOfQbDqgMfuQsVtRclqYnxpEbGBXhQsGspEvsgUF7Y0oSCiRpSn0FRdQdjiU9xI/hCDCzIwGxl4Stqj9nSC6Yg5OXfJNdgtVdz9o2/jugObEfKY8DvYnFoQCdtRrSWwbmgAHsqKGEMW94kMRxIcGOprJ9ElghOnJrFv/+0CDafztELUcOzYiBBW5ucv4W1vfhVcNgN6mesfLx7649MIeMJipxiMhkR8Pzy8VdDA3Qf2YuzYMcweO4GY2yfPb3hwAJmVNRjlClw1G8anZrBqN/Fsbh77b7keTz/zFN751jdhqK8Pn/jYhxH0+sSphde38qnluWoo0iKRRRY+ZQhNsbkd//rpr8rFt26oD694xRH093eJCSpZUTSYrlZN6KWapOLahRarWERyEdZJALDx9FEXoYSAqiRz0u7pJ3lhZFTMbulMYJKxxeAc7q44PfFQE/q/FW6GF3Jyo9CcUxbts0yr7HV4+HFX1dynKZFsIxWBpBlJB+ZClvRbRmO4YKPmUCysOMkxikODQTaYYRU41NSImHtQI7PPKElECaN2eLHz5qNGRlxciA+z+3Yqtwz6OSo7KMVmVcxO7mNUphzdSCj85r9VCtwTlYSOPjFxBQcP7Ud3byvu/fUjSC0zoBdw+SKwOfzIZzLibs6pjzoiikaHdwxheFsvQvEgXD7GcYRQqbpVknqlJA4v2ze3oKuTbzoX9S586M6P46c/vxvFUhV9XZuxY/t+xCJtOH/hPK49sg/PHXsYC0vjGJ8clYDPfE5HX8968WilY8f2XVvQ1d0uO5NUcg2PPvyQ7K9CoYiIvDcOb8SDf/oDNm7aILu5jRvXSygpdVzcAfF/ZmDNzs4gl0vhzNljYgicXp5HrZSHV4JvlbdgpQ64vH5oNgd0vQ6P2y9G3+y4DYbfFkoyGRJVZssklmbissMXWzneK8iSsK0igIiMRFPMWJmA+JWEeKIxgYHE+Ldew4ljR+UQlJuiwaQkesFCVtOp71I7bM7dRrUkBcdprWNxbkYE28pzkjZLQXkMhUIWRo3ohk2ubULim7fuwrYde7GwtCqTW0CMqC1YS6xidGRE9jM8/CWpwmaV4kGSgtfthdWwS/I8tCocQlCwoVpSRdAwy3LflMqcbjVJ98gl18Rhhq8uCz0bw3yxiCzdhdIpxDs74PR6xYXflCxDNowQkXsmkxU4T+KrRNxfFBierGerg1MRiWu8D5mlxubOCr/fDVNjwZHkPbS1tct9xamEjQGz+jjl9fX1yvvE4sc3ksWwu7cb6zYMwuVR+7dsMod9e3YJoUzQKiv3dxqS6ZQkfHe0dIASCHbLljrPC+7WywDKksIOSwF1I4uqnpIpxo6i6Lfy1HrW1kvz6fWMwWaryD5czAT0MqwGnZUcuDBaQs3ag/bunbg0toSzp0dAiV4+x71uRRq8ifFZzGVK+Kt/eS1233o1FpMLKOR03HvXr3BtaAOyx87jla+8FsE+L+ZWEti94yb0DG5Brkyjg2kRddN5xeKySeIFLdoiriC8Lg+qDgtMyrBcbkHIqsxR5MpCIqZ0QTBUuoxV7XgbXrG8F9iUvCjHapg7iBZTOBGKhS3oVCPbkZdUZ2sE9/32p9g61ImQ24TdKMHnIRO8DLtDF/JSa6wNbqcNvoBV2JIk+HAo4DQ1t5BDSafkqQXzSzOYnp1HJlfFC6enkVhbEOLee//ptfA6OWlG8OhjJ7C6nIbH6hZTB6fPiR07d2LT5m3Ilcq49uU3IDs9jUsPPQFnuoxiPov1QwMYO30aFnEfcqBKfa7TilUSLEM+XJ4YxZEbD2Pv1Vfhzve/F2GfDx4S/WiuwtzOqo5gMCDkPpn4vv3lD5lygzP92x/B7373MJ5//oQo8G+97Xps2bRevOcYeOr2eXHPPffjxLELOHRoJ2695YjoaBhdzw6COxEy31ihha7ScNqQroqHkKZhaTWB3/7mXsW0NDTYGEnU8I6kvopwlhxSJkWmTqkGhtMKh9eLkNcvNl7CWLSRCKDsxJRfIyn1ZIoqujnhG8AGvcy07SxMK6nhPADIQnXLwWG16HCCUGIj6ofuMeDncZakRorMNjI8rRLLIc72YmtVFvoyp71svijRH9QYkaXWtFjzegOSQECmIvOpRK9VYw23SCowO3nuNrZu3YyjT85ibtSKaok2iyyyTtEwaRZ2c0AuV0axWoPFX8etbziMPUd2oljT8eWv/AonTi5gZSUBmE6gVsTLjwzjox9+JaLBmtCJ7/ruz/D/fPHzWEmk4HKE8d73vB9nzp7F9u3bBfJdSy7gBz/8jmRXEVLi8w2FW+G0B9Dd3Q3NUkdHZxxve8ubcMcd/1MMo3noTE9NC2moraMVejmP9vZO3PGBD2HD0DrxzTOqdYmWIWnF47Hj5MmnwOjBpbkFZBIrSCzOIOixwY4mQcOKGp1XOGFb6d9K+jOnjRqsQpqyIMxQy0AYZTG9rUvxE+YQD2iB8+hfqyj2hLabrjGclHg5ilSlMSVyFzs4OCgHOzPKFhdUtiQPCBI1lKenhlK+qMTiJGQ00j3YFFHw7HJoWF6YQUXYrXX4vH64nH6Z8hmuK1BdvSYwLSdWxjANDG1AtKUdHR3dUihn5+blaxkXFAoGkMtR4E5WMNNLaM+nLPm4tyNawUJXo3lCuSKNYj6bEugpHIuiSL/KVBGrc4tILS8hzDQPGIhxGmR4LCcwhkNnCjg9Pg2DVna0N3OoNHSfeLXaRUM4NTUpSQGclOnRyCJIGz4eIOnUmmjdtu3YgtVUDkurGZgadbxkVBoIh3zCrOZek9AqG1kexiS2qL21kv6kkwlhIm4c7sVAN63p6lheWkO9YsOunYPQyznZb/JNpsx8abWApaUk+nudiIT5mtSE1UjimcmiZc3CYmNKBoXcNtlr2yxFKWgOex01Gj4be+Aww7DicYFKi/xaBljXXdBLa9DsHozN+GD17Ea88yp8+Wvfw/kz5xAPRxD0h4SBevLUWSTyWczpKbzmE3+LYF8QqUIGidUcfvXt/8Khli24+MBTeOVrboEnbEdGL6EGNxzuoIi9czla+rEhsqJUrSgzfp5TjAhjnBafl5CRanKuipbYpligfA/FhLph96Y1jM1FbtQg+ykykXIE4s9p3CQy8TW9lVkExTDETqF6FJmVOawtjCHkAdwWmlxUEItwd1cXomGFptxryxja0IWWWFjIY9zF8Z6bnCzi+aMTSGdS2LV3A6amLwtpi9ru4Y2DaGtvhcMWxdxMDovzOTz2xFG4bD7YTZvYN3b2taMlHse+l12DIv18X3krpk+cxPLJc0hdmJBQ7koujaDTgVwiif6Nw7iSXEE7EbOWFqFPPvz04+je0INbb7sZH/nAHcJ8JumOu2o2rVyFUI5D9IH1TvvWFz9sspunEwcP65nZVXznrh8IrHLrLTdg797tCPi8cgCz+/7FPffj6aefhcsVxKc++V7RXNE1y213yqFP5iHBSQkbbiRjc9/Gg5/wGndS9/7u9wKtkO4cCUfFYZv0YH8oBIfPI8ngHqdLUsKlg2EXrxjlyptDdjw1SQjnTcQTSSybXhLSKYMhb0SWYAcnOHaFtFgj8UMZEtdI7S/WoRcZdaMjkV9FkSkBEsZYQ544di6vqOayQ1SSBmXQraI1OH3wZxBqop5GEgpEI+SWHCrZo9A1XSdsRvJKGS6XDW2tMTlIqed75tEFTJ93wtDtiLta4NFcwgCk2XANNI81MDo3gW37N8D0ZvEP//w2VG0O/ON7Po+VVRcqdJfRAZdWw47NIXzzK+/AzMQzWL++D8dPjeG9d96JlUQC+/cdxHWHD+Pe390rWPf4+DhuuP4G/PwXd6v4GmZnkXBSpi+nhje/+W/g93tQKuUwOTmG5597TijC7JA72zpkR0ZBN50xIpEWEYuroAq6Y+TFX5LTlNvjQCa7jN7uNuRSJZSzaSSWpmWPYKlXZGfD64MkhmqduhunkKnY0dI8lwa9FpsLpSpDYesIhlvQ3tmNialZxNvaxOlhZWkeoYBfJXs0DM5JnxbZR8NZhLsoCqvpzsJssGAwJHEonCq4FyHkKKkT3JE0mLmLS/NIpVPiQzk9NYmVlWVU9CKK2ZTsKmFUUMrzgDZEcgPTKvswTvqJxJrswfw0HaebkMUiQvm1ZBrRWCs2bd4qCdUTExMyJbMwi4RaSFs0ZuAURvIJDcZpTFxDjQ4udWYtGrJryiYTwlSem1/FU88el8JHT0K/h7ujEIba2+CGARe1r1wB2N1YLVUwQxq6LyAksqjfh+6eTlwZG5WdbldnB2amJ+X5cMpkcyDWa6tJLC5SO1vA5s39eOObb0W6rOOpk6MwLBGsrRWhF4vwuTTEWsKwub0CiYmSkI4fbo/s5tPpFKLhsEiD6J27a0cfuiMrgJnE2gqTskMYGogJOYVjqOhNXUFMz5WRSRXR35eAw5mQ117izBAQaNPEHOx2ppHHUa/GxVbL5bVCp01XJQeDMV7WvbAZHljMx2AxnCjVGgYXVbJ9V5GtAeOzMbjC18Eb2og3vOkd6OmMIRrwIZ/O4OabX4Gjx89iYnEeC3oab/jgO1GylCRxI5OrIDGXRr+nCxHNL6cgCTgWh01kFDyqCvkKcvmipI+odQz7NqvAxZxgRQer0alIybzUwqiR+SmuSXR2soqfrkIkDNGyNmOfRHbTMGiX87Kh8VUrgWaIMdcyHDiUBWM4QDu2NKrFVTjMPOxmBW4nEQc7XG4rirk8/L4AEqvL2Lq1X4KDY1FqXd2o18sYG1vED3/wGHr7Izhyww50dsXQ29chDjrFSgaaxYvJCRM//9njiER7MT27CLvmQkesTe4zm8cKX9CPfYeuQ7x3AEM7t8NMpHDqwUehpQvY0N+Hs8ePIuxyYuyFM6jycUd8GNyxHSFvEKWajufPnoTms+KvXv1K/K9PflJqUks0LGsSsY5srKr6B3oFXtU++4m/N8MRP0wLfTEDMOp2fOeu/5TMtHVDvbj99pejLd6iTGVtNlkuf+Wr34fN5sHHPvYP6OyIALWyuJpIegKdBIimcq9ANJrRMDz7xdSSFmPc1VDgrdIYODXx0CD0KGemPEjFxuFNKcQYiqb5T7JjYcqP2gtSL6IcWriAZ1FVInD+T/Ya8fjk2jLS6TXJz8okCYdo8IdoEEwXDJpMW2F3UjRPYJYHGT0/A8ikWeQIwdlgdahDR9Ii+PgljVjZYpEpKFAdU609bnS1tUqcSzOUlMQGvrYk1fg9YUlWYOe+srqI6blx7Ni5CWvzDjz2wAzOnx7BYHQd/FoQtboF4QhhT5tcFNG2MAIdNgS77ejb1gtHIIz/8Q+fQzIfATjNsjPQyyiuXcJnP/1aHD7QBa9bw1pKx2vf+GbZIXldThy57jBOnjglLgt8v5gSwY6SrEm+xoQmCW07XfQ0VRIKhlzSPJe+lCxQ4nAmFLiGPVzDpkiSDUQ4Ty2i8lrlAp+i3cWlOYGLK9kKIkE/pq5cgFnJwWGpC+4u1wJT6vkeCzFIQZYkG/BgoHku6eqMpNq+azemZxbwk7vvQby9FZ/5zP+WvLHFpVnZVXNSJNGK+y2+X3yfCamxc1WsTYccwCKPaDxn2YU0HGhoIs2dFMkeLDokmohXLF1TSgVFsCoVRMawuryAxNKC6IM4eRFqY+GiPEUvKzJN0O9XhxcMtHd2CPRKUa3d7pFd37XXXCf/TiMFGvSyQMi+xmZRUU3FkqRv8H3KpBIwqnmE/XbkM2tYml/EQN8m/OrXDyKV0VE3rfD4GZFExmJNCAySGBKPymTbN9Arjczy2hK2bd+K2YlZzE3OYcvWLQIDpVPUYdF8vi7sW5o/UxLA6YysQDrvD64bxJGbdkBzOPD4c2dxaXINrkCbCJVL+SzqlbJoKKk1i8XjWBNdoEUmYiIGsjvlBWQYsiO8elsXYt4ROGwkYy2jLboOHa0RoZ5repEUNZi2ACZmSihVqhjsnoXTkZVrhKxCq6Mfljrh1FGUKnPwONfDNDpQs5fhtDPINotSLgvDHYHNrXIGHdpp1MoB6GYAnmAAtqoNteoS1goVjM2H4I68DLlKBHd+5FMY3tCL9nhUXn/u1PNFXdifhIrLFuZSMr3dFE9UuimxaTTLddXs6hSKS94MJeOypmEDxNtVAo/JJW04L1HeInaBNdXQqwzRhqO8UpUpA4/GzUd0q+ld29x1///9qoqgKoAkb4m7isWCAI2xA04sTtMjdQ0+O/fUNHVXxD7eSLw/lhZnsHPHejGJ0MtlkSI98MCf8OrX7RECSzzGoHLe99xBczJlxFkZet2J+x+4hLPnsojGurG0ssIoAbRF4qjSjcgB3PbK21G3urDlwCH4IhHk5xfJ4IMvGoWF6E2tisKVcRSm5pArFIX809rXQ5c6nDx/FiOzYzDtBm65+Qb8+AffF4JlV0ebxIDRRYns4kDQLykiScqw3v7GG81du7bILoJYaMAfw3fu+inmZucQbw3illuux8BA74uBsBzTP/nJr6BQLuB/vu/tuGrXMAy9AK949NEZwpAOR5b97DJY+IQir5brdE5YS6aEKEONFacyn9ulbLfcDlRov1QnP1nKJop6WTBtncLxSlX2PKlCXpaVTJBOJVIipk6upbC8moDHS+F0WFiXVbOKl99+k0wnQbcXAbcFLscKugeScLhTqJRNBCNRlKq62iPVKfTUUC2G8fnP/RgVnUw+C6wOjo90Jec1QMhTV0t1XsR0wCjpIieoFkrY0DeAN7z69dB4yFeZVs69Iou0FZpB7ZVyknH7XXjm6GOwsivKenHs2UUUMiW4bX6sH9wo5I5TL5zBzMwChtYNi0C1ggKGtvcBHgsGN+/Auz7wJRSNOKr1nHTatVwabi2JQ3sC2HNVDG95021YWFjBxz7xKbgYXuvmnoi6QJf4l4qNE1VInCDslHFwCcybjYVeF+o2JyiVBM4bQREW+MEpQCBq7lpNLtZZrBqyDtKhDEaOZEQCwvejmC9jfnYB0aATXR1RjF08C9RLDN6TyYKaMlpqqdeUu1O7ckBhdJLbI0bWJb0m0PKmbTvQ3z+AL3zpP7B+eAPu/OD78Z3vf1eKGQ13XbRYc3nQ0dWLzq4e+bOYiBeKsh/gc1pNJsRBh0njPT09GB4elmKzsrwij8ft9grqIWkGZAxK8geRC9V0sfhxwkS9ikImISa4k+OXcPrsM3KQkbRKeIjuJTRIJ3yaK+ZEIsKdmcfvE/zC6wvi6qt3Ix5vw9DgOpw+fVp+Nskf1DeOj40KZEccnAnyZE2SPGaxFNAa8+PyyGVZPbi8EWzaerUcvudOj8nurW+wBxcvnoWHRdCooKenAz6vS6YoTqN6qSKEHtK8KXLnOn6gbxBzc3Py3NiQTk+PiU6O7jSxWACDgz2A3Y8LV+bx2FMnkCxUEIjRJKBPDnXCsD4/WZgGVpaWZaXQ1dsnAcc9/X3y2lPgXquUJaGdTlBXb+1CWDsFh1bA+XOT2NB/NdxOE4GQDdATKFXTyOtOzC074HQFMdA7BiuYL0iGqwduXy+gp1CrT6Kkr8Jh3YxapQs2rw6XPYdaZVGYnFbfAODqFkMKl20NyRUndLTD6W5FejmFhdVFjMwuYiXlQNXWgqrmkuaTTF2tZqKYr6BUolNOHZlMQib/EqVTorFUMWJ0OBFpEzWFFKJbncIUtnPzycaKFmk0WaPukPB8QxoiBhqNJAOuREQnLLtvRQBSIdpkeTdixngTigRL6YRVgeRmSH0+r+XmtKc+ld+AhU7wMVkH8V7g7tbjtKO/swVri5eRWr6CgMuEwTPRRR9llTOqAnENxGM+BLxe2ddOjF5BJOLAG990vTR8Tnur/Mx6rSQEGAt56Ix5qlrxq9+cx9KaF6FQJ9LppOhdfS7GWtklAu3gocMomzZcdf1NkjaTn12A1+NDIZXEzOgoliYnUVpZg71Sh7Mtgv2334xivYrlS+N47skn4A8FULFzqDBx7tRJOGyaNNhEp9L5jCByZHpeGR2BXi5Au+nQNvPmW47A4VSWST5vVAJSz5+7hNnZcdx88xFx0VAuCZQv+PBvn/smJqen8fKXX4/Xv/ZG2S05GvZZhAoZkSP+gRzUletVw/lSdTyEKacmpmQKJLbNyX5xLYGiwwKv6UC47oAzT6cWlRrAiZFvaI2QQTQAMxYRQe6GoUFJ5RXPTI8XTtJ03QFooFOLU6YYi8NET1+rEG7YsVTri3D7E6jUspiZy2N6bglVjfEzebgpxTB9iAT78ciDJ5BON/LNpHITN6fo2CKG2bTvYRFjgeeOkJJqh2Ei7PEj4g/htttehc3bdwkZyNFY+DO8Mp+jTqqAmlnC8y88iWI1A5slgu/d9Tu87MAhNjn4m7e+Ff3rWvHIo8/g6SefwdTYDPbsukqgh3I9D2fIjasO7MfXv30PdJPmAxCvQQeztxwksXDHsQCHg2J0SAgkp3WJ5qN1k8Upr6vTwWw73l7KLZ9NCHcQ4mUqz7kRtEs3f8adiCmA3EIhyg0AACAASURBVGaNwFYlilYRhtQ7qvRnlVWs5CTsGHmosgvOZXLQC0nYLDocnBLJUGSGXZkZdmppzWmfNz3hS+4beZATViYpiT+GWWbc3zLmh/R86ssGB4fE3b5q2tA3MIjOzl44PCx21L2RYUmvyopA4+wAZ+fmhFzBgtTb26sYhhwvxBRbxVSxoItZAK9hIX9I9rwcIOKEwoQPC+Anxd9pFfHvhXMn8MQT96s4IZIQKHovlBSRQGB75cZDcTGh85JeRXdXH6677ogcWgcPHMRDDz0sWizuw9jcra4sSy5ejRZu1ZqkmjMkul7Noi3uhc/jxOLikjBEg2wkbVacODoBvUwZhRc9fZ0olvJC2lLaVgN1alcrBlpicSElM8NxcWFZIq5i0Ygwean94kvS1dmGaMQvJgSEXznRnDo3jmSBV40XyUwBXl9A9ic8TLt7OmR33dXehnw2g9mZeSSSSWSLRUQ4dQcCuHLlimhs2XDQ7mz39i4EjRNwWMp4+KHjGB7cjfZYAH5PGXptEcXaMop1PybmbWhp6UV3/BwcFg3pjA9ufwsC4Q6UiwuoG7Nieee0b0cu2wZX0IdqNYtcbhmZXBqFWhjFmk/g8lxuFVXdjlzFhmKJRDymnNPH1IaCbkHZsKJcLaNSKyqbNd7+dRLqlMxFksioT9ZsqHDaIywsCBfRLDJb7fI1VatN9qLiA8J4KLobcc9J5IpDAQl+RL8IjDL9gNeb/BzlgStoF1EHoRSzJVToWWPzo6bHF8PgGsWxiZI1imHT7KIueB+JXpT50JvVqngUdR37dm3C9NgJ1IsLCLjr8LlpgkCOA/WjVmSzKXBtS4SPX0OB/diVaVgtGbzlzdeLHRjMuMC0ejXLsDMUMgWUKiU4PGG8cC6FiWneSwFkUmmRb3mcPpEuhOIx+IJhxDt6sPVlh+WeHz95CrFQCCuFPLLZDPxeN+KRCCzlGkI9XbD6PTz0sHjsFJ575DFEWkJwBGnybsV3vv0NtMYiiEaCKBRzklZCM5Sg3wuzVhGNsdYdj5jvfvebEIrQyouL/TBWV1K4997fo1LOYeu2YezddzWi/KHCkHPg8adP4evf/DGuvXY3/v7v3gCXrS6aCcJMxQad2crdl0BN1CTJqlWxibilq9TxxIOPwCxW4beRlVjHa9/0NqXzsXihzyaxPDEHjycIm6nBZ7GDtPTzsxO44q5j99tfj7rFRD7HoMuiCBJT6TTW1tK4PDqB5eU0CkUdS4sL6O1sx5e+/q9iW5PI1OD0e/Dpz/5fPPr487Da28VLbv+hq1EpzWDPxghCXg+uXJ4SLQ9Ts6u0TKuWZAogXEnDD4bHki0qMKemIZVMyA4l7vOhuyWOaICGs15cc/2NiERbsDg6i4WJKSV+dgfg9FrhjzmxlJ7DzNIEwpEOfPubP5NDMBhqkxSB1/3NbVhNLWN1cRXZRFb2YV6XFbpRRsWsoqzxMbiE5k54hNMZXXQIqFltddichHE19R40ukNJQxDBu0qPJ2RCmYXsCkThrYT7yvGGpgDcWanDX/az1MPREUZca5STDaE8emM0IRm1P1XONVIAKgXZ37KYcB/hpiGAXoTfTTJOGXYxB2bOHCnpjbgndsgOmpfz2mHSBncVCjqnpIVFgYVqbmFW4ItgKISC7saNr3ijuGfw6yiwJcWK7iek609MTgq1nl/Lw1cZibM7VxonNnYsNGrC/XOWIH8oYW0WfR5eBLZ9fr8UMWrpgj4WPmB+chSnTz4vAnJ2u2Qx8jUkNKpifDxwuvn6c5fpFpkG8/EIw3Z2dooO6/Dha3H8+DGxsuMkymDiZGpNiiKd6+kgkxXxfhVOsjn1HByajs72GPw+0rTtDQcip9xTlDWkGIVkagIRBoMRdHf1QqO8pFRFMVfE1Oy8uFsoFI4HOXVxZLe6sOfqq8SRh2bny8uLiMXbUSUaY7XjzMUrMGxezM6vSZgqu9dtmzegr6sD+Wwafd3dsoc6evQ45hYWhDnKQs+dC6drXieTk+M4eOAAtq6PIGA8D5fdwJNPvICtm3YjTCtCD2HEeWTKk8hVIxibc6G7dz3626dhMeyom72APQxTsyGbX8RaYhKrK6vIZ8PIl2ir5USNxCcS6RweVEwHKlUXKrpV7NyyuVWUanQaqqBcMGBUDDjFxEHd1/QZNrW67NR0ruOEaMJ7oiwNMJmtlqoqUFXuYmneoVEvqqBP0RJLnp6yKbQQeyfEKYxyuZhhrRqwCk/BRNWm9M/ssZs7O5n2iLKILlndy+IV3HDzJSlRNaPqQxkiaEJGkn1hQ8PJa12v8c81cfaxi+2hGyEiC5EQDu/bhicfugcWYwU9bV74ybDNpRsxbFZkMqvYumUdfH4bbJpDwmPpmnTq1OO47pqtsHHidXSgXK+gWs2hXtORWEnDanVBs4dgcfXh4lgGUxMryCYL8HujcFpd4ksbaYshkcli5+79GNqyjYJwHH/oYezYsQP+9YNy1tf5Gps1uA0LCmnufmso5dI48dDDqGQz6Oxsh+Z2iOHGpz7xzximBMPtEHY1G2t6gDK/hTZjfNxazO8x3/7212JwXYfoHDzuoETRf/EL/wGf14K2jhbcdNMRMRe2U0hr92JmPoEPffTf0Nruxyc//n60Rv0gu4KdcJFaI4MLZ8qnFFtUkGyllRUY01nTYM1VELW6kZhcxLd+/Et8/EOfRutMBfpyFkYshL5broHpcMEolGHXTRjZPBZGruC7z/0J3770BAq1tBTmwXXdWFtbxdBQL1riXbjlllfD4aI2zys6obPHn0esx4XWvh24PGng0vQKjp46jbe/4+3SwftcXoFaa5U1VPUriAYDeOzhZ9DbuQH/+e0foyXSJp02GXckKvAw7+ntxXPPvSATCA+3Qj4teV7ru9ox3NsJn8uG4Q1DuDxxBX/3rnfCyGVQ5J4xlUQw3IlsKYN0OYHJ+XEU63nYHF6kktw5Ak7aARk1VMAu3YTT4RW4zKEx/bwuB3tdc8Ck96gwIrlns7/o0kHBM+nm3IdJKC9XZ2ZZpBm1qqL3ixSe/Gzu4bhXq6mwWBYgsgmbYmB1QzW8PkV42ryZlE6SFHlxwBHYhsVOSQs4+UmYsCRJqABhi5WHfBUBatxKeTgtGpykyHO/15ggyZxUSRNKnsIiIdMWhaiNMFpeW7FYRKQIHFClK9V1dA/uw8Zd16FcYWvOfSBhdf5bVXaZNGAmvs/JjU4w9O3kFMyuVwgx3K1IB6+0gITmxRCBiQecOMUQmAeY8p7lZCrgvVFCOZdAZm0BdcYPJTMCd3l9NHG2IhT2S+yU1+tHtkC2pgM1w4az50fQEm+Ve4YB0Jyct23dKrl9tP7iY51fmJX3i2xpwpMLczMoVXLiZ0oT62gwKHIKshPZ9BCWJxxXN3WRFREyZewVC9Pwxk3o6OpEOBoRJh3jbDj1kgBEY+1IOCY09HQ6K81MKBjEvn37cc01h6TYLi0vCOOTLi1cEYyPzeHcxSsSM3Nl8ooYRRzcczU2revFYAdTE+pYSCaRSGUwPb8IJym9FqsUQe78AoztsluxadNG7NzUBr9+DA7NxJNPP4WrrtqEkLtFCm65sIi8Po+lRAxTS174Ym3webLI5Gh4EUS2DORLvMZs0Ey75APW6XNqtSFXYIgz6etAsWKgqOeg6zaUS4QQKaVS76EYswvdkQWMtiYW2NhwEa9mIWMBod6YRUoW3JyWGikojRioChtCXj8U0TdUzGxC+R+LnBQrqXuq6PEqpcOMpWrCQtREq6MihY9yAjXdSTBxE3WRM5ReuI38Ru7TJQWA97P6EPJ8c8prTH0S7MzQZmr4HEzNsItjEOFKv88Ll90lu//+rjCWZs8guXweA90BVMs5OBtoDdEK5h1u2TqIcjmNcl6H1x1ApcxpeBUb1sUlMJuTc7aYg8ujshltmgsOexiZgguByAbMrxVw+oUryKzQc5n5E3a0tMbhjfgxOT2DW15xOzr6BoTp+sR99+G6a6+Dr38QlWoVC3OzmJ+bQ2olianZWSRTCaQSy2j1e3Fk/16sXzcI3WLBieNH8fCD98tO1mnXUCzmpNhzx23X6O7F60GHFgrZzZuvP4RDB/bKnodvqNfpxLOPPYpKKo25VAKHbroBG4bWN/Bj1k0NX/zy1zAyMof3vvcN2HPVThXWKpb97A4yKmWdMJWQ/JROizsk8e2kNEIHWgwnQmUN3/jhD7Fj8168pvsQqstV2Nf3wHNwWCQFlOfYdMktQvbiCH7/wnP49O+/i7e9+xAWV47j7X/7WoyOzGL7zs0olgnT7Mb0fBmFWgkOF5mofjx29Ch++usnUEQcVmdMaPAHD+xFf08chk7YSIfbbUE+Nw+7xcTs2BhuuuYavPedf4f3vPMdmB67goDXhc6uNsm5Uo4fqwJfERKiLGBhdkpYfh4nXcxNYSqurC7LTsdSqwrerQqFDYbIJQzULQZcXpdo4pLJbIO+TCzdyqa64f6hnGHIUiLjToSvFofC/+UgZhfD212lWBAGZNnhvUM9YY0Fjpll0v2paY43s3SjUthUNpsS/6spUEXVKDCFn668R9W0xf/UxMfnosy9CSXw7wmJqC5T7cQIzNBRR+mKyNI04LNzD1QSeIePi1ChzqgXFjppaVmEKSVh4+eE3cm075qkIzhdjESxIRrxorOD9kXMI+RzNKWxifVsFniTdmpkxWayzOCjFyNZhYpST0IEDQbYdTvsHlhsbvAq5b6JUhO3yAXoJ2hI2rleKqBMaUKxIOYFnOQY/skGiIxXt5vkGbILmX1WUekfLhfCoSDC0TB8QWoFgWwqg3SyJGSjaOcA1rJleV95IDLt3k0rONpCEa60En4riLg9m01Lx8o8sbUV/pkoR0WcU+g+k04yf84qbh6ZTF5ej8GhfgRDfrF3e/7YcWle9uzbjd27rxYpjYobo1SBaSXMI+TzLwicTQnO0vIqcvkSwqFoQ1BfQkdHZ0NKURREiKka5y6OortvAMdPHke8JYqX7b8aC1PjaI0E1e7YQnBHQyJfgTfYIgznmdlZeQ1pPD+/uIBbX/UK9HVFoGUvIZ9J49mjR9E/0AcNHmTSJTE9tzg06EYYlZofGslLGhNQaA9oRb5SRaFAk3Q2c0pLS6s+2uzJdSfwoEWITgbLjcndm/Bl5dpWagkWFDKoFUNcgERev9LMqbguaeqUY4Vi3io8X5olcZBq5EVqZiOVhtecLMMV+kHyW/NDJUiqhtJKlovsCNXP538UVcnjkCLGzzNelC+wMAtSQXSE91xd6VLFJ7LR7Iqnr2EI65yJLAy2JtmIUzwLt9VqwKmV4dHK0ljnyhpcLuYRrsBlKyHks8FmlBEKKNN7JlJQntLeEYVmFkWHzOCCZHoVpfIadm7bgHw6pfTSlJ+ZJorlGqz2INJpC1raNiFfII/DiSeeOIH52ZQKoba7Re9JE3d6nQ4Nrce+gweRSqzit7/8BbLpNCLtHcKKDkZC4uDEqblSrwpSZMsW4aVXaMSH7S+/FqdOn8R/fu97iEbUdOewWSQNnq8T933c0cckecKA1tEdMNd19+C1t79cCAbcyXj5v1FFqG7gZw8/Al9PL/bs2CmWRXJU2iwSpspJi7H3dGnnBzV8vMtZ+HiwC9zFN7DacGjhRSSdsxVtrgCu6t8MzKzhj7/+L/z057/GT//PPUDKBltLENUeD6q2Kmw6F7p2WH1u2LI5PHnpDD70w8/jbe85iF17okilV3H5UgJ5PYWy3orz52145ugVWDwG/ul9fyuZaqcvTeOxo5eQqzrh8obQEo2iq6MF6/rb0NEaRbGcwfLykmTfOS0mytkE1vfEMXLqOQwPdsOsFcQNgjchmVfCSJWoHTUdqamGwbxKc8OFNA9Gue4lF0/ti5qMq+bimZAg/45OFEqErxbSzY8mVCG7hIYx9ktNsPl7Ec2/5NdmUZJFeOP/ZjfYRERejLRpdIdNU23eZM3vz8mmCZ00nweJPYqJpoph80NCaF+yYJf9XgNmkcdusciehCGTml6WfQAp95z63HZNCiGdgGQXSF0SCTP0QKXHHv1fYYfV7kA4GoTVURdLtMH+dqTWVpFJcPeloWI6hfJOWI87ZJJ0ZDdDXlmJaQic7JwI+EMomQ44Q6144fQlJFM5cbv/6lf+Hdu2r8epZx/Fk488IIGjPFR8LgcCPhdCAZ8QQVS4LN8jZQFVpZ0SdWAelxhgO7xuhL1BeOgR6nCgUM4LXEk9oA0uzMxnAG8U3UObxZaPUV/BAE3bLXKjuxhaancKfMtXmMStxcV5GFUWtiSKuawYCVTKBWFbm4byJqX/5ejoqIjdB4bWo7OzG8eOn8DolXGJyLrplhuxft2AGImTuBIJh4VswZQTXzAgAntCwSwijOahgQFJXLQP47QTCUcwPzeL3p5uaUJOnjqH54+/gFtvvU2M7V92cD/y2QQ8DitKxaxYp9F1KZktI9a5DoWKibUE9YA2CSyl32q2kEMwFhVI3lHPw8WkAmbTuQOw2DwwLQ4xLCDMSGF9OsfYHbqmVBqNlSoqzfQT0Qq/5PpsFqrm9f3Se6f5d81fVXOmCo0qbP/dcP7Pn99gcwszVX3eS++HP8P1CrYXgwWegxzOpEAqNqd44hJO5d6PDZmME/wQnyopdFwPNIO6X7Qdk70zz2CG/3I/p/JOyYTmqol7a5fNhpDXDa/DKlM0G3G7xYDDKMPv0hD0WBHz1RB0W6DDh7sfPA5vyIlg0EAo5IDP44Hd1OFzk9Fcw8zULLZv3ybEqJqeloaQPsu8VmtGGR4SkVwaqpUSNCInFgeyFRtSRQfOjCxix65r4bQH4XeH8Pv7HsH45LI4AZGA2Ns7gGKpgnAsJgjAkeuuxcIM+R8GRk+dAXLMWwQc1KIKW9iFjds2wU/3sGQRxcuzyMS9qK2L44N33iFDCdmmUvQaYbw+r0MmXMowiMaInnHv/nVmKZnAW/76DfCHg9ICeR0uLI+OYE97Cx44fREphweH9uwSI1qREzRYQ/xVdEbiaalGcbIHmSNFP0QubxWozYuEb6mGmsaNkA2esoE9PcPw5k3MPXcKP/zWj/CBf/kiIq42WD0eGEGg7meRtMOsK6eAWjqJST2Fd37jM9i+bwPsblqW+TByeRmFCg2YHVhZM9Ha3oP1G/vg91hw8oknMbhxG4qmFWWSF1x2tLaGRGvkslVlHNbrZdT1qiyVXZw8GE9Sp0DYEDNi6RU51djobsMLWRO2GoXFyg2EKI4qdnwtxLqMjiTMXXSQCcnc5Ab+3rhweTMQUiLhgIcPDz7+vlm4mu4L/FUEqY0kiL+80ZpF6S+LUfMGbMKTak/W3MW9JEHiJYeFADGNYshC3iycL7LDmll8jYL6IpOsYUCgXFNUp63swdQ+kL9KinghjzKNsml+nEnD73agoyUm07DAJkU6RdhRLJcaGYS8pjSEwvQvdCPeGkaxnERnRwh+vxUlkkSKuuxepXvXVONAOQXfC9rXcZpiAWRzwgmYjDxrcB2Kzl68613vw+2334ovfvn/woESHnvwt0ivzsJBgbqpwW6xy43mdNKXUoULE4ZkZp7ydWXqhvp7NoU+htQ6nRKDw1DQVC4t0A8TS2i4YKnbsbxWxFyyDE84jtZwXKY8FpT5+VkRSIcjUSGr8MDj5MObdGllSQodnXRWl5cwNTEqzcOmjetk70iiCK+vSxcuSpEjuaurp1+Ms0n2uXxlFIVSHtQwtbfF0d3ZhcGBfiTXknL9Nven3NlS+mBzkpWppor5uXnZTU5NTaOnbxBnLlwWX9INm7ZgcWkZff1Kfzg8PIhTJ49Jp10oZITpnEyVJG070taDfNlAIV9CNByR6YPnBk28eR7wMdPst1apolSm6TzbZrVXbm62OJGx8SKOwP3U/1cRE5P5xkezKMmu7S+KmJSXl6So8N+FiSlFT5UfyVz8i8956b2n1gJq6nvpB7+meS827w+iK5w62FDI9NeY5NQ9ovZ7TcmDAl+bjbJ6PPwameLEeo9EL5tcd9TRSdqAWCPSao9+rhpqhTx81ho2dwTQ3d4msW0eGxC00CpwDc5aElp+SXafc2UffvTkKFxB+n0aMuXxm7IpddhIxtHFy3bf7p3ikGPVlIGH2xOEyxOFLxhHenUc0QDU9FozYdr9SBYdSJR96N64G35fECtLC7DWDPz4P+9BJqXS7hn11NnVK7tT5jcyZcXncmJdbw+MShnLp8+jcH4Mbfyzw4pYWxw1h1WM01dn5lFbSYtbWCLixIKjhj898rDok1n8ZEVQLovTFg0VJBXepuKTiDZob3nzjabPYZVloNvrEXjNbnHi7JNP4W+u3oTTq1nc/fQxvO6VL0d3f4+wktSBqBxX+EZwh8IXnXsFmYrqVRQzeUlUUKCeiuwRnRSvq5oBXwXY2dILX7KC+aNncWV0BsHdB7Bj60H4XG44I07UvRSK2YXmX8gXkJqbAVoc+PvP/StuuPUQ2rq7oRsA1zqFck72FcViFUFfEG6nBxrhCCZ5s0BbbaLwJ7zDDCobLcn4mCQPkNMWi1NNfEJpF8UXjl8vHRtfExrlUsPGqCBm31Go33BIIOTZ1Ma8eHPI7oCQnwaNuzSBTVQX+WIx40tRM0RawO+1uLj4IoTy0oImv2/KQxqFs3mDNSfJ5s380hu/+f5IIoH8fDWBqi5U3djND/4dD9vmv0sW30sKXCNT9C+mSPWcmhFPzUTu5vOUKVbobI1lPafWCqUpRaQTawLT5dNqitm0aQO6ujoFmmIMEg/DcEtE3FVmp/m6mHA52WgV0NNL8X9ZOlkLbKiIXk4REQi30+jZ7lSQcdOtRcGdKvE+3LUXr/4fn5DCdd99v0ZHiw+P/OGXsNXSsNESjPAUjV/gkEbJ6W6QayT0tSLFiIQVdteM5BFiCOGnalX0fRkxZa7CtNrU7qbGJopuQwEhXJwZmYI30op8tgSvl3BPK2ZnZ0Uo3NndgwsXLuHYseM4eHA/rrp6FwqFPCYnmZunIpieffIJEW/3dXfAbbcK7Zx6v8sXL0nDGW+NoquHXq1e6ahpWn7x0oggC9w3Hj50nRCT+NoR+mrvbBOUhtcfoVZm9jmcLpw+cxYtrR1i73bp4gic/hBC8U789Ge/RCgcFVNxp8MlqQzU6NF+io+FspfW1jYxTDdsDpRoQmOxS+Gj/quQzciZIR6K0rHQ45TkLJscZOJSImSOZoOmApJJoJFmW4UMvNikyfUme7j/PoG9tAj95YT30j837x3RkDYmOFX01GP4y+8j/8aipejM/+3jL7+vuhdoZ6ceW7PwNYuieh70+W9Cm7yc7HLd8ucQziYiQJSBUCJtuMjjZHfFc7ZcymFpaQGt8VacOHZcTDn8LjsGYl58/G23IBwIkO4Go1qVa860lIDUOKoLV8RgfyRtwz2nF+HwuxDymoiGnChVyrCKOTp10VlJrhge6oPP40BVLwjiZ2g08OhC77p9WJgdR19fGEUjB0+gBXVLG6yOTlhcUXZlMMoFLM/O4typU/jdb/8IvazM/+mw0983KEYSoVAITptVHId8dhsOXH0VilPTWDlzDq54ROSOxXRWkt9rpRLmRydgqwPLWh3eretwObOMp48dlz02XYjY8IhVXyOhR3arRh2FYlbFuX39Kx8znUxC1svQhIBA2ycvkuPTGKxnkXN7cf/pC+KlNrxlWKBQ5YXowKVLl/HA/U/g9tuPYMOGIZl6pN1FHanlBKyaVWmgZH9E7NcQsgthQp9pRbikoc1wwExmcPL8RWTj7XjZ4ZsFHjUcdZQtzMIzkMsUJd6CVlc1axWJShZVsg0pdrdZULPwTrBL8bBxfyWGjlwMExOoyuexGaGAmBcYmVfEiNnVc8/DA46PkS7vFFPzBeLhJmQc6tNEV68c9AlBqJxBtRTn3o4fwoCUyA9CofQsVBRn6SQZkyLknj/DIs3f8zLv6OiQSYWHn7ox1L3U/BzeJBTzKz9IBR3+eZJrdpCqqDUtuZpT+UsLY9PbUqUPqO/x51Be3nj/L13vASVpelUJ3vDeZKSvrMrytqtbbaqd1FKPvEcIwcACQgMHodFw2GGBnWHYZc+4w+7ZZYYZFqGhxaywkpCQAyQEarmW1NW2urtcl7dZVekjM7yPPfe+74uIKmnynO6sdGH+//u+9959991rPTofuIYHQk/SP3dWcvb+GEAJ85qX3G1Zcd+0M/1r4uHGkQKSjlj93bpxHZfOndUMJA89GpRyTIDZH8kPEzOTVnVcv4lIkAGObugNzExnMDae1PyhBmb7jkjjRKgZ/FiZseomKYbMTtLOqbBPAgTnud7zk7+C//Bv/w/89M+8H5dPPYfrl15BPkFWHweOWcHHkMoUzM6lXxO8Q+Yn1wV1SDkXxIBHOKrZ7mi+r7jOsQMq1vA6si/F9U69WgbGONCLo4s0FhY3EYxn0OOMYjwm1isXG+8/+7VP/uOTIt/MzMxg9+6dYq6yP8Z916OI88ottBu0+SG01FawIWKxvromH0Rqas7NbdHMI0UpqBVKBimD8/YdOyQ8ncuNiVBDyIq92x07dspYlDqpV68t4NixVwQxRiIJCaBTtaUbCCE7NoFiqSRYjWxH9jRJEqJ3If0EmzV6DhopiGxJqg41WG1TwYjkOA04s//C10SqpNHxefbw+7ZPOL7EZM1cHiidZr01H2i4n4YwokGIFvgGVZbbf3fuuTurOL/PrOpzAXRQ6Y0GX0ta/X/Sh70D5hzdOzYK4xRXFNxs3/q9pT3s9iFZhoTQufa9DyODnLwPA32hIbzfCwtX1R9N0Qi528bclmnNd7Yadbz5zW/Byy+9LM1X9o6nY138q/cfwRhNYIMJkbp6kQwQbKJVWUSovi7G/M12Ep/83mm0w0FMFZKSEWx1GgiHezKtLRaXsW1uEnNTE9LqZC87kuBkRxix1Bz23f0edLskE3Vx5dpFdPsUvNiOhzjD7QAAIABJREFUQmGHzkqOiW1uLGJ54SbOnDiDL37+K4hEs+YO0gUefugRZLPm89htNHDz8mWUlpfRq9cwn0pinjY1mSSbHeiT6BiJoUtlqWoDgWgEV8MtHH7Xm/HZf/gabqwsmw0RZ3YbdUHyfFwv08bKl/ZK9JUMfPy//Jt+OJpAMBJGu7kpOjNFmYOVJpaefQpv/dF34G+efQH99ATuueeQyt1ImFAID+oF/NmffQYzM1vxLz7yQWsYs4/XaWFjbUPjCWTocFHyMOLCbrME5cByu494o4tIqSGx4kq/jWIojraGPoPohdjUdjMr9JeTakEL4V4QvbaNSPQYlLi+Qi102xzGDCMS7ChwEo7iCdajkj3FSiXETVURY0JRDo0CxD01oxn4mMUYQ4qLUxqRbFS4wWWqPTCjF51ZQY+0ZNf8lg2Li1YWsmwIXJke9zvZg77SGvYOPP5PvULS2a9du6ZD486gx6+zKc4ksado5rI+yHmdU99P8Art/mur5LwpqT8sDGLxgcw2PSFVs+5hQPNBlsmKRFpG3p/f4D7V5SbkpvW9PoNpZcs7CHo+iAYoKswKiYxLVkfrawbVBftYW16VtxgTgUcffQSlekUamYTkyD6LhKhsUcNEIYXcGIOIHURGXLEZK69LaNA71VnoTUd1HvYnAhjLTaKwZS8uLGzgtQ8+gFZ9DS898y2MpYMopNmPpZ1QCNF4BtnxKTfmQUiaTgm893QlcUQi50bPhIIze61WDeGe7z+RWUoqPaFbMknpBceRhgmEY3m0uwYltrqUiKvaHFg8jlMnTqO0UR6o6hOqlQYpBQyaFHreEOu302kK7iQjj0GmslnSZzo70LWalerCwi2N08xu3YYEWaXlkr6emJySxRLVjIKxBF45eRo7tjPwrUsiLhSOS1ItGqPSJxl6TPRsXlW9Jfq+Fcalqv/UU09h4cYNC2KcETVWllVDVPEngy5Cke6O1mFALircmpZAy4KJdHUN5Ts/ZVpbujEWVUSunWxUfiP1M98cJo+GUIoP7FAM/9nvJ7+njJQ1TEBHf1+WXw6ZsSrS1rEPlh6t0frXufCDzzfo6TlNWGs5GGLgk0PeZx7CqTT9SGOyveLvcSicMB75E7du3JBE2Fg2g3p1E7k0ESzus4jGVtizKuSzyMXIZO3jrrsO48LFy3j+uReVhOwaT+A3f+Q1yI9PoxfNYHVpEc1OEOevXcCZC8eR6gdw5PAhZHccxB/8wzOoh8KavWQg7fTqyGWpGdxBcWUJhw/sxWQhq7VGVCwc76AdZEKTw0P/5BfQDeYQiFIPdhPJKA0A0lhf2cDFSxfxvee+ji9++VO47/A9iCKDCxcWxLgnSYdM54MHDyl5XF1aQqfeQIjI18WL2D49jflMBpPhACKZtMyNQ/2gFLmKa0zwmlhv1HH4vW/FM+dfxcmLl6RuND4+KRIMXVd4vRlUCROHwzHJ43HP8UwI/D//7pf7L544j6X1Eh575BCmp3IKIMlgHC997R/wI+95FGeXbuBKLYHZqUlMjFF30DJ7qrg/+eQ3Uau18JM//l5PkdIC5uAu2WIcnOX8lm4PA5/z6lMx1uqisbquBUZz2X4wjl7XqrNemAc8sW/DvEmKIZ5NRYoQVeHDVNEwoWoqT1Fx3aqcrsvuGcRkXCTmopa6E68W7KpFbk4KXW1sg+y0geSswGd1gkCiF/c0pzMcxmcgM1uc2zbgoFJzs3FKYf0w9O1VH/+WBx4rHPb5CDXxax9kRskwDNSq/EZ0+DiszEqaH6OB9c5Nzk1lAc1nrDbOMHoI2PuwwDjs83nJpGFPZBCUVU67IV5w7svm4kbhHA918jXz+1xXPSrySH2CmUMHTTInG6Q306uyjY3SBq5dv4Y9e3ZjcmZGhAv2fvqUiOuRNRk0E9IY+7UhEWFSyQy6Hc5J0ZjXMVbJCO5RmIDGl3bw0mmDjtWdYEQwJF0jaF3DUZR8OoposCciklgrnHvqAeFoEsFeELlsRoe+zWd1xNKz69pUAkVmKwMP4XHJ6XFdUgSavTI+n/zgUvKEa7Rp3WXGwazgeLKrgnCSactLa9ITZDAhk7TRqFqPlNT8rpnH0nyZd15GzgkKrQfUy+R9pYv9ZqWi0Y54PK0AXKrU5QKQlasGLZaCYtUlMxNitnK8gckhSTpkBlNYm2QdCgTwgGKw44ERDUV0WHMWjD23r3z1a/j+95/W+Ii2lYP2jY5vbEXPGRE13+luEW3RvpFdklVz+r9T8LJ9xgqJQc16egqC4uByjxrCMlirjl15Z4XnZ0pHqzEfyEYrMiV+zqZoFJYcVHgDJMRQF/aoKPdlwg1EiEzlhOgCqzV+lgh0lGMtMbMEohkwK2F6w5U2BxJxJNZR4H5tbU0mubt2z2uUg+NLW6YnNfYTDfVRLq2LYEIhgRzvSzyOyWwa+/bs0Xo79tIrOHP2gqTw7t+9Fb/0hnlV7RevLSIVDePC2UvoBMLYf9csChTayI/ju2eu4Wvnl9BPcuwmh36b5tU1JGIdpJNBNKqb2LdnHrMTOTHbYzEibXWEUwm8enEdb33rP0crmEej38H1qxewsriM5555Fd/65ot48aWXMT2bwszsJA4f2I4Lp1aRL8xogJ/3nGjB/v0HcPPmItZXlpEIhbG5vIxAs4m92+aR5c0vlSSaUOP5RYRFgSOIMKHgVBy9bApJCoiPFZAu5EWw5IwtjcCjFJlwvAZyBXReSSmvj8B//Z1f7f/5X/89NmptPHT/Pjx85KAy8kwii4snz+PxI9vQDLXwnbObmjdJJyIaztYN77Ql+8Rm4TbanMRYgpsvlKjvzoyW0GZYep1Am01hwZP2dXWjpMfhco4EoogFo9Zw1zwaGbqEBCLoUVtOVV9IATUS4UBxRH3EPphlG9xIdlqnGzNaf59Nf2LhhFEcMsFSWA9s5AebMTRz0jBfqJy6DfZjhuvUTd2m8+mnzax5yvGdPQBfCY1WXR7m8BCkD2p8bsJmLL/p5EA6jw9i/ndUtbnN7wOtNifzL1YNdM1uWaXmg5xt3mHgsua9HRR2qNw+9GqveSh2OxrM+TdWWTnyywh8yb/iJmXD3X7PZt1GM18/FO4PFA7X8oQzn8e+xkmYwenUCwZQrlYEKzIWbBQ3VJ2vra9q9CQaBh544G5MTOYxv2teQSM/NiFJtEwqgwsXL2JtdVVJTr1eUbLEYGEzUYTPWG7yQG4YDIIusvGYDqWkCAR2yCrRitMJJI5+mzqTCV1nPi7ZZ8bSMxSAgZvvjX0uKoBEEwk3+MvFFMJmrYEK+RuRhESiaRclfWIheGaiqvEUKXVwzqyJVpMHZEMHZLNRR73WkrekqeNwhtKgs41SCZfOX9TaoUUMe3exRB5j41OYmJxV9pvKZBQ8xMqWqW1EUmkUQGAvjj0kWoMVxgiFmQwf7bNovsvXcWtx2SC+LoN8QzOU9MMjdHrspZfxl3/xGUTjSRsTkEUX5fl4f7np6H5gQY1tBlsDXGluXEYoEQO/I3KMQPyGGRj0r3EB1w9j82E0eCn4ce25HvrofvTJmWBih3LYXrD17xNNQzkcG1k+jI7c4uguHgnxiSeTAPb5GeDY6+X+JXRJZrLY3d2uhM3Xi0WsLC/j0uWLEtSQ8HSgL03crXPbNGfG/iqTHBOEaOPA/n0W3HttFLIZBHptnU1kKcYiQaytLgvG53Wjh+j9990rl4srl6/IF5Vzm8l2Ff/yvfchn85oPCZBsh2ZkKEOuvV1sZ7LrRD+wx//FXpzB9AOAal4BAH2xJp1vY9sNolGvYgd2wrYvX0GyVgA6XQEHY40dPs4foqi1e/CC8eOY7OyIlh2c62Er3/1WRzYl8Njrz+MQ4d2YcuOPfjWU+fxj984jUYnhum5OawXN3XGMjg1qzUj9jWb6NRqaFFYug9B+JT248hYbmIKiUxGgS2RTsrMgJUg+RbJWErQe4+epzw3tK1szfkxFHWcXA9Y+dYf/d5v9v/sr76Gcr2DZCKAn3j/WxCPsDSP4ObCJubGOnjt64/gGy9ewfPPPC/yx113HZSgLgkSi7duaRFNFMYcPs3KhDRYEnycEzUnvChcKg3IPjqc8WPwI0Qo5idna4IqZWPBiGaUtHhpzs6DkQtRI2N06u5KYglgFaBzSEoK6rv1efBzk3A2SZNtCJHw4AIZXxc1NPkzl0gKjrFUoIOwI4Do95gpEI5xLCsGcvUVJO5Kuj2tO6zS8vZLPrB4FqQfTTDrJKdx6fpqCkA0l5QUFDUTqUfJx7WXw/fve2iCIkcCmw8gDHreFXy0UvOvwx8O9jMvcmTNdAtOw5EHy5ztd+znt1d/g+xaPxz+nN9nP0Ywlrtv1pvxSvDUKjUmmkGrJkptyq1w7vUAndSJCNAJnjcnRrGAYEh6rOx/8O84n8OgQ6iHPaHZmWlVPnxuDnWzMoqGohpaZ8DkPfLQNNeA9ThJ6ODMaVeQPOF5vh4G1wSlyEgeCAaRymY0TCxX9CBhdBvh4YpIJahaQRkzOoRQhzWIeqUu2vfyrXWzMEJfIs/z23Zien4H6gxoMY7o0KIoihBthgK+fxzSbCCDDoXWKYlnSjlWGayvrWNlsaieHQWrqWHKzzwsxwoTGB8bV9Cj23SMaj4hCnRTboqHaRPjExN48KH7EIlGkU5TdYbXwWbV6CJB6ToeCuvrRUmqEVKlpBpnC7n+mehGwxRvYLLd1Syg9z2k/NvH/9snpI1K9MTsBiiJ5ebMKJggppC66FbRubBnwDQJYPxdExPn/dB2ZJvCUeMsTRsql9DKzJNPLPk0ZahhKmfB1ZiXw96ch/Q9uWwUwhRRzcSLLEN28KTQr2RShtf0FuTBa8xhE6cniYkQJatxjpSwcuNMJLVQV1dX9TckWTHBNZ4ABcwjquipIMS1UqUOsXvxfI1zs1s0GsAWwHSBOreb5LhKNHrnjnlJ5RHKo00U98me3bsxMzWBF194Ac89+4Iq+/LidfzT1+7HW153BFE+d78l4Qt0qgj1aqj1Iji7WMKzV4p4eamCboDnf0TzeHEpQ0R11k1PpZFKdDE7mcX2bZMYyzMBrOPWSgmf/evv4OjRTbznnfvxmsO7UCmXtRZJtEmlE9goreDW2gpurlZwY7mPXnAKZy5cxdjYOLLZPJYWlzWuE48zUeRZ3pFC1+xEAYVMFtF0AvEJMvBTalXwvbJ/Ttg/wH4jz1K6vgY5RmYokicjWfLjEy0TCJdYjiMlBZ74r/+6/9xLF/DXX/w6xsYy+J8/+jMIBhomc9SI4trVU/jNf/2reObZ4/jud5+WoeiWLTPYu2+XhiP9ICeD1ZBcwYFrs0GhoaJ6UlQhoR8eh5+dzZB6bhSiblADknMgBr95LF0VjJuX0RtkwJKpLSWB+EbIQoxqZkiWxBrm5kLngWJbQWayLtITamH2w6DmN5MGFHjm8LdFMOOiJi2eUIOzARGN3w4m/ZzVgLxnrQoSecNG9QcHvq94DOM3gode5ej742ygI6yQ2MGMb211XVn9KNyi4DIiQeQfy8AkP2DuKwbLBD2hxPcEjXnqZwSH1dtogPLQrb12C163BVSbybjt+/q5Y5z63/WVof9sFig8rEh0skDDqk9Bye14qzCNpMDH4XWh1dXmJoelubC7OnjpSp7NpAZU/1s3b2jgncY99XoRoT5VWAxeNnYlzVqtwc3DnuxKVhv8HuelsmMpVftkRbKPOjFWMINhWb+wL2U2UzxsuEk11kIok7bFsQQ6jQ5OHj+BlcUVZJL0oUta5dHpobS+IdmmaLqAB974FnRzBUFKgk9hM2vsJ9aaNamZ0CiWlkWXLl3D5kZJjXjuEVYX6fS4oFrzYbN9wMDJWTsGKrIkWTkq8aP6aqsp+IvXkiSZ97//vTrPk6kkrl69ilx2TI9DPzZ6/FG/UKof6oPT3NU0SnnhNoplBSeKBjebPSUZ+XwSyUQMxWIFf/CxP1QQ5vC108ez7LrLGVwTOvDd116fe9MMbrlfFRSFPznmtzaRc28YQJkOBtVf0ljX+oijqIQfIB8NZvq3kCCDn0dHhTw64tnLvE5MsPgfr7v3ZJSKTyCgvckARwHv5eVljaBUKmUFRbYq+FwMeuzf8YP7j9Ub9wDp/xQhYJBjwinyExWE3O/oMBbr0Bjf83NzRjbs97B7xzxYw9D8ddvWWVWLpOyToUtGMFGrycIYrl65gldPncKVK9dQXF8HGlW8Zn4KH/7JdyEXbIFTCv0Q9x0Zyy2s9+L45rFz2Azl8a2Xz6Af7iESj6BZbyPKkQQp32xiy2wO4WATE/k0Hj5yN6Ym6VxTwne/dwqnXr2BQ3fdix1bEkhGDbW5uXgLC0sbQGQcxXIIpWYfFSIlGv3K6GzjUUo3HyZU1IfmPCDXGS3OiKykOBNLqDgeRS8StlEgKudwrlHHMPvCBpFT/YZKPcR0guRHuPNjFNq2UsISGt5PFVx/+Hu/3l9dbeI//s7HMD09jp/8wDswO5szZ+JuAt96+rv4z//37+Dy8RP47tHncPUmNTRjOHhgrzy3mGVLdUOKAjSGZZnfB5mifPIWLzTXeB+IOHFVlaBOcocBkQLVTWZczRbatPlg5UMxYMKNTgGBWR43oroEqlYMUiHm6/lezMLYF1QQ9APWyvD931C/koaeBmNS6ivKIKbIF0BPbgMh57xuw/d84QqYHHHwSnl2PtwGt5jK0JAR6RexKjd6kjmW2Sh5hYuWH9x81JDkomcW5GHJ0UDqfvW2oMbKVVRw3/x3Adb32kaH4UdHE6SyQ+1L93qHPxtWpXzf6mF4CSR3KI4GwkGgc0Hfb3gPp/rK0T++cv0QF35A75kVExvbGrdwrFGrGs1Elvee7E/1zxSEDFKl+S0PqGJxTQcyD5Uw1eBpC4SIxhvo+h2N0uiSuoE0/rSjV2xWdpx7HL1poY0GsrkUJifHrXnPjakEqI8EBRkoKsxExGWken2tDuLRGFZuLuGFZ17Eti3zmN86r+frgPJtDO4JRAMxlFbr+N7zJ7BU62HbfUeA9Ji0OWrlJtaLJWyUNsVAbbTbGj8gbEuHCVanlrQEFNQobE2h7Tr7eBSaFmxnpDESQVSBOJ1GI3pYpUM2MJ3cP/rRXxJ0lsmm3DUnaYWBh1vXGI0cGSKcOjlRUP8+nmB/KomlpSXksjndl6tXr6O8sYEtM1uwb99uHUZPPPHfsbi8pArBw41icdu0thIaU0ghFErExep9Gsky8KnDLlWh25M3YRBCbgyysv3ANWSJGT8G+4yoiPquBmn67xMW9o/rNVh5TROJpPqj7L+xktDftTsOXqZIQBE3b93Cysqy3j+DHX8nkSBVnklyT6gX1zgNm3mPGBgZNFnJecY0P5NwxHNyo1gcJHyUQfRjYGLIumvCJG5uy4yt2X4fW2YmFfiISMnAut0SKYbvhV9T+5ZjAMtE3gLA8uo6apW6PCKnszP47V9+P7YkTalFPqZdmhFH8PJiDYmpbfjLz/8dbqwWkSokUeVZ1Q8hQaUsqdk0kB+LIxGNiCmxZ8ccup0qLp6/jLXVKrbM7UQkEdVYEmXtosk42Kxp90OYmd2F06cvIxIhPJlBKB5DdiwjEYhUPKE2F0drKFBBtID95VDEZqCFovW7MuFV5a51YxW8Zdn8xPfEvj5QJ/4X4hAIY48hcfw14zAYkU9JkiMsKbn+g9/7lX6nmcAnnvgsLl69jne/63E88MBBuRp3uhE8f+wF/Pw/fR+2ZRL4L3/6GXQJBQX62LljG7ZunUGMZXuriUatLoKGsmVCAU7eqkfIggey06/jGx7M9Dk4ZLW4gXqzpal/zUBq47KnZ6MP2tRuAF69TUGMbpicGZTmz1iJBSW7xkBsh7YdBvweDwiplGscwapHQZDBiBaVqPyMZp696NhY1sg2tRZtJjfDYxmj0/lzgcc3wiV3pItsBTZhUkGJXunB/Zs/9xknMzj+m5Ry9ut8pTgYkFdFbWQaHQbefJLP4BhkoxUXn98Cju9FmmC4QUP2M9/TM1q1Vy60pJ2/a8/jDxy7NvYcQ9q4dHg0KnB7tcvkQ5Cx+75BXVzADHR27QVHSB/TJLQ66l2ZDBrnw3gfCUfadbbBWd6LcNRV8aKXtzVbx+FUc+sOaC3yd1nta4ilR5KI9UD55qIhWvPQ46+LVIaD8QVsmZ2S03inUVO/j49LRxBqsUqfs0uPsgQS8STazR5eOnYSi7dWcXD/XRJ/ZqCotbood3rSp2zUCMGSdJJApdFFN5RANJvXXBuDmsE7VH8JSn91Y2MTtQZ9JCnnRUkuoh1GpLF+hcu2nO6t7oojlPCfQiwcaWhgFSVfRL7uKH72gz8tRqCvpkulsl2PHvcNyUddlCtlzbnu3bNL9kgcoC+Vy/jiF76ELbOzeM+7342F69fUE6QY9GOPPabs/ctf/gpefPFFjTPwNZsRsM1NGSvSzddpMRghyw43q+yUhEnW0A43BlBV7QpsjmTmg7rX1lRCSYk++tbZGIJFRlvLnDVjn4p2XuyHEar0pDzaQjXrTZRLZdxavIkrV69qXIoBSp6L7DNRVq1N1xKD8fW+nE0X1y2TEFXj4YgCHQ9Z9up4BrLfx8qPBsNMaAl57t29S8nX8uIy8vmsjK9v3LgxIKzxmml0qt/DltkZCRYwoM1MjyMc7Ip3UauXZOCby2f1XNRqzcWCmJ/boqBLeLu4WcWpV8/glePX8O9/65exLR9DrLmBqXwK5VYfVcq8dYLo52fwlW9+F8fPnEOA0ou5NKr0xmNySH3aSFBWdVIpcq4QhF4ldReOSUaQLQU6m3NkhtCo9E6JLLEAClI0PYVolAmGibrTkJpQMdsJJGSxSPL3zHMEyNIXoZFnp+aOacpoWsI6mn1U48+1NkIy4u7z/HLOGVo3XbYzLJlilcfISSKakDvGzt/9v36xn4xM4qlvH0O9B7z0yjP4+Z/7KfVeqIdXXF5EoLSCN91/Nz7+5a8js2WbeiS0fKBT88TEGC5fvqw+FaXLKLjL1yZynGtmW/9o2BfylYb/HvUU19aKgwpEG9mpM3Az2QFqh66fQWNTWdIz8ruzQXoP2/nPGiQQJjn88BCkf27LeG3swKTHvPuAzxKGw+fDitkIHL5ZOgqv8KIyYFtlbQHCD3+Pfs+uCSsfG3XgACc3y/paUUQF//49TGjXhIHP9+EMs9aB5wVr3XWzoDZkeg6qNFc2Dq+PLYzRanDwHkful3+8weM4iNcOXKqmMNEYOjz74GhQpycE2SPzeGLG7ntEtpYtKTBijglgs1fHjTec7aJYMwMfxz2cAr5GC/oG83WM5cj7QgiKvWgyD9k35KFHSIVQJRVFrMEblkPDtvntiMYiSCUNBopFA9Ll5HrWdXEQNbUFS5s1oB/B17/+FM6dv4LJyTkE2VNjddbrI57KIj2xVbNu7CVHE2m0OCLS6asHVylXMUY3iVwW2VxaihJp9jKicXzu81/AyVNnB/fYJjMcCcMpII1Ce6NQ+CgZyoIFvSPdGgiY68TevXsFeXLwnoQWQnZKVAGZwTJwGxmqj5075xWIeV1PnTqFA/v24eTJk/LOu3j+vGyUGCTuumu/7unLL5/A5z//RWXvdIMneYZJHWd+1asb8Yzj9ZRoufrLAfQIqxEOdVU2D6dYIu4Cv2PgERbvdM3Elo7rVE1ywZP9HhIkuP9ZgXF0yXrs7HG2rBopb8jtgj248+fOo1wqoVgsDkZIGLhEqPPsUVpmOUse9upIsKMoAs8HXkse6LJL4+snYz3C4JcRIYjMWp6D27bN4+zZswqCU+MTEjY4fPgwjh49qufleAyDHyFVT7DxvcOpiQlpAsciIWzbMo1qhY71OSVmDB6UXLSEgFJhUY083Fi4qetQqjVx4fJ1nD17E//5d/8tHnrNIXzh03+GfruFVy/dQC+SwM59B/HqpWu4cnMJpMQ3Wm31gTvtmpRf2E/kXqPeMPdMu0M1nqqSxly2IEIPrzPPLCYTvUBUYy/+TPXrkeuL15X3iGebh4GZJLAyHpDlHDTsz0f/OPa1Vfd+vROJ4XXi17wH/Dmvv4mJDNs8OsfbVpzw9fr2Dxm3fB2B3/0//3k/Ec3hyuUl/N3X/h4Lt1bwyx/5SaSSSQQ4V1dv4OTT38e7X/8YvnHiHErdLqYmx3TQbJ2bxeTEuBZRt0dLl7CartxAbP575tRo4Ls9eFgwo6M55Y9MPslK3eHCjg8qHU8SuZM8MgxiQ3UE/zx2QW7vg3nWlw+CowfKaJC0rNTNG438YPTv7aDxgs/uEHe/6x//zvc/hP7s9/n8XERcKMzc2AsY/Z3hAhkmAKOL5s7ANAoZ2RS/ffhKzRKJkQDq+rP+93goeaLL6PM4vMoC1UhgVKd2ROVFi5Q1+6CA9nNTlsHpMQfe0XbI2Gu2JITZtGbvROP1M5LGczeWro26aByFbLx2y4SPG3ThbmlEgkxIrcMYjWdtZo6ML91r9geCkM3OxNS0BK15oBF6ZZZJ8eR6vaFgVqmQKczs1FiLzHRlfpqkiWZKrgOk/uvADYdk6smAqq+jMVkYsdfG2EV2GjVfOerD18zMnaxLfnz7qafxjW8+5WyhoGSJh7ze8wjxaHR9jv57kJRordu1H10HnBN94IEHtLZoC3Tx4kXTiO0SQsuowmGSyKpkfGJcIwuvHD+Bffv2IRGN4sSJE7pjhbG8DnMeOtu3b9NrW1pewSc/+ae6r0YqMQjW1oB3Z/FzcSOva0R/VuNFZFdrbpTEo76qBBGwAiHEoxEluoQmmWzJPZw9sm5Hh3K5XJLeLqsoEUyqZWywqm01tKd4fxnYuMf4b76uUUEGBSDaUoXpcsHgltBoCK8lg5nGntSfMoKOmTP3lSDZKIOdZT5x5mF8/3336bVQQJxzxbz2DL7qcaW510tiL/O5xIRnUI9E5BZOcXIGIY6PlcpFuaRrVxKN4OS3Y5+HpHJDUkhYLGXOuXXyZJuZAAAgAElEQVS6AWTyBcxt2SodXKIYZIQ2Wpyp5HB0DBtVOtuHkMmPYWNzU++N+paNWkX9XsG6SXoycrg+qcqaySNZ80KzhH5Ze8t6wUNBDD+vaOIRxtLn+/IEOF4n/mz03OJj3jkO5WeLB4Lg4mg4QiHhTY1+mXsLPywu2H9+pph8AlV4Aeg+crCdFXjg9//Tr/fJMONMz/ef+T7GJ/OYmSzowGDFF0IYx48+j265DuTHUKzXZTTZJFU8BBl5MvNgdkgDxtlZZpWmAu6P3B9W8Q0OWcJJfXrckZnp4McRsWZbbLYopMzi2IO+Oe2/f2cV6Q9sXwn6g9pf3NGLftvhPhIkdXC4WaLRg4WP5f9+9H34he8PHP++7/zaP9/o87JJzsOJG4n/WXVrAcUOeiPk+BvsH9u/r2FwM0hsFKb0gX20Mhh9bf69SF7NbWAPqw7f9+3jD6ZV6Wdj7O8GjzMi3jv6e3qNeg4PwXpk2fWBHIxhFbhTtHf4vL8ePJgZyCQnRXiUgU9q/xV5M3Kmjn0nVjB0Li+Xa/LT49A2zW0pPbdBP69gHJvVOpZWilIqWV0rIp3OYuvWef0uFeGTGfPt47rmBk/EUmKF8mdkpqUyaQU99tDIxmSPj31sHtr0wuPAOLVrN1hNuSBAGRdWWDzwGAjZr+G7P3/hMj75J39pcOHAl9ASKh9QhoFueC9u/5lPMOxw8jC53yNveMMbtLYoOLxZ2pBSDuEg0vI5iqRrLDJPENVaDUeffhpvf+tbdCh+7nNfwN13H8Khg/scqcQgRSYHDHaf+MQnZHMk77pWB1EiNZ6pqHdvMKZBzm1JaOn5HLLjhRfYOmEfnteYfTgvo8exkXJlE2trK3KPIMpE9/nllWUxUzXXFwhoD7HyY/uF97q8selE44lKGPrjCWX8N68N+7U6jJNxVbKsCExDl6IR5kFJXd1NKtaMCLLzvfA6e/EG/g0vBiscVtc83Gkzxc/TE5NicPO5+b3XPvqoAiGFxRmM+bisrngONKmFmXAMxmjYRitohOzaHFzfqvgoiSfWbRSl4qpm9ZjEMBDRsJnzb5zjpJYn12YsGZMWKhO9ZodwbQvjhUm991wmh/HCmO491w2FyctlIiRNNJrUvDS4l+gJg5/Gg4Ty8PQ34plHp3ygsxlGq7B84PP32VdtJnYxVJ3yiQOvqyUmDGjD5J1JiZ1nlJE09wjuTRsjMfUoPxZSLlWxsVnE+vqa9EYvX7qMM2dOW1vn47//2336pHGWjgtGBGPZ25jxDb35Lpy6hNJyCYF0CsvFNQt89GtSdpLD9NQkqpUymq2avNLGJ8bM+mFgrfGDldDoQc1smExoBk8fPPyiIvQlwoyj9/tAwL8fVS0ZPdRHq0b/b38we7bjgBk5EI211zhKCFFQccK1o4FmNNiMBpU7g6GVRUzah0372wKUI7bwez4z0iZzfnA69MiuUwXmqyzPiHNfu2s8eH0KHrePG7iXoZ7EnQHTBzi9LjdUbMFuWBHaax4eturXDdfiQD5qEAg9zKsntvc+eF5eC6+go7LEz9vYYW0+fEZfl1aqw+sNOrMsXwkSP+vgtcOUBxQPEkLmhIorpRqKG2WcOvmqrIomJqfRbJjhbSY7hmxuHMFoDJlcAalM3qTbAkFlkYTImu0uqo0mHjpyP3bNz7iesOmX8udcF402GZV1/W08QQbqBqdR9Zr5Nf3rkumkO2hJ4GAwt01OpmYqFbdZfgSwvLqKj33sjxCO0KHCoB2fyfqD4U6o886kx3+tKku9/KHjB4PSRz/6EUxOTqqXZgmhtSOs0rYqUYcZSUjq0ZmZKvflE5/4//CLv/Ah5PNptxYNaHdnEP7qrz6naoukOLEnOxxVMuadnSVWJcn1m/CXJOVswJtJAP9tAbqtALC6uo4bN24pmPI/C3g35CXI6p1rlYLm1ieyNUZ4l8/L5/N7sd20ZJnX0g7dqA5GS5yM8MCAyBlH72UnclKMh2oUxY3iCATf0+vl31Wq1cF54c8NfqbCEytpBjAGOVbHFGHgrKv6kd2OKg+uX5+8e7RDUCdfIw2lHVGHAZBsd1aiTCbY/7cxfiPYEPkgu36M1P+ItRw45tRT8CMPgkpYJHL10eJ6CNt4xtTklBjIg30vAfemgiGvD3kJFAjx56pIItL3dX02d6jw3hGF4bb195OBfii/ZsFo9NzVXhsZ2fJns5HXTBpSCIw7N7ku+X2dkTGumZgFS8k4cs10VdUvLS1jbX0dN2/cEqN7eWVF32ciQWUlSiOOFXJ2LD/xsX/XB6h52BGLJhyKodnqSHGlKdWIFpYW1lAtd/HzH/kw/t8/+H3BnLR45wYJhwLYsX27Ln61xuauTeoTujDI7PZD+M7qx95ABOVKVSWoIAlH1rDftc3iN73PFHzmMFpp+AU4eqF9cBwNhnbAGlFkNNj5x/KHtH4ux4IhA9L/zZ3v47bD3UU3/Q4b9w4iGS4iCyL+a25K61EkFego+ssP/169xuad15KnCWGg2wLuSETyr2nw2VND3evT++wP4dPRqtkH2tGgN3jvbtbKB/EfdgCP/mz4b64JHqrmj8cPqxisqvFWLWqwh8Iit3BjaWxj5J7RUZ2HIa/TenHd2HfLG0ik8oJnmP0lk8yieZiFkUjysNb8ieYkmUFy5qjZ7im40Q/MAo0RYZxYpzLbg/v34sF77kG1XFPQICzE+8TAxdcpP74eAx1l73gA2KaWt6GcAWy+lMEjxLBIUfdaU/2dhRvXcM89d4vwwUPw9//gvwliJazmqz4+1mjAuzMBG/3Z8D54lw1bV3wskiF+7kM/jT179riZSqvU2FPjQSezXbnPk2FCyM1p0vb6uHTpCs6cP493vfNtJiLhzVAtQ9FS+erf/yOef/55G7Og5JsIDoTxvP6kVZWCJzn0zx5Xuy21IlZvlOtjJcTkRT8ncYIHfoQkibiCWjhCOMzGOSzYcVSAjhKs9gl72QHpg6iquVjSiCrUuEyldC21pqTnaMIDfM5du3ahWq6op2xB0piErHz9Xrd7YRkfH1sybe58Y+JAeJhVnx+F8IGApr6bZHQSShbMD7WHLEExiG/Hju24dm1BfTWR5DTobucOgx6vHaFGXhe+j3qzLRiXii6UM+MirLKXubEptZ38+CQKE5NIZDlfnUAknkCjR0mBPiqlTZuddOzXQWLAYOn6yWRN8j36QoRsU+NSGXStKozXOxQxmNUnMZrZtf+sGhvOMPuz1icP/rF9sON75d/wawZOzU865xfuD94nSrrRXJmsbY5O8N+E4cmGZ3+ZUmh8C+ybkxBD2JgIETjyFKIQjI04BX7vP/2vffqNHX/lJUyPz+D5518VTvzI6x7G+HgWlWoF5VIdCwtr+MQnP4k/fuKP8Ld/9zeYKOQlxpzNpDVXRSbSRnEFsVgYW+amRLoQ3Daa7Xsiw8ihblVNBKVyRZRhv8gMwrEDUm0ZNy/nA8JokPMZxGh1d2fwG/36TqiRX49Cn6OBz8qP2+fZ/M/94XRnFXV7X81poLnT/05Y1W8cvnYFvnDIzWQRPnDC2CM9tdHK1iq020ksgyDjzqTB9dRjMFMeDrL7Q3VQqTlmnDbkSI/ohx+uTq7M9/Hc0LpY6zoLnaqie+2m12rVBasJrQsycx3NnYcZITIemtU6IcsASqUGGnVmyBzkLimDk3I8bYd4qCaTGJsYRzqVcv0IywolVKdMNIhowhrrdn0T2gjlUg1f/OLfKRtW70aQNtcaz/y2MSkBDXHv2rkD73rHW60hLmaqGfwaRZpuOi3N7ImVFwwq65yfn5NE2s3FRezds0e+lZcuX8Ku7bswMzWFbzz5XdnKUHrq7nsOiwzB6/DXn/8STp4+7Uybb0dJ/HySPyx94uSTldFEzO8d3xbg7/LgeOyx1+Lhhx+yBKDXxa1bN6V8wYCdTWeF4Ni94YFGZqTdw6NHn8crx49L1uxtb3kTJienjFglirlWkWYPv/3UtxGNk+LPOVc6lrfRFM2/IjmuldVlLN5axOLiLVy9dhnF4oarArmIgromNDxVX0bENAYx7n9C2k2Qu87EhIQYD5GxSqlUasr6dQ2EBtjBy+tAYgaDhUHL6UEvjX/vxwmYDNxzzz34+6981VXANlLjYTcFOmdIy56SP0v4c7lMjNgXMYDyfRfX1l3f1CzJ2P6xNWQzqj7o8r3x8cbzY1hZWdV7JazI6s4SYgsqqvyoTMXxH8eGzBEi5QhJr49sPo9kNoM41YPYCuBYQbcr5iUDAl3MqUvMfcBihWtVU8BkPfbI4GdlzpEQG21h4GNg1Dy0Y2fztXl4UwRGMV4jCsx01PBtJV+dCQlxe08ojYIYZReH5xqDOIMdH4u/y9/xDGxW/iQlce+zN8p/szhi0st9xuuhfrKuFwksZGGbAbaIis6RnnteiUyXpsUlqTUFfv1f/lT/wIG9ePbo05ibnsdn/uqrivoPPnw/7r//oKq7crWBU+cuY9eOPRJPXVy6pV6eDBT7XaSTCcxv26JBWGq5TYzn3QK6HS4brZY8pKhDVxTnkAZrfR/PL2y+KQ/HeSjAByofBAbw10hJ7QOl3RyDUkah0dGA/MN6X8PqyggutwdDn3O6Q340uI9AjXYkeJFdFw7U+zQIyEPBFgwMbuFC8r58vtIdfa3DfzvH8gHUORxd9OMiGhwZzPiZjM/tGOUwex8cqApUQ3sXq8S8x9gwaHmKuu6FqgBWOwxk9oQ8gPQfx0ZIRGDlQVYc2Xk1ShTZ4PWFCxexvLKGjnpkccE0vAacG6NtCQ1omUHTD4+0a5JBWE1wHICBj3AHbXA4c8fFzUOBayYSteeXM4IVCPY5wHHRNr705a9grVjSY+rQJNQndqG51pNSzb/lYf/2d75VAVetgD6wurauxI6HE7UVecUYcMcnCli6eQPbt88Lsrty7Ypczz/1l5/WRs1mcvjgz3wQx148LtWN06dfwb79e7B//z6tk+MnX8VnPvNZJFIcqjfX70Fy4qS7hpC3BShLvrzJsTGFbW/ZZx7gvqc6Pz+Pt7zlTcqS+TNWStncmFAaJgmUXlOVHaG1k1WuvGYvHHsZx15+GePj4zjywBFsmZ220RzC8q0WisV1XL5yBUefeVaD+FeuXhNrdGN9TQd8iZJc7baCoUkJGjuyMDGBsXzWvV7f5zWmLitmBhAptshLkSo7nPs0n0g9t8YxApprpPegqva+CeFxPdkHff06unfWC+LoCAMuESur3DiAzvd2/er1gbqQF87wLRftXmnlWhXDrzlT6QkyfA71spyyCP1DGRT9/WMhzef2iYoPAmK+O6eHQeUlJ3UTLhCMSIg4EECpsomJyUns2LlTs4V8LlbFlKdL5sdU0XEqklU3YUnPmOacss1D8roZnMx5QAV3N9vGM1/zlZ7uz32j48ICnw2h2fC9nbeuNaSAZgmnr7Z9pcfr4as4fo+JPfvavvLn9eS9JDmJ/7EK5n9MkhjoeJ8Y7Jj4MgHgWvdEIJGPGH96ARVMknukoo8kHwl/s3BikkHYOox8LoNKuajknzEt8IEfeW3/kUcfxDef/Bbuv+d+nD59Ec88/xJ27tuBNzx6vzD1fjCEa1RurzRw4dwFjI+Pmfp1JKrFSbkcyoNt3TYtWnguY/Jbd0Jto9WOr9hGAx/fLC/AKMXXm4t6BRKDY+zi+wunhUhIwMEcd/b7PCzqM+DR1zWEhzwraFTayw6SHxb4JLXmKqMB1OhkyEYf0w/v3wlRDQOr3Xz+3F5/9DYXhh+AhgettuHguq/yFPBMWe1/8DEkpAz+xjGe7lTC0KGqGTvPanV9P+cgLT9GRytm9WBN/6DgHJI7OHDNpjihO+oV0smDM4oUNC9XDc6anp7Fzp07UBibVNVGyr9mrxK0HOpq7IED1yQ7cO6HMKbRk43tZ27V9p5b9TbiJFZ0zFmDMIf5ufXUMyJpYXZ6GmNEKvo9fP1b38GZs+fQ5eA0bzFp9bSzYhbs7GnY46i367j33nvUn2HvhsHjwoVLA4o2ZwUJm7JK2bFjHgs3Lguu4mF69Oj38eCRh/HZz30W/9NP/TS+/uQ3sGN+B65dvYHpmUns2rVdtHWOCfC2rq5v4oknPqEDyKoIlyTpPriEYqT691WfX3/D6s/urtxFeBS4bJskine/+926HtwT1NnduXMXNktVVbl0vWb1SUktPg3n/lj1qmqinFyjLtJQcXUVNxau4tKlC7h+7SouXjyPZ599TlJqrIZpPEo2K+10SOjg6+poTMXuCbcUM/It0vclsYTVI2clacTMKr+kJIRrieokeh8BJkQ2n0uiB18/+4m9TkD2Nq02DzRuybDmIYvrFc3vEtpWT9WxC6Wm4pmm9HDs9zVmwLOHqkmsXuiIoaRJohwOunYuJ/ya7R/1GRmcSbhz/WbpvI4Q8HzSbYohQ5UmX/XpfQsZGzJCVf0IkmcRQUJVTEmIJ3Rx2fP5PA+A1VkslcX0/C40EUKDl5ckS5WpHROGEBmGiZ2V6BbUuzYKFRgRhnPXRSutLcVVx8z2gc/UT+hzZwxgFhMsWmhlZ708XmeuM74Pjomwx+kDocHLdSWLDGiE361/uzYIegzozWZbMcZXgXwcPrY8JFnFkxjl5rQ5h82YsbFRMjZ8mKIT7P0xeWdcYF+1K3GWRrUs7V7OEQY++FNv6zP7PP7ycezfvVdi0WvlDRl50hCQGptN9HGzXJYA6eLNRZWq7HeMFwpiVB0+eEA0bWr+7d6zVbIymtUZgRDvhBNtY1p/StzJUEQbkS/eb2Arna3HxxvnN/Bo384HtdGf+6DI5/CwxGiw9AHzh8GwPxCs5cDwg5WrlRLDgXcL4IZ7W8kzpIOIvO8W9539mtHXYK/VGrYeX/cZo4evjGPiBH6dVJh+538Y7IZh0T/WMCoOZZ9GK1odVDp47R7ZmzJWnGW8bC5Txqmtxj0PRi7ic+cv4Pz589jcLOtlEl6hLBGZkoXxceTpvp3Mqv9myQpn89rKYOl+wO9xswsq4yHnBofVW+gbHdkyP0pytZXlsTrWYRHsoFmr6IC2BCKO/Fge3bZ9rarI9d54LY+9cgL/8OS35LunHiIHXhkmSMoImI4sB7t5cO/btwcz01MiNNx3332aaePmJrGFjEBeA16bvft2Y319RRv7yJH7cPHiZW1IZriHDh3Ct7/9HQVPZr3c8BolyGVx6K4DgmUazS4+9vE/VCXB662z1S0oN5ppS+s2ZpHdI1+xD/ulQ1FyCSO7VsGHPvShAZTO651Kc4YtYsPZ6s/ZCAnJQuyHbGwUcfrMqzh+8qQCPiv0laWb2NxYsyHnaFhWZqyoahTXbpFcwiqsI2jJqs6uev4dBUAHQYWB2S3TErom9NZv0REgiFSa8nBtzQoHJF3m3DxMF0+VnpFg6MjOG8aeIantfO2cteMeJKM0hHKtJuslJs9cA3SX5+tg4OAHEzsegrwfrM44JmGSeZYgcoCdKAzXmCBGUeUZEG0khu+RSTorL64fjiTx/PLnmodKxVJ2Irzq3+ksC0i9xJNu/J7k89I5vFAYQz6XB736GBh5Wxhc2IaivB5Z90omeGLHUpjath01ejZq/pqzqiQX2RwooT/rcQ8Jav66KnH09FvfT+brcsxN7/5i647GAtZ+8j6bBjMGTUg6l1Ow43XwYt68dgxYTLYYoLiHl5ZuCd3jmSGd0zpnBk2NxsOl3pyb14P72zM1vaYx1/RmuaJ+OZcIESA+PudmzYkhhGbb9bGbdczPb0WttKH2Hc19A+9845F+YWoCly9ewGsffgTtbgsrG+tSui7EU0gEo9JBu1mr4Oa1W4hH48oKWV6O5XLWiIxGce/hu1AsLmH/gV2IRYaQmN+U/oAf3aR+A8tHOxIVlsuFM0pxHR3aHjwWaQKeAeWwfP/4PsCOPp9fiKM/G/23X3TsadwJgd7Z4xsERqn8W7DzwUxqJ6yC7qy3HHN0ACfe8XN/HfzhNNpb8MFKv+McIQZ/7oOtOwz96xhlA/LvrIc1lFnzlYKHyHyPYvQaRtn7cT1EBhlmYVTqX1xc0oFOIVwuNPYleNDRB4vD4IXCuI0CJDnrRrPWoDJkbkE+DiEpfqjHASZHwNvf9jakU2TL8XdIOIDYW1TTIBzqEyG+Tgt+1iNgf8AjAKwKfeVfqVMk2ogPyvg6XaSSMSmOsAKkY8L1hWX86V/8JUJRMplNN9Q0XT1kJjdaHWhbZmZx8MABXLt+XT6BZ8++av2icMCEixmwI1FMTBYsg1f/pIsnv/4tJNMZPP74a/Uc3/jGNzA5NY6777lbQTOVMLKFYL2uMXif+ONPYm11zT2366/o/g7h58G+cYQfD0cP9SityhoeJDS8tZkqVnxTU6Swu8O/Z4PAlTKT2htYXl7E1SuXcHPhOr7y91/ByZMnTO0mwZnErPnt9VjxNJDP8tC3/qip4oTRblEWyyo6CgL4apT3QoPMju3IPq4OXakydRHu1jE3W0AySZiOQagluI73gwFHzFDKHmqUhbAhhbiDaDUJebLiYyAKoVZtI5UcE+RJXnlpk+IY6xLs/shHflEkk6XFJQd/JjXPSIINAxjHXsRGDTKxsrlGjmtRnYQwISsN9piUkAR5IBtDlPeDa5NVPqsXj+Do3rrkW2QY57Vp968vYXSPZPHvCQ1yfdx7z2HtlVeOvaSgR2if1RqrUV8tSkOU1SdVfgJBTG3dRkl+NKRNSzUlN+tH93WVgBxHoG3WSPiTGpYj2jnVH8921f28gwWu9+UCH+8D9x+F2FmV0/XcE1N8D9MHPMKXDHIMdsvLSxoT8a0uPiavvT/nfJ+PX4td2u0qkPJ9M3hyv9OwmaQnJues+PjSx8YKgug3pcDTQkBKMhYn6FzRqJVRLRWxUVzFwQP7EHjdQ4f6VErYvXMHxvI5leSEd7TYKf/TD6JO25heH4u31rC2tolt83Mgs45ZIZvRhElyxG4jATz44H2Y28LmNzeeNTJZTJtSg+HBdoh72M2ZtmpQvKeFxTcykDUaZLxe5ohuABTrddJEzmGX8yWaHJS2pusvmcmPqqhBoNN4wBBe9BvTKjbHQBWjfrTMdzJdHr7VT+35xN4T7GnhaFh5uR6MDtohpX8QJD3pw5FCBoHaMVitX2GU9uE4g5WRgk+lgm/9EFnUOFsWvXJHZxcb1QVFZbIDh3brvTGrowsAgwsV5blAOfsis8fNsrue1hNj5cTDkxBWJp3Vgc9s2FQczBeRDMrixoY11jvsy3hKvrs47voya1eFFTbx30OHDiKXS0txhQPSVI3g/aQckcFA9j641pQcUGBapBgLFuo3DYI/mXj09zM9V242XsPpyQks3FjQocJgXG/08N//5E9RoxOCa4Sb5LeNAegay7O4g+nJGbzjnW8Tw48muZwR48HHykG9sB5hdsvMfX7Nny8uLmttzM5OCw768z//C7zh8cexfX6bIwA5SqTrxfK+ff6Lf4Nz5867KtulOHItIBToYKqRRMc0Oj0ERascDs7TeNeYcVKzj5oIBA+RsZxVJRcuXMCZs2eUbJJ8c/PWApYXVwULUU+VRJLxqYKkv5pUJKkw2EXQkr9XA9FIB7lsTFWdZ3Az2GmUQaxPB5WzP8XKKhJEPB1ThUepOB7Q5VoA9WYP6DQxPxVDPhejZgiCEYramz5uL9BCLkkyBk2mI+op1tttNGpdVDcaiFE4JxIWQzcSjwpBYCJOQe9aLYBKA6jUO5iZnMQjjzyKXieMeoMzeVWRQI4dexnLt5bMicWRlhLJmAl4BPoaRyHxTvC5/BZ5xLgOvXO4MIk407Yt12sDhw/1uGnJJgGFrskuuh54jEIOXMThIFY2i3jX29+GkydOYPu2repH8T6eO3PWGOFO7IEIyNAEuWceiLy33IPJNJS6aa8w5A9qSHOWd8PvRlbxoyoWmCUT6HUtyd7kOIHE+w3lsflBq7yokcvq3g+nSxKxz1G0hpCP0mZJIwWq8Co1VWWi1fXZs4yJ/0FDcf6blkyWtBGViSKRSmvO0MQkWroG3DiWXEBqQowpanfEiTpxBjWhr7kuyBRW/OaZ3GePO4p8fgJbt24VA3z/vr2IxUI4deoEAq+5e0efF+LBBx9EJpUU26fVZtbNBU65Lcs0eTiurZNlU8ZacV0WJ/wgVZfIQbfdRCQEPP7Yo9i9axeSMbLuIto4rLJ9gOHhqEEIp+7BNyISh9P1YsYkWME9vod2Bv1BYtg8lVzgszk3x+JzM0n2XMYqJYXcl+Ya7Hbw6qByc8QAvZkf6EsO+youQbaKkOG0P5To8cFM1YRWnGctOs05pxLBn/hMx2d6XmXDV13Cn6k3qXkdKMtjn4XkH44umDuTU0VRQkEo3+yfTEXBaWdSE9LrIgYCqDbq0l00dtQGlpfXcO7sBWHtY2MTmJ6iGW4OkxMTSGdzMh81bN6gXisuqX9o800cBufBSi9BBjAvEfXyKydRbzo7GFf6Dq+PFw8nc8xIF7zXc3OzeM1rDjnFD5dweEB3JEPlMDqhEV5jwkw8tPfu3S026OVLF9WL40dpsyrIlV/TmJMBlYLE/KCg8FghI4joc3/9ZVy6fE3OGtQ5tNfpXODIYHOsN0L6/+wXPuSugf2eoB5j/mvdm+EpnUOMhi5pvZEEj72xT3/60/jgz31Q1bCpmzgtyoG6TgDPPfcCvvXt7wyEyn2loOdxNPEomY+Cd3mYhJFm1amZNlMBIfW8XK+IdHLpgsHPL77wEtbX1nQNmJFT7T+fz2hmjCMN9WYN6FLCP4BILIh2r4Zwgqy8EJq0Q1rnyFMMnQDVcKjX2EIuw36UkQi4rwNBzrlR6N0SCB5atEDiERVBB71IC20mc5QT63SwvB7GerGJSK+D1z9YQDzcQS0UwqW1OlqbAXkEBiNtjCdb2EKTUQDrq0WEk31kUxMI96OIRhrq2dY7DSTSIYSZ5VP5pU0z7Cg2GgE0mLUjT8cAACAASURBVNxV6eWYRDCQVcDtBeIaobqxcEM+oAq0IkNx7i8oGyazQuJIEvtLdSNw8fo44hbNfFWBufk4siyT43mcPXMGWVbzPKa6hm4wuGTob9jrgYUGqm1kU0mkJ8cwvXMrUGvg5vWrZhDNPiFVZtIZ6YZm5alnoYyQrEQuWg35LAYTWfRIHosn0KIDTjwtuF9nhHM+4VrVeavZTCMW+faNV7YivOol/pgAMpnlGU8eB53LCefKc1BM2bYCFEeJWMFdunAJDbWoLF/j2eBns7m/2cZiEhyNJTCRT2kMgwklgxD74+o3hiIauKcSDc8G3kAmIpTBI6xre84IQiQicf8SPeIZQN3ZibFxFHJ5pLMpjE+NozAxLnnCa1dvybFidmYLxicnEU/FEI6FEPjMp57o/+2X/0Y9hz17dkkFg9kriQl8JlF+6a3X7qBaoQ9YA6vra1KssJ5MTDp0lMbhvdm/bxfe+Pg/wczkGLLZhHok5m5iLDOJQXNgnUw6EspZlrMiozdZv49yrarnJMnDQ3ajENxoILQqzgLCoHIbVGtSO1WG4AOf+oWyW/H9HvdZKTPDmfMp88osI9qWFheHxBcz0hwFNR0b0gUIg+dMsmkUmvJ5mO/FWAvDDW67wCjGpKoAMgv9z6wXKocK+fgRw2fwDetacuyEwZIZF21DmOHIyHVjE5sbmwqMsVhCBx1hOqp25LJ5BTjTPSUr0mueQlWVb0rLOsQFQb42ChmL8qzK2VfKnAnr4uSpMxLKdUS1EUaohxGH1kyq5Dj/lIjjgSP3yV2BAYLamYRObt28KaILF4yRCho4c/Ysdu/Zo/fPTHDXrh0ol6u4dP4cHnnkIUlaHXvxFekkfuADP6rLfeXKAqanJ/DCC8f0vu+7/x7due997xl893tHEeDYiHkQ68NGFZjEDA1LP/KRX5K4sGXPAa15UunVu+p0lADGOHgcok2TMVy5tv2DPvfc85pXe+yx14mZKvjG3WM/gM3nvnz5Cj7/hS9Z3HAoCfuJ/PAu99yXfP+aRyxtYnnJRgQI2dGSprixiUvXrgpOJdmCQZGwFCEzHsAkJ9AtgALek1NZQYv8qFQC2NysOzixjXSWe5y/zwOf2TeJEyR8GCOSAV9jIKwgGPglKSWlR1ECeW/jPBRYjYWATsT6X1TAaQdjeP7VDYSCURzansRDB/oI9qq40Yzim+erqJec6DGamIyGcO/2ECYyHFJnP6cvRIHkBfoySnEo1EEw3Ea/S+iLEHUQm6UOSkUjvQR7rAC7CESyKDdDWFiqapwl3AujV63rdbZ7dSBEY+QQ0CML2bRaA/we2sim82hU6fHJKolECxND7kbDCuRUTXn48dfjG//4JLq1uiE9rS52bd8hb0eKFHRCAYwVCuhVGiKPZAp5tOhIU9xE1M3z9gIcxDfijYgzjmXNdcb9y4qLyVO92US9H0Y0mQKiNIgVB1QQoHcnMK6Ak1VUa8GdYQr0TkVJLOiI5gS55kg0S0d56LPKt6KHylqra6vYKFUEW7KPz7vf7XcRi9DD0k5QXikmxOyniqTloH+zXupjgn3Q8oabGw2ZzCD3G5NFBr2OsVipU8r+t09w9bpZgSdTyNAphEExlsDc3LaBSHin2RWreKO0IbcTnq3UTyUnIZPJYmJ6BpPTU2o5BD7950/0z549g9OnT+lwIZzED0oB8c1G42TpZEUdpeP5OmWJgkFUqnxA8zmjRxoDJnod9VLe/a534PDBvcilaR5ozDJfMfjZNOHfA6V/C17qA7UNdrtNUcQdSIMqzQVSVTTy9hp64Q095VzgC5vqu5fwGlSORvg2NRP3+JRnE6xAwo1Gi4aAgYbxdcY7lwKx08zsUA8gOMp/jARIN4foqx7dQAU0+pB5EWceHKZ7RziDFHstXDejx0dttjsKCpulsiBJqmRcungd62tVVQLZTBbjU1MYyxPrNvV/ymURCmAQMboxAxirBaeSHqdSug0Hq4FOhwNX9fI9cWOY47exqXxTXmoJbfZCOJ+UHPRd+B4vX1nA1es0J2avZmgbI+UHZ6XjLpiphTio5e7Dd4nxtb6+qp4BVe05/0WSCV87NyP/ffLESczNzel7zHzZryoUsnj6e0dx72sO62D9AgNHH/jAB35M81OXLl3FgYN7ceXKVfV3Hn3tw9oUZ85cwBe/9Dcu8FkyIb6EoqC5RHAt1OtN/MRP/DgO3bVfvU5eb6nhd7sK2lwzGpcR7dyqRg+FGrLVx1e+8lU89dRTupaUDnvvj7zXPO8cVVyHSNdGPf7x698cMOSs583eZl3ZNYe8GRzPnT8rX7x2pykWpvwF6SvYaqqp78kMOpx7RrVnoNY+pJt3qyHW5p490+h3Kmh2e1hcISrAEQG6cYewY34a/UAdwVAboUgK1xaXdXCHQwmRR+LRACL9BjKJKFZv0XuQpKgA4ukIMvkIpieiCDNAdAJyXenHa7K3yWfyKLWAl682kYj28fiRWUylq0iG+zi30sLT1/uyROvIqqWJu7Ykcf/OMEL9ZXQZUFn1tHoIav6rrQASlU8nZzLDqmxo1bS62MKl61QAAdLhFCKBGNqhGC6srKARzSKVm0JzrYH1q9cxHgshl+ljfCKMdKaHqck8JmdiKEyR3BLFH3/8DDJRKlbxPhGtaCsIc5YMiShq7T7e+KbHsdmsobKxiWQgjGqphE65jmqwi9pkAquRPoL5FKYyBaSub6Bx/jrSVOoJmUcesR59kMXqJLtWV1awY367klU/R8d9xv46A0s3mkQgFlclyZ4Whxi8n6f8RDmTSiYmE1t3XnP/U/s0FTPIUkYAjmRIQhBdK9aXb+HG1csyPGaQITTJxSPmqnM3Z4FCEmSbVaT30Wyb3yYDmKhZ/vxztm2z0wVUN4vodltuns+gagZGJqU8NHh9/Z5qdTo4eNchN4MZFBN8Y7OMM2fOqS1DpaZ2qyPj2063YW0Ojjgl0mpheMTsfT/y4zj96gWcPX8ZtXobgX/327/RJ3OLJTYjuQUoNhKrWFxa0lxUbmzMYDSa03LRUR6qbnqSPIAIrbTF3qlLnJq2Ju9951sxNzMu7z5uNA0QCge35rTPZtUT8ZJctKFxm5+Ztc9OfNCwNHgwGGcX1vXx/MyYDc37A5yLyPqLA5udETq4VFk8vEm43ZFFNGf3A/JeIxY7Kv/McsW9IME6Q8blyJC4HxgX3GBsedkAacDazG8Z7PmaOWjKjGqjXJGDOPuoq+urWFsv6t/CuIMhbNm6FbPTM8jlCxjLTwpaEIsqxCHgpPXdyMgNhwTxsWpin4cKC6adKUhfXmj8Hfah2MdjheJZZ7a5h0K+nnjDKtCqImPc8UD1jFpei1uLqzhx6lXN0ngFEv+7vEAicchp3sExeo4O9u/fr8OYYwcMPNu2zakfQldwfsxt2aLKirAdSSp8X3y//Lx12wyWbizi1OkT2LNnN44efU5yTEeOHMH09CQuXrqIgwcP4NixY8jnc9i9e7cec2lxFZ/8kz83xigDuTJWC3y+38d1w/7F6173Ohw58oDEj3kIkYHM98Eg7Di/qNeryGUo7Gt9EUsMDQl45pnnNHtFmIajQByL8Ndagthdk126ceMmjj7zDBYWbuj32cg/e/YcatXSYAaTQZUC1+PjeS0oWtgY+cUq1WqVA8mk2nMOzuDl6akpES9Y/VUqJR2OhUISe3fNAN0Kyq0Gbi7V0e3HRAbKpUKYnUwgFGiiG+qgH8ni1NUlVESlTGnGKxntIRNr4NHXbEOw1UKoF0enHUaxUkGxvI5sLoxOuYJuhx5tQCQXQaTXRSIYw8pmB+eXeR608boHJjEzFZW5741iBy9er6OKDAKhFLq1MqbDZTxyVxTxyKb6WlFVuxF02WMJNMDipNdicktXbroFkMbPYJLDlWW2AfKob7TQrPVQ6TTRCPcwsyePsfECZgt5jIX6mE1HUciHMDEZQS7XQS4TRCheQTBKWDGDf/YTR9GqplCrmZxWLG79RrVO0nF0g1H8+m/8Kn7jf/stfOB978P546eRisXRLtewGGgg/fhdKGajaAaBXDeExKlbSC1V0FilogtRLxqpdlDjOFcmg5s3b+LXfu3XsLR4C8898xymJid1PvOc5v0X0YNqLIEImWDqvXLsTHR+x8YejBgw0NEGiOov0QgiMo/uoFWtoFouo1IqS6uWCfXSyqraWxQIJ8zIByOBhLC9lyXjQD3l+choXltfM3Nw8Q2ImJHFK5KG7hGTe37J/iz5AZQN67ZqCsjsn0q1SChSVOpfa6srOttIluOMLlnHmtNrNgRL8xqwok2kMiJasShjjBJc3yhpH4+NTQEBMpVpMVWVukylzL4/jRdS6PYjCLz+0Xv7hCOZhfIJNNzI8pgD5dcWdHjRsiLKLnLfsn8GP0IN/CwmTyyKerWqjJObrzA2htc99Bo89toHkR/LcI5eh6pKd0k6DSEgc9N1zWFRn+05mFlbL8uyIM2UuTJ9tHoaZUSacOrI/KCVLQMyi/2MzCQvqszPRtc3VQ4ji9ggjIcoDQa1atNNQJNmPUIB1vsRXd56HcSrrXqjl5UNUYrq3WYDtoWbN2/h+oLNtRGGNEX1DrLpHCLRJBCK6kDPZLMq47loaWyqx9OHV0FwBacCWVdVEs1B1UfUEOuwaiPez+a71DKcTx9dEEwlnSQTssE4TmGPbc1hez6vpuCVLrwYrF6JI8xYMhMQEvD9o8/rWhEmGTXo5e87mzWnlm/JECtBDn1TnYJ9AwYQBjBWVqx4WBlNTkxpE7K/QJV99h5oe2PEJeDE8ZO4fPkS3vzmN2vdMFhQl/MNj79WUI1ZWFkQ8v2NcqmCT/7ppyQoLQjTrYshAckJRPd6yOZy+Nmf/RkxBNOZpAISRxNmpqbVJhArsNtBgX0zP/w98nw8LCW5VKlo33CvEfpkz/X06dMim/DnGuLd2BDUP2rnEhfyQgdrWsRUkMmyAmCwLGJ5+aaqPnoI8v2xPVyuNEw02+0pe+9kJnKejlq8HaSTMezdOY1ep4x6t4ebq3W0emHR5ffMJTCW7CIcaiGYiKHczeDMjSL6CQ7XpxAkJNXbxJbxLh48GEesX0dYayCEUDwo2K3TiqBa5tqmNFwbbarmI4BYP4ZSOYTVWhzFtQ1M5psYnwFSZI0mCzhxZRVL7XG0AzEkgy2Mt1dwYAfh5BCiwRTQKVkvjszOXguREFVz4qhX6LkWQiQe1pk0O3sAwegEItEsel1aAAWQG4sgle0hmmghkwaSkSbCvRJi4QYSSQYOicMiHOgIxiM8F4rm8fHfW8Yf/9EJxBNMzrnOKfEYQjqZRJceoNEY3vH2t+HTn/8CDh08gJuXrmFuyyzalTpu9KpIPbof5SBh1A4CxSoSt8poLK8jwevV7mIyn6M9sta2w5BFpmkrgDcxURjX1378gUngvrvuwkvnLiGZySFI0+RQCKlMboCQ0ITYJ52lSgkr62syZi6vr6JSLKLXqIp45CUVufeZ/rEXh2QKjY7Jxun87ZAtm1CwY9Jaq9dEJKJwdyoelYelxmNStBvi3GUIiXRaXqFXri9oro4O6xoFUQuYc5phpPN5ZPMFzEzPqMJsN6j0U0W51kC90RGTnBA98WWeWyS1MOElAsnEg/1SzVTyfA5FkU4X0OtRMo9rrKRrt3V2GmO5CRx9+hi6PbrWJxC4++COPoPdQw89qANQlGg9kClUcNiYVPHJCVNrYDQnW4dVHxucPPgoCcNDnQoNnFchfLZtdhw/9r53YfuOOWQzxvyUU7tT5x9AhI4J6Y1VBes1qa3nA7CfWRtlRlowHLIzzdLES2EN+n0EM70NjlMu8GCk/a2xPf1jqWhjVeokgQyOtea9BQsbVdDBKFFcVrP8PvtsTASobdrWwUZG3wItUja54NZVtV26eEmH/J49+0R9npiYUgM7l8+LJclgaS5bpk1qi9bKXK9havR9k2Oivipk7GqyTuxvUXmfBy8XphljpgWRJhys6SFLvn8e1tZrtOBvfcnRIXcf9I2e7kWPfcXHx+dBfO3adRw+fEgUc3rPPfPci1KANwNZg4O9q7xEkLwAs9PI5NecW6LKSaNZ0X1kT4pEKx7ktGdh/1A9M5ekaPiWP1UFbU174vnsf/A9nj9/AcePH8cHPvD+wXtioPABQM4u/R4+9anP4eLly5I7kqq9Zt4c4cqtKZJIeP0/8pEPD/y/xJZ0Mma83kxuFFskmm1WOWy8L91aFDzpqzdWna8cf0U9c0LlfD3s+XE9eDo4M2reUz90zR5WhZmrE5bmHFQmS5f2PoobayhtrAMBanZQwZ8YipGc+MH3w/1EhhvHOOiyboiamfvu3TGJeKyNeqeLxbUuWoig1Szhrj1Z7JyJIBKsIZTO4tp6GOdvlhFkz7WT5gOjVV7A3fsT2DLWRBwtwZislSmGrDmwdhyNDgkXffTDLfQ0CtHTbHC7HkG1ZY4QvWZNPTJKfydzeVQ6aZxZZdIeRbi1gsMzQYQDm2j3CDEHkUtHMD8/AXrl9XstJGJdpBJjCIW3YceO1+HQYUJjwMriGfS6l7GxfhrpZBsThRCLI5EbGDRlJBsKIpuKI0BIMNhFjrOfLW5vOt335akYT2fx4tPT+Pmf/QvMzU9jc6OBPXsPqOo5f+asHcaBAO5/zb14+dVXpVSUS6XFboyTdt/votppoNRtYrNSBhp9MeaTmRQSiOD9b3ozzp07ixo98DJpkaqk3BKNykKK+4x9KVZwszMzuodcK3sPHsSVlQ0kMjnE0ilk8jklyaWNTc1Xs99LljzHcIrFNbWe0okIQv0uEs4snAFLZxs5FSbmpfGkRGFcAgF0Vqe1IwMSq0X2HkV67NPHsSDndN6Derkk5R+yPscLeZ1rjBus5l449hJPKrVr+pE0glHacxliOLN1Hr1gBK++8rLOqHQiBpKG+pGMepjMIWUqzrOcQbfPURMmb2xhhQ3uJaknlkYsUUCnSzQJCth7d8xhLBfD/n3b8cY3vB7dThDf/taziMbSCPzoe97WJ0OIYwx0ViA8w14KP2gQu7K6poxtanLaXKOdPiGHbMkS5IEzMTGpSkHyMnVqKQYxNZ7FvXcfwNvf/mbkc3Su5mCqNYM959/OdGej43pIHl7j7JdgJyeXNUoskabAyMC2jbiRJWJkBJFe2D+Ri7uRZ/Q4zK7cEKod8Mb4NIkv+z3BnxykFD2fvT7nsdVhJdpGcXNDCg+lcg3Lyyu4cvU6KE+UiCUED7AfxGqVEGAul5ftTCKdkSaiJI0kqWUu1OZczkzFBV+RWmxEQu/BkXaGAX5YhVpANKURI8eEVDHt379XKidSLpGzvOsjimTnbGDce+fi4M9ZabSkaEGF/A6mqHJQa+DixUtiTcbiMayurIs8waxt69wcrl67LliSkCLpHtykc3NbdM9ePXsR167fMGqxC9xeaZ0VmzzXJDdkgVF05mgYb3vrW5BMGltYlRnfl5dLcqgy/84C/VC82VzmfcA2SJnebJ/97Ofw4Q9/WNfFP6YlLbaRuIm+/Z3v48knv6l7x+SFWStfC689eyF86GQ8rvX09re/FYUCVYr6qopIJtooFrG8toqVlWVcunQZp44fN6NTp0jBip79Od573lMeiuxl8HolUqZN6Bm++jkVKu6wpuKyZiIh6apQSDYrVqn3sblJBYw1KVKQHMRWA6Egm3FihUdNyqbE53tdwrY2d8aVxj0/N8Mxgh5iyTxWigGslZpoderYuz2Me/fnEQluoNoFrpcSOH+zjUhyHOhG0K1toFW+hXsPpTGZbSDc6yIZS8hbs6/KpotAs48wmYxdqjFB/T++ZjoIdVsBOYK3WgHUyjY6Fc9GMLV1KzqhcXQS27GxeQVxXEeebNBOD8dObWBxPYhCIiBodHqKLMEswsF1bJsrIJMaQ6cVQDhK4QQgmyapZwOpTBPRGNsKXcTCCYT6IQ2Ps1okrMfqNBzjTCh7a5RgjCMar0mfs4cE2r0J/Pt/s4Bo8B6UG5u4dOm6SBVnz5zG9Ng4rl69hhhbF70+9h0+rL73qZOnwFl6oWdMctpt1KmJqREckjpaSGwZR7Dbx1vvfUjIz6kzp7Frzy7MTk3h+vVrOPLgg0IEqCXKdUM0gG2prVu3awRl4dYSrq+uI5rOSlJPCkToY3lpSdUhZf4IIXL/NutVRFobEgogSzTkxiqk50kHi1gSbSb40bgqpzoVkFpNFFcXEQt0EA/2kYlHkE2nFVSIADJYFsYnEEwkUGu30W01pI7Sb7exbW5OCXqd8G2zjZViCRcuX0WTZwwJjp06ohFzkGiR0c+h/m4LvTbRmTR68XF0CV3TEkwVJFFBntcMpmQdE+FNYjxfQJZBut1DrdGVig9bRnOzM5iZyCLYq+HH3vdOVKubeOo730OxyJZRBYH/5Vf+RZ8H0dmzp+WmTghBJS97MAioucngQOiF//HgsCzShIN5cLGHRBiGXzPT5c8nx/KYmhjDO97+Rtx3710aag+F7G9ttM2oIL6XxsPMD67zUKIqhyrPO1wMhgHrdscEDZI7cWIeIPw9Ph7hCHq0EfrgQg70OSxPEVtjpfI9GvEjhnaLTfWusvPl5VWsr60rW3/p+AmcPnUKnVYb23Zsx7atHNSewvTUjBRsOAbge1/sYUmTkKxDaQ2aojt7E6OKM+aVdrs8mhEiLMMZZYMOKlIX7VUxKTexiow9GQnDxqjyPo/JSc7KuKDj2Ip87+UKXbataickwWyQg58kfJCllcuN6X7u3r0NqyvLUh0pFPKq5ChJ5QdS2e8irEq4j5XK00e/p/v/8CMUQKb0VhnPPvecMHqJdvSGPUEetr7i8z0ufk3prre86Y3YunVWSY2qT0d+ITzI9UZWJ9cJn9snA76C98agljjRH7KGP/zDj+Pnfu6DoAoEf27XxPwdjYICnDl3AX/3t19Rps1veBiXG5yvgf08Hois4qidSPo11UuOH39FZJWr16/pJRBxoK7o/NxWRxiwcRdfxfEw5H98T7yO/AhHbZ34wCdyjYP6WWF6oWXumVaTIy0cdDc3bHOwBorrq+j1SYEntBkyqjgPc2fSyx4LEzH6bXbaHApm7m1qKoQ8xwo9xBNtiWkXxvfj6IunUG9X0K4W8ZbHxhEPl9GNRnB1I4KF9RhayCLQbiAdbiIfbyAdrWC6wEqOc2pkI8qICDESORg4CNlGg0C3LjSDgZgfRNDi4zNYq3Rw8dwagtU+WBDmJhJI5fJ45fQKHnt0Gw7tYVXMRCSJM1cbOHOlgolEAw88chdePnMSrWoZDxyI4fX3zmCWMGamiw4oqlBHpxZGMBJAIEqzOFrspBEJpIEGgZKu+peRdAjVfgeVRg/pRAbV4hoCoQYKU32E2caJbse5M3F89ENH8dCRn8DUXBZf+OKXRAKslEqCfLn2uV6iJNvFo1heWRW5phciS3ZTPelGo4bFWyuYn5kSgSOaTeFn/tWv4Muf+zy611bkNjC7bRsef/z1uHntGrbObcPK2iquLlzH+973PnznO99R2yOVTOPMmbNqTfVDIfz6b/3vmJidFeweEPJh15frjGMuHMCvN2rgLQhVFlFeI2mRLaqEmJTkoGxUGihMzqAbDGPh1rKGwEulmmD7e/buRKhdRqRTQYqXUURFQ0carS7CsQwyW7cjOTmNxYXrSEYCKLk+HdczHeFn53fiVrGE7z/7PFbWN2Rf129TMg2ClmOZFCbHxjCWiv//fL0HlJ3neR743N57nV4BDHojAHYS7CIlkJKsasdyS85JYp/NWW82zjrZk6zj4+O1N7trJ7Il0bYkq0uWKFE0JVJgJwgSAIk+GEzB9Lkzt/f737rneb/7A5dYOXMOOCBmbvvL937v8z4FA5EoLlxbwvxGCTZ/P3yecFfXbUG5qonu1h+KIRSJYmR0TNijJGFG43Gk8lnkc0W14ePoBm3Ewl4cPbwfX//bZxGORnB9/oZ0xYY//Pf/ocPhaqmUR7VaRDGflRgVgYRE96FuXi7oFDvzix+IixCH8bodEh3beUNzVyI5U40GhocGsGtqAic++jh8fgeMhpZgyjfp+r1Ekx4HFC5M4hHYdTqQhaVrWaZnZsmulTMZdnC8Y7pUf6UDYVfQNdnlUBYG0M2D0Cwx41w+JydXIIBMThZCNVdsi9+gpDAz0sTuENU/6bOEIgVmFPaecj9nx6IgPKU9Ey5dV2QqLvFdyIpQVS+kqmaNujxCpxWrGaJOPlGp5l0Vdbfb6ZVFqG5JtgXdzYESVDMbcXikH8mkcjXnawX9fin8JMpwk8LjyhuFsyK+R8J0ya2UOK2wMEQjYbEhmp2bk8/PbuWdd94Rsgg3BZxp0cFEjJe9HrmRuDOdmtohmwquba+/8aYcS352fc6nFnnlKnITyu1ubrgwEC4VWYMufkYHlXKla2nk7grzlSerFCJSuCm4NtBYWQnZ9euC18uPn3tevEAPHNh/05ZJEXsUxMj3w5DYN998UwmLJROyLItVcmsTZNStrK6JNIRdPqEtNWchfKfMszkD4oLE+SvF2RZxjCD8ektiIxswXjt0tJXUaJXYwaRxgfq6WZP6TJsdH3+PRVg3NhYtWJcQxDkqH8e5X6upyWyax2IruSpm3U0aU3fNf1kgCxRrm6wyZ6GzioLQFTRrtDTR1+8iCR5jE/swPbeOTJGfs4zjR+MIuBtiWbiUMWIp2YDF5oa5VcFQ0AYHKrAaOO4ACqUmnA4bXC4LLCbGmpEo05bj4LbahdDgcKsIHe7Uq0YT3p4rQ7MEoWktuJoWGNsa7MYybO0KllbbePT4EI4eGhLnoWrFhMXFImpNA0aHzLie38IHyQzK+QK+8HAE943Y4CHcbWxAs+RgNGuwa4yMotE5N7oKNlcJBU7kixosTA6gdNFINiBhSReoMq7VK4j1O+HyDMHtugtf+stpnHwpg6UlDQ0xnGDHykggoxBFMax4hQAAIABJREFU2F1zdkdoXjN2MDQ4hCuXLsFqd8pmeff+fdi+dwrjsQFcv3BJ/m2tksPx3/ksvvHXz8I4uyk2Wh//tc/KfO/GtTkEAyHkCgXZYP3aF76A9+niYjYJCYybPxbK989fwMr6BjTuaKgZtJgFeXC71Os6bXb4QwF1vbWacLTKKGZTYvNFeJCuL2RAgl0UP7dWh8fnExiTM8eY3wNTo4x6LgG/3SBdX61ShsvtQ7UJNI12WJ1BhMd2wx3ux6Wz78BrBeyGBrbWljA42C8EJD/h2UYbV+cWpdByzhjz2rFj+xgC4QjK9bYQgTq1EqYvX8Hg5D4sF4x4+4NVGDp+mCwOQVB4TQ+NjKKiVQX6tzvtInngLJao5VYmh2qtKvdltVSFy26HlUkuDCj2uIVME4qFlc/pf/mjP+2IW7YZOP/BGdFPUOMjC7mRN5eujG+J96LulUj4hkp90UmYTIqEYXdI4eNNysWUN2Yk6MOnPvkU9u7ZAYulrfzpFLh4E3LpIluySEtHJ98Vg1Rf7Pk7Yj3WFakTkqUfo3QVHXorQoJHtRqTmivY3EpiZXkNizcWsbayjhqtsAwmYQy5vV54BIb0yEHie+cOSJmuKliUr8v5IBcb0qR5NUgXRghSnO+VXEL9npJF6O/dRNGSKofSk/HnhOz051Vm2Qrm7U1o0HdSioquiCk6pNfLpRGTWVk4lcOIsEQFwgVcDgf27tuFxMaWypzT6kL5J9uTUghVNBrwel3SGRH7p6ZseXlRhKL8udvtEUNnnsPl5SVhIhLGpvibG4S33noLjzzyqJxrFViq8sW2bZuU80oY4tz774tIXsThIu7uJiqLPkl1Xuzo5XN0uMmpSxF9+sSTyGaycgFzg0EW5o2lZYyOjglZg9cAPxO7Hn+A1lS0xmJuH+ffqojIKtCB5JuxyHHXq9AENbMtFLMo5LPCzFxeWsEvXvmFMMbY1fLqpDSHcVuEJmjTZXd65Hkp5N2ze3cX4u9gcWkR6xvrGB0fk2tBOnvJ3LN2LdlU56oXLM5oSDjg8Vf6Kh3q7XpSylZdP1YqoZznQyeU8Xl9Pi/8FOsGgzIXdbscQioj1Pnfv/jX8HsVskFYntc270WiJw6HWwhWEtci8LLy7+RMxxdwwefk/erG2lYWdbkuaxgMmnHs4DY4fB6cmU4jXSL5qw23qYzRmB3WDueOVuTLbVy4tgm60dkdJpFCEJIeH4+hXcnCb7dIUPWnf307hmJe2F0uXNkq4z997RLqjkFxhuIt5uiYMGLewO+eGBJYrV7Lw+00CTxWbdsQCvbB0jGiUM0i26jA5vGhWW5hNJqHvZVEzB8V9mjHVEWtTPJGE8VKE7TfY9C22dSGzWVCy9gUT0crpQBtA5paFcY24TsbrMJStsJq92Js2zEsLTjx+7/7MirVGJKpIgYG+7F//168+NPnkUkk1GyXTEkrTR1ccIX8AltqpbLY+R47dBi/+YVfl1gnmnmTlUwymznsxZ6PPoxTPz+J/fYIxoZGsP/IYRw+die+/71/kBn1R576iBBWeL6poSPZjUx7boj4c4bkXrhw4WbYLzs+IiM89g2thnq1BpfbLdeDmBwQoqcrkllpdmXdl8xEp4jTOeqiNO3G7CzcqKBVTCIe9CDqsUOr5CW2KpMvw+gMITQ8BXd0BMlSGxZ3HGuJNE794nl84ZnHsHT5PfhNNQxFvCgV0lJw2kYj3P4A7LExZFtm5BPL0CoF7DlwAPmyBgdN7us1nD93DruOHMeVDQ2xySNoGT2Ynp5FJl/Ae+QO0CC8Y4BTLAOtQkyj5V6zVIKvfwCT2ydRLBawOH9Dfj45RpjYAm/Ah/6hOKqtKlLZJAx/9udf7AwOxMVJ/Yc//D6GBiPI5dIwUr4AnlBmjK3L3IFp1TxIvJmlQ6pp8iJcvHgDBEMB2Ymrrk9Rqwl3crj49IknEI/6Reun4D/FAGOvKzQFkjTk7yqbi6r3OplgkrCrblZaRpHST4o7Fy1i06VKVXa0pOOnUlmBJ8nOGxoaFkIOKf8sbDJTIaXXTM0KhZecM3WLsG72LDqu7oxQlzZ0pRC6r6Wu+xOOXFfrpxNCdEsw3RZI6OxduYXu5qFmS3radZes0Z2/ca4kUTRijN3LKhWvo5t0dr1wtOms3iFpSE8mV3nxBw8dlDkTyUYUtrOgRCJhyS0j6YVQAGd1XPjy+aywdlkABdZjR0vY1GwVH0N2P8wYY3Hk56TM5e2338Yjjzx8U9unvDO7yKvo8oDLV6axuLQknh28Jtgl6QVAur0OIW8l8heCDU2B6xo+9elPgGxLXhNKX2SQOTMlMuLATiYx6dvNusDMuh6X9k+0ORImaasp75OIBFmiFHdTJrCZSGB1ZRWJjTXMz14TCjfnDCyu7NT52dmhcFPDz8Tnp/i11TGJYz93lSQbVIo1ud6WlhclTHZoeFi8ZpVHpQooFTSAnRw70u78msddT7RQXZ+SGtzs+MQujExg/hvdVayIx/skUYJFjoQWPfeMNzMXc9kImgxi//SX/+2vEAy6hDHHY6l2rxwb1AWO58ZHzCO6mwAR6hvJ1gaCXgrkLUKw6JgMqNcqiIbssJpaGN8xha18G5lsDeg04DJr2D/Vh06jAJcniM10DaWmBQWtg41kDtlcBoZ2BTGvGRODXtRzKdhNbXz2N6Nw2KqodRw4tWTCS1fqqBj8qNSbqLI71DTcGa/g33zEB4+1LFozMahndJTRKXotm8kAm8cvx8bEdYe6QksBHSP9WQGXzQOQ4NBsifbMaHejrDF9ogGTOYBKNYFcZVFQHSlwRjsMjTYcFq5rRphI0DIQTp9AKunBn/3pW/jZzxNwu/slB5Dki43NFVRJMDFZEA5FUKF1oySL2DAwMoIKpWBr63A4Hfj1z38Ol85fwJXpq4Iu8Tqj2NwYdGDioSNoFqoYqrtwcOceQWEypaLcf8fuvBcDQ0MoVxiOK5xAIRQKoaPTxJWrl/Htb34H169dlc067xOuK+yM6J9JottQ/6AQD8mAlsDm9VUMDw3JdSkicRtJOXSpsYjvMhnKRA6KuTQW3nsJUZsGrZSX1JMG5TFGO8ptO3YcvBue+BjmNzK4PLcEdziO2WuzuH/HCPxaAo30NYzErXAZWnB22nBa7UiW6zC4Qig4oth258NYnl9DWysjuTKH/TsnUGnVUauUlKzH6MBcyoi2PSodYtvsxtp6AmfOnsdGirZk9G41yoydPrnBSBSxoUE4zCaJzNtIJtSorNWSnMmDR+9EJBxAva1hZX0J2WIWhv/6F3/T8XpceP/sabz6ykl89KPHsbS8AIfDA0OHjtlN5PIJcYggDZRYqoJKDF2qq+7WTSNcavqaMjviXEZ2yR43QkEPTnzsCRzaPwWrnHclMJQ3r9HSpyRZW6ViCZubJAqksba+ic1EUsSKW8mMCLFpQ8Muj4nC7D6JrXOxZlwNLzKhuOuZcNJJiIpJio/c7ILedj0/e9gxuok1zXI/JIdQbZmapN0shN2/98weFTPywx6gvYSUm3rDroxANvbd/6jf+7BkQi+y+vyqd96nk0UE/u32ziyvyhVHuY4w441Flx1zpVIS30F2CHweblh4UygZwC37LR1yk061W3T5uzyXqsAo6PXq1Wuy6bj73ruk4KrOthuh0z1GfI/Lq+vilCIQW7fLYOcnTjQ0A2cKu17cCVvTAaPZxn33HRN3Bt0sQOBM2Z1bpZjw+hLSEdmTtOYqFlDI5pDc3MTa6qrkwF29ehkz12ek8NG9hGxQQpTyXoWhC4GoePOLL0HX2UJgazL96FJjsSEYCsJIp3+LA9VaXnbLkUgMVrNbZmVr68vYTK6LqLYjuiHCXoSRyDpjN6s8Z7mX0ed4LK5qlteBoamifljk2VVz4WMRDodD8HnUZk3mfDKi4oC/u6voRs2JNyg1W0YjMoUMvvTlr8jm02qnwDkvC3mlpMHlIMPOquyhujlyfE+c3VImwtml2dCAhcTPVhX1egmVWknJIWwWGM029A8N46knT+DZrzwLn8uJqYl+7N45junL0/D4g0gWirixsYVERkOhpsFsqGHQy36yCpTbOLTbieOP2WBxF1G3DeMXV72Y29JQbfDqdaBUryGXXsJ92004sbeDgL0Ap4O8Arua04HHglrVFsxWJywmBruakc2voNmkaLkJq60Du9UJmzkMrycmBcLm8KEu80X24qMw2WooVZj72UGr7hWkyGbjBeCAoWWF3RdDw9BErdrAf/rDk3jxH7dQaNCw2oeJwTHpLPLltDj1DkT7kcpkYLbYsX37LsTicYH3ODc/cvgO/PgnzwmpZHr2OgZGhnHy+RexlcqiYzUhun0A2+47AKfZgb2RbTg0tQfXrl7BvQ/ejYmdo2hoDglh5vyW1zsdd7Qm45K4WWqiWKjh3/+7/4xGQ1mYcf3hteL3BYRwxmuDJLcd27fLeY7Ho1jfWJENEVn8L798UmKheN35vT6MjoyhRls3qxV2kxFrF18BCsswNTX2KhzIIjZ+ALbgMOpGO64vLglxpVCtIRzx4c49O2Bcm0V14RSivhLc/jZWF9YRd/fBbPJhqQxM3vUUfBN7UbP68bMX3sXCxbP4zceOYeHtF+HdPgx4bHD4nIhN7cLsegczc2mEgiFka2akMgV89Wvfwlae82I1+hqdnMDE6AjyNQ2La2swN+g6ZEKmmIfFYYMvHoE/6Ec4EIDNZMLs9RnUmhoqjRoMz7/0TiceC+D73/0m3nztZdx5bD9y+bTQkYmFCxzSaiC1tQW3xydJvzq54uzZc9i9e9fNxFwH2VCySzOiUqYLR1bEssxCOnb0ID725KPw+5xCe33hxZ8LC4e5Wdx5T08rw9zx8QlEY33S1hN6ITPS4XRLURNj5a6ujO+BLS6Lmz430RmgJLQo5ppwPG/OhnqjifQFXkGK3WIooZ23SyVu/f/tj9H/X4do9efqLXoy2xOHllsaQ72g3V5k9df+MIO1O/vrKdQ3Z31dKYj41wg8zKTqhqQE7Nq1Xc1AuyES7Lh09qM+p/3lBJpupp8ghl3qbHf+ykL6s5/9XPLLGNUjJa+tWJYKpVNaOH7RP++tU6dvEnCEiUlSRUvNN9Uc+VbRoe0RGb9j4+MYGaWoWnWznMvyPHMXze6TqeEU9yY21qXbmp+fw42FG0gzvbrVlM0QDa+ZxcbXVEQSOpXQYV+hDKT8K/2SkkiILojyGeq3SOtm6GehhEiM3VYYBrMdVY2FhPM8Hwwdxt90sLm1jlw+Jd0zZ0lcWrnVkhga8aJVkL4+09SRAfneAQbjfZgYG5eCR5iMG0c1o6SEQ3nQ6ueoJaCkMl0nAUYKp5yfDrSGJpFJf/vVvxPDCJeL+XMGrK8l4XC4hHBCMhOvjVKxjHhfXDZDKu+P7D89qaGJcpXoSU3uUVLd+XxEG8hsDcdj2EqlUa+0EI/6YDVRgKBhx84RJHOb8EfiOHX6Oiqaor2P9vngcNYRD7jxKx+/C4XmazA7kqgYBvDNn7fhiE+h2XYinyU8p2H6ykn8xolB7A+uwGOpIOBzwmAxoSFemJyvG2B1WmGGG5pWRLtVhFWMwjmoqwGWmsxNjSbasFnE59NpssJu9sFiDqDVtMk8i+dTqzvw/HMX8cRHP4KltUsIhvoQj/cLglSqmvDWa2fwv/9vp1GuGWDhZ3UEYGya0B8ICvS2e2AQhkodFa2I/YfuEFH0fQ8+DF/IjvW1dfz2b/4LfO4zn8bo0AhW1zfg8riwa3wIgXAITbsFiVwKHZMZ1WIVkwMjyKRK+I0vfBSp7CXkSylMTT6DRtuNZqeApZWLmBgZhKFTwNlzP4XfF0WnNYCvfOkFWKgj7NAHU3Ebdu7coaDsDhNJHNI98g+Z2EwDIePzytUr+O63v4NQJCwsUWroOKagtRpJM7lkEvXMOhJzl2A11KV77p/YgeDQNqznuMmgR69HNIMcJ1RuXIYtOQ2btoxju4LIptZhs3uRq3SQyLkwsvcxuEYOohUcwNW1FCZ37cNz//AzREtbGMksYvPd17D/V59EOeKAfzAMX98AGqZ+fPuHr8HhDgFGFy5fXcLz//g62kYXtg3T8MCHYllDvlxEuaKhXGvCZLehU9cQiQYxMDIAs9WIbIEGAWbkkmk0ONfstFEoV2D45nNnOm6HCd/+5peRTy8jFnELs5BzOOrTOm2GQfqEFFKplmWHzANstdjx5ptvCXmAuwRlfEqMXyXtynxMHPpJMdUQCfnxmV95Gtt3jImx7d/83dcwNj6FzWQOFg6VTdxlK79OwkgyA+JsSHcP5xCZKc4UV7fJOO3qO8Qf8FYemSQE67NCWVl7YcNb3drti74IsXsGab+sUPU+5vYCqZM1ZObXJTbc7CQFgNRF86oI9hbJ3ufVi6F0dF0dnyoQqivUn0d1fKqrJY1aXzBJWiC789ixI11WoHqUeE92uzmdKKRmTU3l8kIphy4RkRlcj15E2q+OmL2+9+4ZPPb4o6KX42Oka+r+apeoK+eM5/CDDy7IjEmKjYkyGeIWFtFztg0tIUCJ2zrfG7U3os8hFN7C2soKVlYWMTs3I10nuzeFIrRQKRZFu0dSlsreU86pIuDWcXQjxe4kHCgJh3KaU7NWgSPJfuR2Xxxq6CxhEoJKs2kQs1/KVWSWFu1DSzZGbTFv93r80DQ1h+NIoFItCEus0+JrmFn2bkpwFJlCsZf1XbsqghCI5pmnTkhnp1uc6adYrofuvkO/NoSaITFwas7MAT21szweUtBKBXzjm9+E1Uo3G2o0rWLWPTA4JPmHjIsi05UaMP5+TayoSHDgPF95i/J48dpoUdrSAfoiYbhZjFsNKYIGAxm5DTGzFmJNp4Zas4i7HziEjqWOktbE6TOL6CAgbhmxoBVORxuNSho7pgKYOsj5cR6bBRPenY8hUQ2hY/OhRhi5lsbi3Fv4vV/dgyn3NfjsZP51Wd0WIgAtWR9MZjoQOaQzJuRNNw6COc1OHVqjgEa7ABO7b3bVpgyMqMBm8cNh71cJFdSIwYvUlhk/+fEFPPbUo1jeuIZUqoHtk7tQKmh4/4N5GBo2/N3XziFVcmHoyHZ0bJwTGrBn2zYhf732rZ/AXWhj174pVLjYxoawY+cBPP+z7+Mzn/0crBYnfvCD7+PYsUO4evky6tUWDuzeiZnZWVRbDfiCQeyY3IZCpoCpqT04eMcBzC28hGszL8Fs9uDTn/wDctQxPfsaUqkLqBWyyKZWEYnb4XBNolgYwpn3k4j1D8Pl9UicFNGQqamdghBQsM4NIwlsTrdLNgedhgGprQzyhXxXVtbBZjIhsDHN5gf6Ynjo4ePo0MTcYMbc5Q/gdwI2uwHuYBgdmwtGG7197WK4TZE4HaYc+WVsnvspIqYsjPV1Sc/JlGxIdgYRP/wEIjuPYTlZwemLM8h3XLg8vYyDsRDuCRqx+uoP0OcGpj77ESShiYm00eZCseXDu5dWsZauYvr6DTTrLrzwwuswuVyIu9uiEx+c3C7X4eZmGjNzS4DFJp68Y0NxmNsamvWyrCV0wplZWUUg0ocbS2vY2EjC0L/jCx2LsYaH7t8Fn6uMZGIJ0bAP2VxKhJ4Ohx/VmgGZdFbCIemJxsWZ9Gq6T5DNxwRpfvHAcxFl12e30smiI3M5Lm5+vxt7dm7HiRNPIhaN4RevvAqDwYHl1U1hWjHAknNEBRuqxZAsObVLpkN6N9aI8BqLaZflyeKiirQSYooNmOi/lKuHuEHqK/JNo+wPd3EKrqPryi2nmN7C1Nvp9Ra824unvO5t6fDSDXVueWD2sjt7ocxeiFF/Dbl5u2QH9bsflj8oBzQRJHULqR6F1MTRo4clN1GOX5cow0WNXRuJIYpgo44DLx4yN2990dJI/UwVdDXQvD5zHTMzs5Iezu583759AqHo4vdb7Fa1uF+7Nis2WWSbKYYuUy2U3RLt7bLZFNbX17C+uiZaqKWlFawuL6NULQtjjosbSTgkTRE6pBSCx4+ODVy8m02tq23jnEKRgVRKgZ7XyOPedceXcF/aTSlzBCEdiZUStZ6KZKSikuxotA3IFSpweX1wB0IymGdOJa9DOsJ7PAFZWMmEpgyDsxIZ15Ebydllt7ip46dmmDzWveeT3qPPPPU0Al6fLFT63E3JMm4ZovOx/GKMDeUxdOvnHI4oDC8HiopJZihkU7h48TxWV1YQDHrgC/hQKWvYuXufCKkHBgcFQl1eXMRbb7wpHV+9osHmsMLltqPdUKxMp9UmsT68c1w2MlHbCPi8cj48LgqzCTn6xNWj2tQwvzIPrV3G0fvvwFpyCxsbDdTrNjQbdfgdHVitbTjtTARI4PhTB+FwFLCWLODMjBUm/wGUjVakyik4HU1k05fwyBETpjxz8Ng02CRPTWU7UFtptbpgtrpFq8hzxb+zuyNRhdIQt4cFmTFJDZgNdLDJo1BNCEnPCJfIImj6YDb7sb7sxLe/fRqDI8OgdP7GjQyC/jDQsSAUHILTFsEf/+mP0HEPoBkGthpFbN+1C9vGJjC1bTfe+trzuHdor1hm8ZzTKuvo0btx7sIZfPJXfgXnL06LAfe3vvNVPPrQAwh7o4j39+EH3/22mBeMT2zH9auX8Pv/yx/AEwhjfX0aH3zwPRy9cwiFnAa3I45MZh2n3/kJRgbdcNMZqG2A1gJMth1YTTiRzdOtRSWdZ7JZxPuisNmdstmi3vjChYuy4VMMYRvMRhsO7D2ABx98UMYV09PTAnU2GjWMjY4IhFquFOV6vn5tGc1KCeMDJLp5YCIRxuERz1ayJUP+gIpoopFDI4Xi9VO4+vLfYzhoQ1kDypYxTD32r/FBqoGr6ylMjO9C3WDFu+ev4afffw5/9NkTcGeuwYskggNelOM+ib6zwgJ7IIZEsYU3z1zHhZk17D10J86euYYXXngF8eEo7j04JaYN71+5hnDIhyDt+FJF+Dxu2WhsrszBRmauzwm/z4vXz52BbaAfqUIVN+bXUMnXYBjb++cdtNOIhsp48J4+XDp/CjsmR5HJbiIU9UKrG6DVTSiWi3JBqQBGtUgSznrxH1/EY48/rmyQhKnG3aYNTjtd9WmdVJZdqc1G4a4fn/rECRw4eBDrG1s4+/5lbCULXSNTxfVUC4VyLlDQphr464xIQjwUfgu0191R91prqfKgh4HeWsB1OFKHNW8vWrJIdd3L9YJwe8HTH3P7d31x0ru1XuhP/k0E97dCbn9Z8dNfS7z/9Q5KpAC3Fs6eyqSKVtdYllCnerz602o3JONubGzo5oxS7x4J/bELY1HRH6MW6FvIpvygS6bpPrPM5miOvLKyKkWSN0dfXxyRaPjmos7X0K252KFdv35dJBG8yQhP8k8+lxUiRrNZFVqzRJB03X442xPSgcgYmH5AFxw1v+DnZTevrOWUEJobKnZpnDUa6c7P8E1h2SpLPEKlUpS7TE/V6eoxSwYYKWsgetBoSoejbNps6BgtqLeYB2eH2elEqaHs5uRYdCUklIdQ+E8PQZqB8/iR0CVhRl2Jht6F6+eQ2XX8N/4/0xw+fuIZeN2KLKbPefWYKt2AQfSB1B1SH0rREyN96jWJHKKrBgM2SQKplgrIpZPdthCwuZyi1/MHI5KJRkhr566dkkt47fIVbKyuSUflcZjgs5tgMxvgZHKH3SbMbiflGnY7HF1HELLoqI1Kb9E7toRyvSIuJIzEyZcLGBiKCtIwc21BjAwonjZ3jFhPLyHW50E85kYNefjIbzPYsLrpQrT/EJK1DuZSGzCam0jm38WT99uxJ7olECVJF5z9G8gmzOZhNLkQ8HOG5kG1lhEJgsVsh93qkcXbaKzBZqObTRLxKMkoDng9NJZQM1Wzkd6TJB95MHfZjEI+CANCaBvMcPltKNVykmWYyRaxulrEl77yCtqOGMx9RgRGfTBRqmF1o1a2wJ024vjkQdB9e8/+Pdh/YB+8Xr/MUskg30rm0Ky7YbK2hdQ3Mz2D85ffw+bSIh66+z68/vY7GJ0Yw+E775IN/je+9Cc4/sBuwJjEzOwbyGxuwsvkFIMVhZwJy6s5+ML92LnvXkxMHcF7789gcyuHqtZAs97E9LUZxOPMfTQpA3ky7WllJoxzlWk3OjaIWDyKWCyKSrEq63U4FFIGz406QmFqdi1yD2bSNSzM0Ji7hoCL+swGYLKj0TAiFApjcGgYBYrVxWPTBFc9ibU3vgZHNQeDewyxY59C1tWPtz9YRrZowfWZdbx06k08fMcu7HN1MGmpwmXNI1FcgNlvg8nnRzZXw/lL88jChtjQBNJZDb7AIMzOEF4++YYgOyuL8zA7WeyDmBzbho6pgZmlRYQCQeyO+aFlUxgbiGL6/HswlEuotDQExgaxmMlibNd+ZNNF/OzH/wiDf+QvOjZLDmF/Eg8/EMMLz30DTzx0XHnWGflhbUJTrlRLcnOJs4VFpe2SrffWW2+L6S+7Bn2mwqE4W2He4Fq9iUqNsSdtuF3Ubkzit37rtwU2+MnzP4PF7kaxQG/CWyJnvUhxAK0CQW91aAru6Tqe0Ei6S+u7Oafj7d6TsScgY0800O2dVW+R6y10+q5bX7x64cnbf6Y/rndm11uk9Milm+zPfyKqSKBRyd3S4TFFHvnQbKi7cMprcUPAgtWFOhVZhTKBhkgP9u3bI+attE0jREZmH1mxKkePO2ClzSQZQ+VycYbl+ZArjl4QtRodQAhbqkBKEksUVb4mFkl0daHY/9q1a2IWfebMGZFA8PxwhiWMWjIofU7RcmWzW7BaWAQYJaMkDjxv7GqIHIjXZ4NFREHHurBcaPicyQnM1xT4TlwwnAa43fauo4lRrKKUMbrqtASl6KZM0HWIulQOvClk5taEvQ0XCdG6tY3iddkxmmUXarArn08isiIbYaCN1S6zgxI9BZksz667a2+nujt1PKX7E5d46iVv2ZT5vD584pkTcHRz9CRQt9sh6lCyAfOAAAAgAElEQVS0xnDPMt2ReJ6U0F0Xv7fIYG3W0aiU0dCq4HbBYgCqpRJqTfXe7XanzDUGhkaEaT002A+3w45sKi0zDz9DhS1tBOxKBmPmqIJO+d2g1Uef+AjKrRYWVlZx4eoVZNMFNKrqsxusbfjCfvT1jyMciYtzUpUbmnoDRtC9qY1GrQnNpqFWTiDio4DciNhAEFvpHDYSTemqcrAgYzIgW9rCzMpJfO7pKeyKkByjSfqBwxbA3EIZTk9eiviFc1ns2jOMZGoVk9v70W7l0Sz7MTo6gkptEXWtKJuEeoOxSwXkCkkMxONihyU6dgwhteDFn/3Rz7CxRlcdHnUThkemYHY7cWluGv/5T/4t3jh1Dl/7+klUaj5oHRJ2coiPxHDHXUfR7jjQ547gjt07cOe9ezA8PAGjwY12yy6GzukUo8BS6IsNwO2j7pNsTA/ShSxOvfwu5q/MYy2/gt/451+AzWlFcnMRv//P/yW++rV/i+/94Ms4vGsPFubW8O575xGKDeH4w5/Gzn33wOaKot4gtLeGSxcv4sLFK6i3aBTvFLQsFovLddLfN6B4UOLKUsfExKSQDA3mJtxuRhq51OyXFmLsDrNZkcVQ3uB2u8TMwe0Nolkt4sUffAOV7LqaXnd47zsRjvVjYGQCwf4JtKweue59VjPy87O4ceYSRrcfAiITeHl6Hj9+5QP84uQp7JsYwJGpCB7v8+Ls1/8an/38x7CFLMrWOjokFzkcmFtMYTFRhrNvlNsdTF+ZQzQ2jtFth0VHPDwcxcrqPMZGJ1GtNTA7Pw/eI45IAJGQB9F6Fg7OqFMZzF27ioP3H0OylEVkeBB33HcPRka24dvf+S6e/frXYQhM/mUH7QQO7HXAa1vG4twHuPPwQcF96y0NJrNNIu5bZKvVifFTWsKOi/qsNi5fvizzl71798hB5IKkaTW4nQ7ZOXDGVqpURC5Bb8KB/jjuuftuPP74U/h//+Kv0DcwIrt7dJR9luqe1CKjz7VINlAgpkHp1qTTUYy53uigW/OQW0zMXsH7L+vgeruv3gLT28XdXix7oajen/WSXHohShY+vYD9U4SWW89zi2wjDiNdurveNeiwonxWKZQmmU/p3RthPovVJMXt6NFD8u/iG5krCDuzXFbZa4RH+NxcSBU0SFE+O6KuRVtLeY6yEJHosb6WEGibxW15eVkgTPlDP8BkUroftflgAXKJLoiCeO5ZdMca3nx2avGMbcxev4JyKSv6OzEF5s6nK/CW4ytzUhoTsMg1hLlGiEhQBdGqU+LCfC6bCHZdbmvX148DauWgr58DMbY2knVMCyeVuSgFneHfdU30Tq06tU8sTIQrDd0k6BbcwQDsHhfCwbAUjFq1IpCKxWZHpdZEtljDZqYgcKjkoHW7b+YX6jM4Mo1p88TCL/Ppdlto5s989EnJOSRy0WjWZeZG5KReI+SvoogUOcnU/T0yqVkMyygXCwzvFgYeC5/LYoHdYpJj4fM7ZR7JlPHEFhc1ajZb2Ld3D/LZjMxIuTGoM1rMwIBUCuFb8qfGtGtqrjx+HLjjMPKVMmqUJrHw15swt6mZbcLhMtJLHWazE+2msgOzGDvQSDQoppHJZ5DKV1AwNbB//xDGoj54nWGUK3XkS7TIM8LcMsE3EEfZbcGZuQu4tPguHn1gDEOOLIxmkpLK8Hui+MVPE7j3wSFEYw4sL+cwMhYSx5zxiT1IJjX86Icv4fOffwIOp4amlpdj4vVQtFxAs8WIM6ChNdComrC1GMXJHyeQ3qKRMa8Zq2T45XMtpCmBaebxwCPHcPfxx/B7/+ZPUK/ZlfWX1YpDRw7DE/Ujlcph58QE7rtrJ5rWeXj9YxgavAsmQwCNOrAwdxGjYy7YrVVkNt/DZnoN0cEDCHgP4Nw7S/jq136Ahz76CPbu3AuzsYJn/+aPMTZAJ6caEuurcFp9mJw4itjQJDzBENL5JjYSRRy54y7UtRJOnz4l9yNnW2QvcqPCsOT77r1HXGIkr89hF8s/3jfsdknAoi0fJREiL2q1bn4uwsYFsvaJTZnNAt8y/sllM+HGlfN44dvfxGB/BIVSBl6/G25fAE2jH4vJDjaLdvj8I1hZ3BCnG0MV2NjcxIXZGbRtVoyPDsPUrKI/YMSIuwnz9AU4Nzaw676jsE/0IWOso9CsYi2VQlUzI51poW1xoWXswB+mdrKBc2eug5tVi6UFl70FExrwuKjrpK2ZC/5oEH1RF1qr87AzKqnZwfX5WTRcVtijAdxxz52yGfC4PPjecz/E9370Ixgm7nm2c2BvPwb7GliePYnL77+Gu47sF4ozdxKcrXGBZRi9kZZEN70SlXEv4asrV65IbAt3uLxZuQgSfqHgl84A9O/jkJVwhMftkuL3yU98CufOX0SzydacUfNqnsUFXSeFiMNLN4Gb+V+y2DOPi2LhHuhQBHXdLymQUig/3On1do2/rJD1FkUl8L0VItsLU+qv09spKqjqFmnldqiUUOc/9Zq9j+t9D7+s8CpJgXIEkZkmdWcsdALfdZPLRdCuis2hQwe6SQE0Fi9LwgM/F62tGg36Uqr3JQtppSwaSOpgKAmgoJ2JAecvXMDmZvKmg49o67oMVRZPdnKUlIjcoKO8LnVfSnY4lFPoBUhgcMKkZiOWl2eRIvuLbQZdRLiVEfNb5fahIEG14HKuRacKdpokTlGOoRjElDhQBkF2L7PoajLv1K2++By60bOQYUwmSYoWkS/zEyk56F7PZoMZzTqz/1TBon6UiwiPb5uOFcUqOoR7GnXZNVPf14ANC+tZZMp11KnBlG12UxYhQT8aGjQGOXdUbqHLbhNdpV6EDxzYLWxJFg1uQNQ8ljrElhwnFiDOMnWTA2owWbA4NqAvpnh2txpIJ5NwWswCTxJtqVUy8HldUshX1hICfXGWGI2GpEtObiRgNVlgYxYcoXEx9uiIscPS0qowt6OxOA4dPAivz4NiQfmNVvNZVESjRySnIF0V4648bq+IwJko4rL5JFyUuqqVQhHzmRRCAQuGIz606w5Eg3H46e9oNaGcXYbFXYMlYsGpxXl86yf/iCcfPYwD4zaksimYrWVMjk7izOt1zFx7DZ/53P1iPnBjaRZDo+OIx/biu9++iNEdbtxz/xQ219fQblTRH/Vg5to7mNoehcthxkZiSTp8NMfx2os1VHIDsDF9oFaD1xuAzeKGxxPE3MxVbG0totzI4VO/9ju4sVbE9JVFZDYzcLm8qDRb2LZnSkbqn/zIQ1iYeRX24AoyORt+7Qv/Ba2mA2jXsLR4Gk7bFm5cP4lCehpDk4NIV91wGh/EhYtFVNtOHDpyFAF6Umpb+Hf/4bdx/OFD2L3rCLaN7xF51sZWB2+ePo+Z+Rk4XQ4cPXQUu7eP4b0zL2F9rQSrM4zRsXHYnTZcunQJd99zF8KhAHK5jHS/lDIQnhQDdVZjg1GYljwOYknZqMt1yL+zKyRi4/cF4XbznnaibmiJkfTlU+/ghR98D1ZTE36/Bb6gHYFwGLWOHy+/vYTrKxSTb8PM/AYadub2mWGnP1qnDFurjLC5jMkBN3ZsH0TMb4e7WEWIjNtQBFWXHVdWl7CR3cKhu49hZXEL2WQF2XQe2Uoei5tpXLiyClvDA6vTjZpWgL29hScevgOJ5RkxKBjadgcGhwdgapVgrhZQZ7TX6ipGd+xAx2pBUivh2IP3oZovYvuOHTj5ykl86StfhuGOp7/RcdoaqFdWEPc3sDDzFg4fmES7WYPHw7wv6lxIMqHoUblIqKKguhHu+k+dOiWFT2mu1O6cyc+cY9AthUN/ss5IaOAAdXhoEMNDI5jcvhOnT59FPDYgokre8ErAe8vL8yYxRZUO3V9Y1Z+b2roPk1X0otdbSHr/fnsR7C1mesHRi7D+uNvncr0/lw6lNw7pNumBXvh6X+d2iFV/Dt3mTP+uoNYP+3ze7Cy7Bte3z/hI++Z5oLltIOAVajnPCaFKSgJocEvrMRJKeMEz4JR/OL+j473ETTnscDrc4nMpN4PLLYu5ih7x3PImFQsuFYzJAsUzoQhOil7N19Vnv3zfFkELOshlElhfm4fFRG9TEkvU/IvnlNeAdBAWo3SvfP8kpkgivBRF1Vmy6PEhuuk39Xe65yt3uazWLJ7cdPG5mRvJ98rCyDEcd/sUgstmAkrISwo4tUDUrRK9EEKLVkElV4KLFmI066Wbv8WKtsmLs5cXkSjUUScqIjw8YGR4WFAQQkfsEHldh8JBtBstKezSZZuMGBsdFmSFn0GIUTw+3Y2Dgy4vFgt8Xo8wOJn+7rDbxC2J2U6ymxeWZklE+BTYl4oFHD16B+paDvVaCaViFesrNJ9oyuaS2xwi6aLbMxoxODiMdK4g9yiRkXg8Li4//DvPG0kknCdyU8pzUMqnxHrMRmalg9FdnN17xDWfM89QtA9+34A4J9ncNrStRtSN9Dv1IewNKps3smNbdazl1mBzXofNfAnVxhJa7gm8dS4FtyOAsK2D0x9cwPBkBAP9MWQ2bIgEuaACXlcfvB6Sq9Io1fLIZmtodkoYHo0KmpFJVTA+GUYqu4hyvopycguhAAlLFly96sJmYgDlKgXPI9A4Q0cHO3dNYXFhATuCNlw59TwyhRWM7T6A89c3cerd92GBE48//jQYzO4Oe/Hrv/rPUMstILV2FsPbvTAaHBiZuAOpzTTy2WvYTF6EoZ1Gp1VGKVuBweJCsghEgo/hxmobgyOTiEccaNWWcfr0Wxgd2489B+/Fxuomgv4grsxM47XXz2JkdAITk4MYHgxjef4SUlsLMNs6qGhhjE0eFTgwGvLh2vQ1PPnUk2DMGIlbvAm5ISUXQ5y2OioZwe2kvysRlJrwNRjVJPKbpvLfpF8vw6qbjTbWmC6ztIh8YgMbN+YR9DqxvjEvUpkdOyZgdcYwu6LhjbNLcPr6sZpIoGNoolHNwmUyYLy/D9tGgvB7TIj3BzE4NIh6zYy1tYTMNPNaSxx10tmcEJU6LQOW1tawsr4uAcncIJ587QzsvjF0qibRbdKI/OlHdmF9/hw8lhbsRit7P4BOPNU8osEQOhYTXAGfnNf1ZAITO3YgGImgYQQ21tdx7co01pZXYDj0zNc6VkMTHS2LRmED/bEmAj4NRkNNVO9cBJjQTdyc+1Ey8tjpESPmAsL/p4UVbxpKG7iD4CLIm4UdI335CFUKRFPih6Rzul2CFZ/4yMfw1a/+PR588BFkcgUFi3HWIXowBbupwqdmXkIjIkNSHF9uacx6h1I9pH9F4+9l5etC9G4F+h/N926fC94+v/tlhfHDs8ieiJ+ujk8vonpHK11bV/pw6+8fdm0RR35S7Xt+T4dAqTsTR3ZxtyFer44Z57GELnie6D25tLgokHQisSamrjxvTA5nIVRkiluhqSxse/fuE1spnmPeNIyZYvGlLlMYkXqiBDfRrSaq5dJN43K+Dy7eFrIN2x3Z/eszK+mMhZhCdmkOm+s3YDLw91VSgJxXKXwK8na7rQgFmOHVQjardHTUcxJ6kiLIBVx+14Aa8+6qdbkeCdnpEVs85mxsWZRdbpqpq9kzFwVaGvHz8ZoiBVsut2YdORo/E+aXaLQOKHNzmRxwms1wsLK1arC7fWLhdfrCEkodB5zRGJoGA3wOGzwuN4pkfNZq8n5YxGiwwA0KDYPZIfMz0U2HnR2LOYuRGFnbbeLbyJkbOz27zSrFm4sUUZRcJiuzGT63/DvNpttNONwOvPbGqzhy7CjiMb8EfmrVOlr1Nvxu0vkdEspZEFclBQPTDqRe1RANRTA82AcHN7jtJjKZlHTa2UIJp8+dRzjaB1+ISfd0kPHA7fLCZjWjqdUQCfUjEo2JmYLFScd+F1rEkIk60AGo04SDHX01i2Y5gdzKDDZSWfw/PziFYx+x46kTYXTai2hZ9uLt8xnk0nUYSnUMTe7Gtqm9cNkDsHY8yG+to1UvYWtjC+urWxgejcPlt8LtjyHaP4Rqq4B0fhnXZq5gde26jE449wqFrfB5ozh7NodKaS+s1ilYHREEIzHYbMy7JENXQyZzAxFjHn3OIt4+/VPsO3I/FjYZqNvEtas3MLFjO9xBH058/BlEPHFcOP8ipnZ5MTw8jrnp12Ez1/HKz18XdqrVYUQs3ofp2WW88foc9uw9ip17D2PvoROYmeW8rAi3cRlGRx2La2VM7XwctZYbH7x7DnfesQ8biQV4PSYsLV1GvZ7B+OiYjBgYuaNpdnj9Ezhy5wMqOadekXvyrrvvlW6O5h6c+3UMbFYUsYVoBwX5hNztNq45hEBL0KpF4Vbw2qRXL0ca1UoNCwvL8HicyKW35Pz99Iffg8tpQz6XgctixEMP3C2ZfeWWER2rH/G+MRlLMHl+ZW1RUIe+UAQDg30wO7hPY3SUD9WyC6l8DQtrS2gzmUFqQgnhQAznzl0RYtHc4jQ215awsb6Bat0Oq2cMzRpDws04uGsYR6Yc0MqbGI/3I7FABngNdo8dbq8TpYoGTySIqf07EYyGReNLXS8dn579+6+L7KUv1i8dreHQ038rDoPNahn1UgIjMcIiZdjNVfi8fvHwlKw3K6M6bLL4EcokJMTFh7tXttozMzN46qmnBIYiE49Dbi4q9H1UESkGFAtZmfURNunv68fx4w/j7VPvYv/+Q8gVWfiYW3TLzouaNPXF+t0lfbCISPBrD+Gl2/3pRa/bG6ppS/f3lCKwWz/ln5W2i//R54BK+fD/hy1vzg51f6yeAtoL4+ldW+93PlZy1LrzL3Z/0s1153JKVqDLFAhf3opO0lmaQpZoNqXIsJgJe1CkCSVJXKC3pcTjSOe2JR3dwsICGpSXmM3StVHXpUObtyyrVAiswIodho6qSKpnnnlGImRIn6b1F48RiTGUtLATuNnhUv4soui8HGeeV/5cfEt5HtkFS9elNi9qD0PBexv1agHp1BqMBtpuKUd/lbvF7pnHwACbxSCsPElnlsLPWVlDFXsJ1jV3MxBZYCoyP+K1QvE2u16TxQifxyf+lrxeifHz2uTGjM4/vI5qGo3LVTYYyTDcCXvdhO8c8Ptc8DodkCmc1kYxnUFTLNNMGB3fgWLdhNdOX0HN5ELNYBbZhsdiRDDoRTbP6CpuCDhfqsPn80g3yW6XnSa1dfzcvKGl0/R4xHSXz8EiqFUqsNBazucV9jRT1utVzsmJbqpzxU1RX38c/gB9Zx2w2JU1FXVm3CSur22grrXFH7TD3X2zLtByLBSRc1qntVetCbfNBo/NItfT2vIMOoSpvDGYnGFsZktwByMY3rYNJisjtQyiv7SbjbKB9Th9cl5JoiK5yOuwo1nLwWY3g6tefmkOKGXRKW/CUNuEo1NGtWXCSseNf/VHP8Qf/ekwpva4MH2jic1SAKMD+zDgicDlDePy1XUkNgnTueFsM7A1g6a2hnI+J+4bC6vLKFYaGBndhpHJfgxtCyIQ9Uk3X29WcOHqL2D1FOH1TWH+WhxrqxFomgsWK89oC8VcEVfPX0RfxI89O0Lw28owNbegVbZgD/ahTD2iK4aF+Xn4IyE89YlnlEtUs41fvPotfPaffUzcps6f/R4atS1YWl7ks0WsbeSQqxhhd/XjgYc/jWhkTDZlbRP9UsuolZZRTJ6B1eNE/8hBmExRrCe3ZFM1c+EcMslVGE0l2ByE94HFxRzM1ijaHR927bkHw8Pb4A8GxUbw6tV54WHs2nsQ2aIm2ZjFQlFkOYV8CaVqVaLRDNRsVsqIREOyUfI57Ni1ewJutwkOC7CZLWNlZQlnTr+Ju++6F8tLN+Bz2ZDdWMK3vv63cq7pkrRjbBT3HNkPo6EJs90KbySGcGQYZpMbDRbCZlv0oHYvSS8WdEwtWaNqVQNuLFaQKVThDTjRYneolSVdg9aSL7/8KrLlIqZnLqNWKqBdB7SmHRb/MExtRj41EXYb8PRje7Fn56SYB7z/6ptoGprI1vKIDg/BaHPAaDHi/ofuF4LXwvwiLl46LwX92rU5Up0R6h/DwOgkDAc/9sVOWxbhNsq5NQStOQyFucutwB/0CeTFRcjcsxMnW48LPqspv8/P3cBzP/oRPv+rvypQCRdmXWzMQauYOdO8uF4XqE0PVT106JAsRBymyoJnouejTu2Wf+mWKpXo0M1BUB6ZPXDizYrW08npBYnxIL3dW+/sTCfP6NAhPQ/1Tq73MXq31/szFgx91qZgUPVYFrnbCx+XdS5ounZOxKT8XSFvdBd6k7KyImHIaDGLcwaNfdlBMbkgnUpJxhx346VyUXb8lAVoYghOdwXl1sBViO/BwtmL1yshtAJPk6nXdaZRYvZbgbOKOKO0gITonvnEJ2Di/KdtkMLARGSmbxTyRSFpCHTZzcqjSJYwG59DFT52kYSs1bkjjKFmpl2GIyUjdCFpa8hnt0RXRXSbpA4lA6ERskG5hnBu5WBX1pYwT4HbLYyoMUuhKxa422X6Nj0wWbis8AU8CIVscFHT5SDcyhkgUCs3kM9xl0sCCxPCacJgkXmnCODFmEGDxUI5RAden1uuM4fZAnPbIK79vKnL+TL4fy53AG2jA7NLa0gXamh2PWednSYoidy2cxKLK2twu3k/UCtpQShMuNgAnzeMrUQOqdSm6PNcdrfIIKqGpkTZcNPgsdow0I28MliMUmw5P+HxZCcoEUfdmeDQ4CBK5YIkSpDIMrlthzjcZNNb2MqWJd7G5zTDbKjDbTFhJNYHr9uPutGtWLduK+yGGkLDA1i88AZKm/PwDR+DPTCBotYSAoXd5ZDixjQIBZm2ZU1gWGmZLjcBH5hV0Spl4WqVgGaFg2YY6hXx2jS0eH3kZBEsa23k4US6riFXX8LYLjfytQoCkSN48+RleIlAGBxoWQIomwOw+8cRtPrhbCawtfQK2vUSHL4wSvU2GuU86sUC8qUMNHMbDl8c+XIHv/O7v47V/OtYS5yF33cQ7512oFSLo1wxwGIwoz8eRbmwBZ8dMNYycJsKMKEMh6mNCm3wDAZk6j6sJjvoiwfw2Ikn4I30wevzo5WbxUsvfQ//6n/6F0huLuCNN36IU2/Noz/Sj2BgACPj+9E3uAOpbBMOT0jQFd6rGZKg2m2MjQ1Icc3kV7GxtiIbiXJlHSZDHVajBetLm4jEQmiba0gX8picfBRWywjaBifKdIrZe1RQA0pMvv8Pr8BoZh6eEdlSGwN9PsRCfvHdFL8IM+FoE+zgvLiFdL6AjfUtLE3fgMdnx/337MVQxIWXTl3A5tYi9u3sF5is0VBJGnOXzuL06yel46OEJsyoot2TCAXcknjg9gdFbhAZnkIyr8FSZFhADjUydQt5uVZojl5pGlEsG4SA5XDQi5lksqJEXFlNbcwtzGI1mcKjT53AX3/xb7B4bQkNOiTZ3ZgYHMJANIjJiUHYbC3smhxDJZHAe6+8xlYQuVYN6UYN+w8cxuTYiFz3DCn4h+d+iiNHDgvDenZhCalKBw8882uAO0ao84sdBvsRZSpk1mBvJTA1ZIelk4PTbZUFT3bgZHNaFIGDThrKh9Mji1suW5CE4O3bt0tsBn9HGIH1usxohGxgYCquylRjrI2CeiLYtWuP0GnpoJ/O0MWFEBkhO0lr6nEkUYVP5nxdeO5mB9fT/akmr4fs8kuy7fSurrdgcmEWV5guwUYncOjPp7wwdePoD5damc90oUj5OwfJNIDlzIZ0dYtyktA/my5k1p+FHbSeN5fL5oUwtJnYkON05cplJDbXhY4cDgZlwaPWhl0V9ZIyTyXZoFoRiYIuUmeM0sjIKDZTaWxubd2cIekkGHEV6RY/XXfG914qFXH8+ENCHdfqhNHaUmSU5RW9JTm/bSnXky4rlMVRN0ZmEaaoW2dy8vUYDHnTLxUtoc2zAyEJw0AHF3pbtjUhkijosgW7xQKXzQq/j7l4ivjES6JcY2HtYH4+iYnxOPr7BwW+jfcFYbaw+BPatEowZSqVkTghohSkPYuvKwdFnQYcTiuCgYBAp2J5Z1Sp4dyckZFKiyfqo7hx6xhNqNDgmcbHHSOyyYwM4BnvUizXxKCYYXIrqxugNWUsHkT/SAzNVl3gYl64nG8RAipL7BVtpkyo1usoZPPSlRJa0QxNBEI+hAN+xP1+DA0MYueuPfjF66/CSFG2kRsTBZW6PR6Zg3AeQyLD1I5tAudKR8jzUi7h2sUPsME5V6sl91fU45OFq9Moo10rY2hkG4rlJFZXzsLcuoHJKT8G/U4sfbCIoP8u+MIjMDK6JxSmTgKlxBo0prHYfWhpDaS3tsT0mxOII3u2oV7cgtVshM3hhNnjRCWXgMPmERJQqWFCzR7BVlZDodKEZrah7bfgxtJ1oFWBN2JBebOC9fklTE4MoVX3oBPYiZ+/t4DHTzyFi2fOYKrfBmdjSeQBNlcI8VgfZq6+BavkgRmhMYkvm8TKWgYD46M4/ok78N65V1Br+LGRCCBXtsNqDgJNJxyWECaHtyGXvgJD4zpCrgq8TGqx2dHSMmi57HhnOg2rl/PaDTTNZew5dAjPnPg8WoU0nvv+s9h/YBu+/Oxf4cCBw3jwwY9jdOhOGC1OXLp8BTNzc7gyM4PPfO6T2Ni8gLPvvYD+yDGMj+wBDE2cfOUfsO8ITTdK0IpW1IodmDuUGFgRDo9gZX0BNn8T+UoGk5MfQ1/sLkRio/jO976B0eEDkn149tw7aKKJ+x+4B6FwDDt37YXPY0YxVUIyXcBmk0YVBkm85/3kDdjB0azD7EAi38ALz7+OC++9hUfv2w1/Xz/64l4YWgVsJFLC5I+Fffjg7VewMjctyA1RE27WQx4nYrEgQuEAUrk83LFRjOw4jBtLm1hd3BStXxMW2DxeVOpVudd4f3uaBtTyGZTKaSRSGygVsgj4PPC4XBIXtH3vHtxIJPDVr38XM1cXAYMDkfgQ7r3rToFlB/ojGBmIwu+0Y3lmBm1Nw1YujbOXL6DYrCObK+COA/tRyIJed9QAACAASURBVKVFP84kh8HhIbE7pG3ceraG3/qf/yOWMzUYph7/847R4pAhf6WwBZSXMDXigAVpWKxtWQDMBosygCYdG23pCljUaBlEijgXQ8ZjkA34yCOPqDykalXIAcSX1SIo+JR0DOwG+XNCJA899LCwQh944AEsLa/KInSr+CkZAL+42OmFT4kZ1FfvXE0vTLe+3ypQt5NReh+vfl91bXq31lvkFMGkq63rMirN3YT2m+Jqi3L3FwuvnudRsTsMWlXEEsIFhNqSqZRAkySTNJqaJF2wkyZ0QpNZnYQhcGdXn8djyIVZ7zbtDhr1siM3SRo63Th4UHlsOeeKxmIyq2Funt4Bq2OmjpuukewtfHzsrl27MT6xA1Xp7sjgYzem5AZkgJGsIVC2uKk0hSJN5hh3VvwsnEfxOQldCqzaUWQJdnJkE7ZaNdjMgFYtoNWuyeZIiqW4c5DM0oDNbILDZoOf7EQx1lVwIcEJLrSkl3NoTbgym82hTicXMbFuo15rYTOZRp5z444Rbq9dkt3tVpOIdANel2J30iGdHqYmkxw7knZ47KmHWl9dFYiEDOJiOS+fz2GxolWtoU1LPYpbOwa4nB4xKCDs2mwZUCyTwAIEgz6x2CKhi+ebcztuFGP9A6iLGbYZXlqi+YMI+8PYoOUUrcPMQCTsR6tSEzcjdyAg3oKba2tiBk7vWiIkLHw8p9wIZVIpgX5pyM3rT3xu2c0SuTUxcowdIxBwO+CzGVFYv4HM+grev7iAlWIGT392JwK+D6C1VxA2h7D1bhl2bRh2qx9tA6UNMWUpV6N7fgMmq0ssyfj5W0YTSukkTK0KnDYjam0IO5SbZM4UM1UD6vYIppdzcAf7ZaZJpm+TjzOaML/IQtaEL2rH9XMfYHywDxavEx3HDlxariBCSLmSx8T4JFKra/AY2zDbTShX2uK4XywsyPkI+AOwmOsoZq4isXwDc/Nz+Jf/6+/hrfdfhcEaw8o6xfiDaGhWZJIlDPePw2QmDJxDPnUZPnsJMX8EmfVNjET8qFmMSNRd6Js8JML41958ERXRTjpgazexfaIP+w/uwtDgOGL94ygUDNhK1PDG6++gVMlh954BGIwFYS4XSusSiZRP+cVEPBCyYn31BvqHK5I3aW0NSoI7OhoM5hby5EgYrMgVq5jYvh87pz4CAyJiqPCn/9cfw2UPYnRkHGOjg2Ia8PjjD6JS01AtanBtruO73/0hDj/1CdR9QRiNNsxcvoSBmB9T2yOw1daxcP0K/PsexrvvXcJYfwRtLS2kQQfnfzSYX8+jaWiglNvE+uw0rC2S48rCFwh43XDaeN2Tv+GChR6m7kEkcnQ08mIzS29Mmp4zj9SEWrmAYi6J5OYy6vkMnGYj+vpiSKTWpRO+48gxHLrjLskwLJKbUK3i+Z+/gv/7v30FVpsf+/YchivgQblaxPaJUYxGo1ibnxciV6FSRkmr4tS7p2G0WCSLdCAeQbvZwEZiE8WqhgiTZ7iulstIl+p45OOfl6Bbw2//H293yFxi+jiHx/ZOGhFXGSGPBrOpgkg4CIfVDbvNKQtUs60cWli8uOjQtJeLP4evr5w8iWc+/nEpXFwQ1U5aQW9ctIVwUFfCZy4GHDoePXoUV69exec//3lcnZ7pdnr6rO3DhY+AqcCL3Vnc/4iccqso3vKo1JmZN6HND8GlStvV65TCgq2zK/VQUH4XZhTTh3tsvyR8l9EnvKFLJSli7NhSW0ksLi/J8WFRUbBfS2Yyun6LF4jQ1vl+xExakTskyZ1eWELqUfYq/H9FIKFpr0nytlSqt3I44YCD75FdJDcgTOKWJPtuIrtexHWCisz3uu4wPGaEocOhKA4dPipFTuvm59G5hR243mGy4+P74O9zEyRwK6UFBOfbTAyvSQfC36f5L7sSsUTmPI2QbJuLSBVGI8Mw6fBTgEEYnhSaV7sZewYReFvMPN41+U7IRVzo/V4YzJQMKAuyZLqC9URWUhX4mjw3/PweNzV+LHxmNOpleW6nzQa3zSVOKOp8AuWSirXh52Ex4UxVxT814XST9cj5BedhJKlA9GpNrQ67hT6d3JC0hEVZanQwODKGcqkKO2dJbcDv83ct20yIDcXh9LrFeJk2TuaOAcxI3dhYhcFslLglmgiUCvQZNCBdKMFst2Nhdk5YaU6XS+6ZfXv3it0ULQNt1Mt2CGlZhDzEztJps8BpM6PV6KCYTqBR3AIaWXRKKbSzmzDUNSRybfz18++i5ivh//yvERjsW/DWo8i83YI964bb7JOE7Y7Rh0ZFzVZNDqZtkGhjE9cQjy8As8OCXGJVxM1VEizMbbS0OooNCyreKBKaHZmyEZZ6DeVsAk6nESVCoAYvCvU2NnIpGM0N2Jt0tPGg6fIggW24OLuGqd3bUK7RC3ME+SzvEYe8vtnikIidXH4FlVIJ2yaHUUzNYzRQwOrVd1DJbcER8mPnXVN4/9oWSpU4rLYYjB0TVlaWheSxkrgoC3mrWsYTj0whub6K9FIKk7FRdKx2OAd3Y3ariD27t8HttEgntJHIYvbaBURiAYQiMbz089N48qMfl4QGkvlcTuoCS6iU2QmvIbmeRqvjhD80itRmB8XqGnyBNpoNI0ZHIxjp3w2XdRDvvvsj5IpXMTjmQr5SwOxsGfv3Pondu4/DaArD5fFjdv4qvvTsF/GHf/AfBWGauXYVe3buR39/HzbzebTrbXTeegfvnb+KXR/7DF7/YBaXLk9jciiG+w+O49DeEG6c+QlMljaqk8eRLWaQ3VoSTS/Z9vViBdVSG+kSx2E2nHn7VcTcTgTsNvGkbbQYcfb/8fUmwHLd5Z3o7/R+et/79u27L9p3WZYl23hfgNgmYAIkBMgMECoh7yUhyWReTabeS2XyZlIvybxkikkCGOIHBDABDDbYeMWLLFuWLEu6V/fq7nvf7tv7vpw+r37f6ZaVVGpUpZJ0JfXtPn36/33f7/stVjhVkzB7dcWDpu6FRR3EynYR/pBXUkLS2ST0RhFqpw6n1kTQ5YBu1VGq5rFrYhfuvvMuZHNJZHI5nDx1B6pVHaqNiRI6VlZX8OTzL+K7P34eA6N7MTI0jkyjjFgiimjAj3aujGI6LZ/9VCWPzZ0MVhaXUSmWhG3dFw3JtSmWK8jkCvB6vLK73k6m0NB0JCYP4MStd0H5039c0//puz8EYAPpM83SOtyWLAZiOtyOFlwOKyKhqNBJuTjscjKQzeTlcCa8RliPtlTPPPMM7rvvPoGKeCj2nDK4a+klA7BoVkr0aqR2ZFuy3gh13nPPPUKDFnLE9YJk7Il6f+Z2Q4goXf/Dfw1r/lt7OVLM//WO719OPwZ8KVClbhTWnt/mjb/eKC/oFQq+RhZwTrb8NZvJiBZOJrdyWSyluGMjAUTMiiU9gYWM5t3cNXXF+F3ols/LEGgbBy07fO5g+DVOWTL5ikaRBYKFz9DryW6sm+ItEC05dpK5ZRAg+EN2bJJUTpYgDcCNv2cXcb3w6UbBZWG57bY7JJGZRZMSKKE8m8hK5E6R9GOj6PVkEmJ8XK8JBZ7Fj4WOOymiAhMT41icnxdKPZseuQ7NiuzSmPdIWjxFtbxOrNDiwSnvCRml1m6h1OB10SqvLSJ4u0pjBQWcekvVKtZW06hUGGJsuKYQiSDRKkAzYztlOHWZHLnPo/DAxB2fmPMyeJRNDHWrBlmLy38y4HgvcAJlrrDAPMxXZGPB6a7REnKEWeeCUoHe0sXBpalDyEQOqwO5dAH5nQKGBhlUa4bd5UZkIA7NYkal0UIk1IegxwVzp45CZkukQS6mkXj8KNdaiMb7cHV2BvlCHvlsVuJj2GkzDJdaQeq16HoU8HgE0uJusJLPyvVTmkW4lCqsZhWdegutUhaN/CYUGvc2q+JLW9F1XNyu4n88cQ5f/MMYjt4B+BpmFF6rw5X3wcnPPCUZmkOui2K2w2xTpfEk9M3rpGhG0Cu9Kh0uN3Y2V+U9cPiimEnWsA43mjYr+kJhtLaLWFpfgysWFq/Pyk4SZV1B266iVdxGwM6J3gaTN4aZTBgts1P2YentPOqNDlSvB5VGFa16HU63X9xFCnmD2Rjw2TEQcyDurKOavIpKbg1NSx3H7z2F81e3MDVTwvZODhbamtlMAhdv7szjpqN34cVnX8cXvnBCDLUvnbkEnxbAwOABKMExTK2ncfTYBHY2kqhXG0imklhe2kS4zyj4dmsfDhw4KlNsKOTG5tZ5ZDNJ8Qo1K0WUsyoGh47D5gvhqadewM23HIPTacXQ8AA8LhUOuwvZTArTM88ik52F2+eAwxqBwzIBh5qAyxPG6NiEZD9eunIBb739Nv6PP/pTOJ0OvPnWK7jrrgdEdraZr+CdmTXstajIp4qY2djBWjIJUzuPUT9wLKEi4imhnJpDaGAcG5HjyFcyaNQLsDi9hvl7roRUKodsjbFMDZEy+B0WeMnA1Gqoa0w9VwSetFhdMBEdyHZQaupI53KwccVVb6Beq6BVy8NvbyNqNSEeCSG2a1xQF0tbx+jgAHTUkNpJIhDtRybbwFB8GLVyAbPzM5hZ3cbTr19A/8h+IViWtCaGxodAA7tqKgu/04m15BZyjQqSRDtaHVy7elWa3FA3E7bClI0y0+Jd8rmIhEOY2LUH/UOj8IVjUL70N1P6Sy+/jmq1BfDwKifhsubhtmUwFFPhtEEWpdTr0AjWSB5XkNnJXC8YhHA4YTz99E8Rj/fj5MmTBs1arKdIT6e2y9D48es85PikUhxHSyWcOHFC/k+hWJYPfy9miDT1G4sUD26DufkeMYOHd2/H1oMje9CodPBi9GwUCD7ujb6eFIayaPcKay/XzigUhrbFSGTXhFlHmJIHN3ecG1ubwqSkuLcnCyCkxMeqV1kcWgJLUghN2FIMpaXgdAtYN/2Ce7be6+1lBZLc0vWpEZalXIPeVMYJTYoWdWe08jKCfGVYpBhb3GyMyB0e1AY82hCyCyN3DAsyw77LTCJOzzzZMFCR589idued9xjp0lJ4dTTbtAoz0s95Dfh8yFAjNbg/1ifTK/0/9+/bi6XFeZmiMjtpSW2+ePGipCSIoa3dhlx2RwqPCNdNBhEmldrB2ibdIzpiiktIzedl1qIdNrMCm8lk0O11OlHw3mrB43fLjV2q0teTQncK4U3CcjQaL07BCirlgpCDDOsvIBggW9ImE1OsLyZ2e9zvEY0w7tGOdMG8rzn98Z5j4aTol5Ru/srU2U6jCZ0WXW0aXpsExiX7mXgRrcLyxQbWVjJw2L3w+b0IRwKiixsYHAR0G9rVFso7W4j4LKCkiK/D7I1gYO8JVBUVqt8vezy6q/QFA/C7ncKmdNnIxGNCXVuSwzuVHMztOqrFLBqEZRkVpTVh5vTKCBumaDhsqGVT8nfc++bLTWSqFjRMdrF1KnUyOHanG+MeC9oXNxHQPDBrbbg8ThSbVpTJDqWoXukIJKyZGf3kQju7BXOnDWcoLBIaUuWXCw1A9Utaw8/eSWHg4BEEAw6kZ6/B1qohGvVDt7dwYfpFPPTgA7j8zirmtqqwugYRHNyNtVwNi+sVDI2OwOlQoBVr3AyjTV2guYVOvQmuZ3j/OpQ2/Hb27HnYTC2EPXZ47RoqhU1YvCY4+iOYXStgK1XG4LgPa4tJhPyUZ5jx/Csv47bTH8S5M1N49JfvwOrKLFZn5zDoiYi2ODC6B++uLAOmEiqpBoqZbcSH7bg6vYJ9Bw5ha3vdEIvbQygVa6g2c3C76eBDSRfgcYfRatAExI9oYgDf/PbX8PFP/DpO3nyHoBc0lKC2dHNtEdeunUdiIChazfxOHT9/5k0cPX4z+vqjmJ6exdz8Iir1GhbmZnFw/00YHoljbNcAHvrwx1AolDE9s4lXfjGL/sggLr31FoJOBb909y7sXHsJHuzAa2/A2izD60sgb46g0jeOjmKGSsTITo1eEsuzS6iUqoDTjqX5OTF5jnmIHADpbFauOXMnU9tZ1Bs6CuUWdkoNQUu4qlB9HthNKgYHhzE6PIBEzI0wzR50oFCs4tie3dicvYq+oAMmUwVNvY6ZpQWE+0bh9waxsb6CnUIWnv4xfPfnZ+CPDEuDGUn0SZOb20lh9do8hvr74fK5sbC8iNTODho0SCly/VY3XGlgksBo7rX7431i1t/TFRtIlxnKvgf/ShdzXuZUKUAhn4TTUoBV38ZYjJBQB7FoGF5vGCbLe9MQD05Cd3xATng8UF955RVJuv7whz8sBzKnHBJa6B3Jb8jix2JIaIqHayGXx8zsLO67914cP35cfD2Z+s1O29ClvWfsbOykJJzluttGr4jc6Hp/o96OvycEIcxSzrR2w3XE2MVxX2kEm7JgyAaP6b+lkrApmfRNQWcmkxY2Ewt1vVZHiQnJIjK2y96ONlpGCkS3oImrRVO0Vkx5J3RJCJSEA+PP3dLNPVvXvLqXm0coUXSHQqun5s0IoJSiRqixu2eUHR/ZqtCke5UQV0nGMAmrj5C0RP9ILE8XJZWMLsMLk6bOfHS+dwSCjSmUzYFNHF4IH548edoI/jRRxGzEBfGpc0fLwkux7MDAAA7u34fkVtIwXvaTRZrH9vYWvG43XC4VuUxGIDpOg7wXmBovsgGmHZCwYpjHIBSK4tTpWwU6p2PKwvwcrkxdlFRm7uOYoM1Jj8QUsgt5k3O/4fbQjqsNny9geFM2myJ6LlWKmJ8nNZ9ehlaxCLN3NXO8Hzgh8R7r3UN8T7lnEdhZMxo0fo2PJzvTlnF9aeBMhmWE/qP8t9U66sWKGF1bNAVW8nwsGlpMrVacmLq6iVqlLYYQ/VEnXDb6iFqRSdbQrJmhN/LYNRKEx9aC2+WGGkpg76l7YA8PIFOpIuj3wq60Uc2koNWrqNIIgsWNjjitCgI0mAZT0SEEGLOiQWGB4u3S0KCZVSjuILKEKt0RTC+tYXNrXQg3ntAosjsp2cW5+vpQxRr89TUcMGlIuL0wdwCnFDkV+XoHLZ1kNQVtixt5JYpMoYlJrwK/UoNusWGnpaBQbyLTcaBYb8HSamGr7kG100QsZIbP1MZgyA+rtYXXL72Kg7f4MBqMY+ZCHq8smhAYO4l8y4J8rYpEPI5cqYJmWweoBdUtqFK4b7OiVa1BdfvBJ+i1FtDJbcBGy0OSohwWuB1W6J0GookAtKAVX//uM3C4+nD3+3fh8a88hbBvBIeOD2IjVZFotIW5OeSSzC5U8P5770JybgmHDo0jWa7j6koSfQNB1LIacsk1eAJVnDl7Gb/0gYeRShG2tKJeog9xCJl8Wp5TqWrCyVseRjpDg21GtNnws58+i9X1GTzyoQ/jvgcehlv1QHW4BS2qVotYXVqSnf/W5jpajQ4OHjiC5ZVlnHnjNWHlcnfNgNtEPCGrg76+MHbtnUB8ZAKby2tIrxXx859fQqZSxqMfuBN37Y+ivPo8asl34HcRKbJidmYBtuhhdCL7xM5rbT0HXVGxUyogW8zj/XffhUgwgKXNVZRyaahowqvqaNUp/1Ggmb1YWc/hZ08/LyQzXzCAwfEx7Nu1G9FQEInBOAaGJxGPDQrLXDE34fa6BF3YWtiGqV5AeX0Z02+8ApO5gl37R6DYzFBsTmxtpUQCxHu3qNvx6qUVlBrGaoTNfLmUx3YqiXqlJIkLjXpN+BHcE4qeWTdJNuyuPfsl8ok63Q4b1F7owfX0Hn4w2lD2PvDfdcJKPBDpvFIsZ0TKoDQ2Efe2MRB1Cm4aCEcEtpJi0p2eehAiD1Ae2txjfeUf/gG//cUvIhQNyaFTrxgenSx6/HNvujEgwpZEY+ya3IW9e/ZgbHxSpoPeYdQ1uTeILYTyuod/T87A58KJTcTM3X3bjQ4rxjRIeNQsrDohX7R4cPJmq8ohTSiSF5D7uHrNEOcb+zoDdpRdG22runR8KQD0JG3z8DWmH7rYSC5eV4fGot5iseimApjM74WSUixtxNtxOuzJIHpMHbJrjWBUSQNnmRe9mlEshefaTU2XlHa6L7DjZyFkGaSBswJpVEjvJ+QpAgEJfTWE3pzQ6J1qPL6pG+TbEZsqvkd0dOFBf+LESbjcXmlSWG9ZzHld+HeS7uDzYc+e3XJTcjq65667kEpv4+fPPIP1jXWDkCJ+mUxsMGKECI/StpSgAe+5VoMOEoZ8g4rnarUp0M9tt55ALpNGKrUFl5MOMoTajGLHE5suQFqLekEK2g0DaWoDHU6LHPxMavB4bYhEA1IcJTfQZEO90ZY9XLttRaVMJxhqGzlFEtqheJdNTxEejyqQIkXanFiZnce8Mk6G/BoPV374OIVSq22hFKFWQ3E7B3OJzOUiis0qynUdm8mK7F7sJk5tFgRcZnhVF65c3MCVmRL6ogH0B4HhmA0xvxNmTjKuIOITu0F5Dac9p5nwKt3Zzajm82IYwImfUzT3g5ViQVYShGHJIra7vTB17dwqLQu2KyYs5zsoWiNwBWPIbq+gmVuD3aWKx2elUsdCpgjVZ8KYWsRePY2QNAL0qHSiQ70kyTN6C5rFipQewPlNDW+ev4zP3H8cEyE7dioarqRbaJrswnDNp1OION0IiUdiE05zEa1CHjvFJKaWNnD3g8Poj5mweq2AVDqMM0tmxPfchGqLkpIW6rUSdEcUqTIPRsohdNTLbdTLnP0Au9uDjdQabj4chdreQbucl7SPXDYFp82CgMcNf9iLg3fvx//4xlNYXW3iU//+Xjzx7afhdsRgU9t4650l/NLDH8DgUAClbBIT41FojRqSi5s4eDiCatuB9aQJxaoGk2aBg81MOw+3LwSLqQOzUhMIbXFhDrpuQaFYQ6mewUDiIIZGTsHjj8ETCOF73/2eOIa8e/EC7rr3fTh24hhuPX0nPO6A3INvnH0D9XIdmQzdk5ZlbcTAZgrQaQ7g8zsQjQXQ3z+IeN8I+uiQ4/egVK3h/Lsz2Jlfxp6BccwtbEH16dg75MLGpRdgLV1Dq12B0xWFzdwHe7Qfl3MaLm0W4XTQqOI4CqU23D4f9h2cwMHdg1BtQJZWc7MzqObS0mTldvJY2coimamh2bZAdam4/bZT6B+MwxPyw+fyQcvmsDV1GSMnb0Zbd0Cr6kiXd4SwQo2qy2nBZNwJLZvHxZfOIpffQCjiwuWpd6UJD0UiDLpAod7C1GISl5d2sJ4uyM5bemOa4jdqyOUzco7vmhzHcCIhBuThWAQWm70reeMiQ5ZgsPLD2UUH6fApzPBOEyaeh7vv/mudh4ZMCDSZpZ1NqwRbJwu/uYA9Y0G4XBaEohF43Zzs3sucM2BAFgjD/YOL9r/927+VFF+b6kA2m8Hy8hI++asfl72HwGsClxl7PO7BtpNpodDzBnr0ox+TqZGPa1ijGTuwnv+j3cHwU0PP1KPLG6kCxo+eDMJ4Xkb2HAsZd27cI7K4UQvHgseDlJ0CHS14WIjgmrszKXKGrdSNTE4+vkHiMBzNCRkZwmwFOS6Wu78nu1AKmvhOGqJtFrMu0fP6czWYn8Y41iOc8LVyKiStX94kpie02jLpybnXzY3rRdbwEGah425MdlddKQBZTZQBUC9H1xAhh0jBZ0fsEKov9VduF5MYLLBSwOzxolQsi8Es2Yh79uzrFhTmwBGaLkvB43NkUdi/b7/o9zjRkQnJ8NJfvPKyCK6FaUpfzEpVGg7x3JQGwtDLSfGwWVEq5GQq5Q6xZ37OS+d1ueBS7WL3xWmEjFW+RzRQYMNCNyHm0FGY3aFhssOOeH8EgZBHCDNQGswlF5iU17bV1pHZKWNnpwatY6TANxpt8fSrVmvCxgz4rNi3dwDx/hD8Xno3EhpWZO/rtrFrN4nrC4utQdTipEw2K1GCohxWdVqjVYvweyyIRjyykyhu52FutRHyuACtBtXmQL1O4287nnxyFeFoFBYlg7G4HWMxL9x2i+x4g/1xuP1ehGIx1LIZ2bdyUleZgwagQOhWoG0DymZnK6xZso2tdtjIrO4ouJqzI9Pxwu4LIJddE5iYrhq1YhVb6SwcDsLYLWyXO3AFVLhLKzhgymPQzb1hC4pdQVtxAibatNmR7Zjx10+ehzuxF9GIAyM+NrclZJoW2KPjSKXLuPTma/j1XzoNVzuP/sQYFjI5zGxzYu3gpkMaju2xoZUuY3k+hbWKHxkM4u2La9BprGztIN7nhysQQLPhRL6qoG7lTtwwQW/VdFgqmvSPXL62mcbQ3obT0RaBdi6ZFa3izUcOQrGqGD12GP/9q99Co2nDyMQwlheuSkKI6gyihTI+8tFP4vGvfwdum4L77zuOcn4LHg9T2mcxPHocyysBhMInhVzC/8f3ma5TzdYyzp/7KSpFIiEtZDJZdDpuyas7dvg+hIOTiPRF8JWvPobpqxeRySaxuriNT/3Gr2N5fQEf+9gn4XEHxRv1jTOvY2N9Ve7l/Qf3wh/wwOvpg88bwsjIIMYmhhAU/1cLFN1GrAYWq4Z8OYufv/gG2oUiKtvbCNCfMzuPXPoaBofDiPWFYHfFMLdSRq5oQ6Guw94fhSsexL7BBEIxHzx+P7SOFcP9UejtMqzUw1rdKOQymJ+eQja1g299+wloJjtGd+9DMBpC0Kfi4IE9skcn3F0r1NFcWMfF7/4It/3O55Fq27C5vI3ZjRmEnDZMjCYweWgQfc1NXDh7HiMHbkYqtYlyMYNnnvqxkPhi8Tj6RkaQr7Xw1HOvYXp2HXXdDE84gHajgXRyEwODCRw6egiDw4OSEclYsWx6B9VGXSRj3PcTZjZbKVnSoWhcyRDNM0FTjLWOFRpsJg3Kvnv/RjeSEdrgnr6pc0Gehs/agKqlsGfUL+ak4XiEpG3RDbGIEBKkz6MYUjucsgthweGUxN+HoxF5IoQET958QphUFFvzADSSv6kJo0i7JobImxsb+PRn/p08hnG4Gc78PeKJFDr+lKJi0Oj5WL1gVUoF+Hg9NiV/L3u27vfi/+k5och0JhXHMEa+noEnrMn3wmjJifQTegAAIABJREFU7OO/5QeOBz8PcymuFEDLNGdGq9kS1xn6BPLikxdMeFA2kXJAMtnCEG8bP3pkGwmMu05wMeBWI3CXxZePwWmD3payx2NahbBOjUIvBsvdAF5jmu6I3ISEERYTp4NsSBg5c5qRo2hMpnx/aB5uPMd2B0LIoSNFoUivPsZNtWAnC1OhTyv3EAaUSpYkcXPqzmZnrwp0ycJEiJiegEakkgGd8ndsdvh1emX2AlllytM1Eccy5qqQzwsEbaRt8DWy2NNhxIAE+T3J4Gp3JSH5QkEYl2TPUl7Af8Mz0OtXsXv/mOz+OC0wOJa7Pr53tVoTK+tbmJ5e6jZR1FZa4PU4EY0EEAr6EAkFrkse6H1JdrlIRyQyiWnrWYFIPE4rXEyJpgifgvOu/ydTFsQD00HWKSOPWrK3sxD2LpRQ3ErBRjecug6b4oTN0oef/nQDqWwVdW0HB/bEsDvuQVBV0CFZIxIRHZSdvqgOt0w4vJ9rZRIMnIY2lLFEFQP+ZNNDGQivO1s43nMM1E3Dh2upGryJEehWB+qtNhKxCGqZDPJ55vRtQ0MBm/llKA4vEiYLDppbmPCyMJTQcdGk2w+tAeQ6Drwwu4VvvbqIL37uV5BOrqJYqSAQoYt+Fv5wBN5gFAojfDwWgdlXNzaxmEwhXagh5g7itoM6ArZt6B0X6qYIcp0Aci0nvvKdpzF50C8Zk/W6hgMHD2JxZgPtlhn+uAueYARXZ+YwMtgPn0fFwtoUbjp+ApfObiCXn8PpW8fgVm1YepskGQvCQScszjDcg8P4fx97DCdvO4q3zy3h0IED+Pgn7oNuSeMHP3gZ9z/wCL73nSfghBNW2R/ncdv7DkIzzWLPwX2o1QZRLO2HpgThcPlkBzaQ6MOFN/8RSmsF66v8/DfhD/VDsfiQ2snjoYc/ikqpKdrmtdVlTE9fEWsuNlmDQ6MYGhkRWQpp/zTtiIZjCIb8GB4YEk9XsjT9/rAkndMQgmct4f2e8cfgQELIRY1qBU//8IdIr12TxAJmSU76maxgwqX1DWRqJHf4oEPFwPBujE1OQLGbJN4n6rHDZFMkKaPTMSPoCgq6YHPaoJgIH3bEq/Nbj/+jIH1qIIhool8Go+H+GAIuL6yKinrDhKvTGzDVdMSdFry1sYq19W0MetywaCn4lQpiPjusagP22grWik3c/KHPyRnx9tmzeO2lF7FrfAK+SAgFrYPvPfUsljeyCIb6MDA0ir6BfoG9uZjiWop7ziZJVbSRMEGY2WLVKP7wrGE2mHhdOcR06tIMMqJLs7AZt8LC69SuQ9l/x59J4TOZ2UXpaJBtVczCgTq00hoCXh62ZSOIVtMlW40/2YEkEgmZFMiIY4HqTWqSSA1mYrWkWx8bGxUX+lwuc50O3yt8jXpLJkVS38+ePYv/9Cd/ItAZCxcLDQ91/soCxyw5Jn9zkkxubUl6QLFUEiF8j5nXM1KWA5i2VIoRPiq+ht2u+D3ySxdOZAnpFiEeHCSUsMCR2Ufnmmg0KhpF2fVQw0b8mtCjxYZylROG2Uga79pqGZNbN7NU5AIk6fQkGobRtiE9MBiewr4kkYZaQMI6JpN080xBlynUbJK/l6mWJBO6jLBiic2kcY0kNUMKIT0uHZK7xsOZCdr8eq/I871hMaHoemV1zWBpdphSTtZet3FRVXFb4G6B1kgup1ugzf17dwuhZ3lpUa4XGxS30yXMSHpKEiZV7TZ5DY888ggOHT4sr+Ppp38iIlL6TMoUTlYhi5/HLdi92G/RuEDTxNaLYn2tUYdZJ5u1LUJvuvWX61W5Rrxs3EmzCFjNDD1WobrNcPks4jHKXR3jinhQkI1pttuRTKdRKOVlOvS6bPD4nGJtBhgQv6nDeJ+qAXcTDWjVZBdMFq3Lo0rqvNNlQcDvhEIBvNUkFlMsfnyn2TBQe0XdHBO5qRk08bHZYXL/V24hu7SBoMULh8mOdt2Nx75yHlulBsrtDI4diGN3wg2/TYep3YIv4IdZdUFnArnVBtXjhstBSZEKxeNHs15FqZSHl6J/tKWJoO6QrMuW1SESALJPU8U2ptaSqJmd6BvhlN7G+EAYnUoGqi+CjdQivv/jJ/C//97t6HT8WHh9GpMdBXHVDcVuhomaOqsPrUob600Vj70yhbpix/vvuR1XLr+L7aYdk3t2C4QbdFnxZ3/1dTxwz02Ynb6E5c0ShkfDuPX0CaiKCbnlNewbssLv1WEJxNHwxpDKNJDaKeObPz+Dj396P+KJCC5c2MbNN53EN/7+JzDpJfhDVgSjg3jxxbdw++3HodkUzK/M4AMPnsTPvj+HeL+C06cG0Czk8dzjF3HfrTfB7tDQsrswevQAvv3Ut3D85FH89f/zOh6491b4fR0cvSUEs9aPnzz5Mxw+MIGpC9OIBr04dfoAAhHmMC7AHVTgC46hXDyOaoMZcS6B2+LxCN5983vIb11BZscGt28A7Y5D4qluuuVm7GRSeO7ZZ+XzlUpuSFjtvr0HMDo2AIfDg0RiFBVa0LUIizfwxS/+HuJ9Uai03FKAdCqDbG5HduytZkfONyINdG2iPpSICYucarbjhX/+NrLJRWhKC6W2FbPnLiFb7aD/8DHERgfQFwvifadOSkG10/y5mGcWFzxOMrwd0C2MZCpD4yRN7oLTChtNF2CWz/o3H/+aRGaN7BpH30BCDLEP79sPpUlylYr5xU28/e4Gqh2uydbF4/mDp27GsEPD+Z89jqGAFYX0Orw0Q4mrWNFU+A88gPnFNVybuYbLFy5iYmwUV5eWUGxrOHzqVgxP7BF9LNdFq2trkvfJ+uB0OQX14XAgw4s4/LDhM0iLQqCzcKaDZFPycyENPx3BzA4h6Cm07VPaUMb2/4pOyIbdo81BGJGkBwVu1YKAjzooG7xeFzxeHihGEepZdRl8EMPrsTfRvKcJM6QB/DoPlpERhkduXycU9EI1+SuFxixqb5w5IzrAw4cP4srlSyL4JrlkK7klkxUhUr4Z7JyIjRNSc6gq4v3xf+HWIs+BU5ZBhbn+d5xargvZ5S+N5y1WYewiJIHCmITY7bPwsYBTLC3QJ0uJpokHJicuRtuYutZe9MjkDWnYghmG3ma70WGrdsNRhe04LbdIHmH3wscggYVwFQNRZaIUXgthTkMIz2mUZBBCbvxByI30fGNHx+JL4bRBv+cujc+evgn0mQz6PdCaddmtEWY04m10eJ2UoNiQJ4s2z8wymXlluhNjAiHuNHHy1Gksr6zLhM9CxXwum6KjWMjK9+8fHEQwFEWZtmg0X1YdGE7ERZPH52R3OuWGJW2bdMpqiSGpvElN0AjPcSfZDWslbCKwNqHsbsZcp1ZCs1ZCQ2tBN+sw281wup2SGuF2BVCraVha2kS53EStWYTDbYYvHJDXHg37ZOqtNxto6QrK1Yo0Qf0Rr8A526lt+IMOWB3Ge9GuE88gwcQhdG0meVOEbbM6JPaJ1PWWXoXVboKiWwQusXPHJ77pHXRMTkBxiS6PMK6kS9AI26RJh2lvNFFd34Ker0KrtLG6UMb3vn0NVk5L5XWc3uvBkV1RmLQWbGabeKOa6f9ps6JpbgM2C1xmJ1xWL9q+CDp+PxSfB9rqMuyNPDpmoG12Yqdqwlpdw+ziCoKqD2tbeTQ7EFuoRMgtziz9EUJywPnlNWzra3jwkQOIsIEtO3Dt+bdg2kjD5w7Kvd2gT6/LD73jwFrTip9cWsZSRsPxQ5MIBT1omCx4+cI0UlsZfP5XH8HPXnwThWIGd7/vJCy6jmxmG7peR8ivolktYHgwIoL6ltkhe0FnIIbX37yIc1cW8cjHJmmniGzOgUh4DG+evYZz597Gp37jbmxu5FCtlLF77zBee3UOvpAd8YQXl94pYP/hICx6GmGLDzOvLOHY/gMo1lPYd2I/so0inn7+DRw7cRAvvbAp9/bgYByprTUM9Y0CVQVhnxvRWAuZ6hw+8amHsbI8Bd2UQbDPjqX1HfRFPoR6fT9M1hhK9Rw8PjeKuRTWlxaxuZ6W2DXRMNaaOHfuLRFLk3QR5JQUDWNocEiaZ55TiYEBPPvMc/jOE98Tr02S0b7+jcflbEtvp+QzSresnhSMpg2CoCgdZDI5vPzySzh9+rT8u4mRYbzy9E/wi5dewE6xgMk9B3Bo/wG4vT5EBhNQA04h2/g8LtmLKmJEYke7xc+eJs2mFBGtI/Z/4k5lVsSEnHmPLPLf+tY3BcnpH0gYEpC1TezdvRdOuxPprR1kMwXMLhdQrGkYjau4+6Yx7CycQ2VjCno5KYzfeo2NawmaYkLKHMZbGzWxTiOrlcYOo2PjCIQiguqQVJjlHpsNMtE1M9daXJcYuvCetaLhBmaYu8u5yLrUJV/Kho/MdnIfaAHInEvWAyay0DKN5K8HH/6cTto2NRBOF8dBwG4l3GbkpNG019if8cAyCCo8/Ht6txsJKzcKynsSAuPvW6Kv4JO5cU/WgyFpPJxKpXHlymXspFNy0JIhyAtNJp2xBzN2YaSrGibZhnExvxaKEBYwGJu9ae661o6Finl/3Yw9Fg4j+sggzPBnj9DSI47IlKlQNM1J2Ah1pSyCjy96Jj4GtW2cEnSTpAEzwJNWOYyR4U1PBirDSatNwmG0DHJA09tSPOkGwu/F3VgoGJbwSb3F58niasgohM7CnY34VTqEwEPYkM/fYMsyJPZfvjYr33whxFBKUUMsEoLX7RRfRRZLatpoD0TNEUfSFGntxQpqxMgtdoTDBiGJr5c3Sr5UQalSlSlMabcQC/kQ8TrFO/TokSMyiaXTGXlPWMjsZhpLc2qk1MAHt98vwmtOrIQkHRZG18QQj8cFIpy5OoV8JiPkG4nhoUTD1JGJjAxG7jcZ20ORPq8dnV2YPMHbsq2bYbY4Ua11sLCygWqziWgiDk/AjXI1jVDQAaed193YF2dzOVitHbicJvTFPAhG6Kxihstjgm5qQu+wWJlhIpvTTPINu+EKOtwHwCmvge4bLEqdtgMaGoDCvDMHlI4Cr8sLrWVGrWKFVw2gXuI+WEfHmoOq5tEuraOwtA5LEbA3w/j5U9NYWGogsmcfzl44hwePe3B0bwSWjga71dB3kQDFzEXNJgpW8QM1Of0CqWVsAfynv/wqHr7jJnz81v2odzTM5BuYSpYQTowgubiMuNmKWqkEWJvYvX9CdkNaS8HS0kW8fXUKh+5v4OjJWzAamYSjBUy9MYvKUhKxNkXoLoHzufpweuhLakfNEsK59QKWCxV4TBU4zS0UrUFUTWFYXV7MzF1FPBLH7sk+NCoZvHnmHMoFek0OQLUDuyaGEIoGhDS1vp3DS6+9hWOn78Rzv3gDLXMHI5N9CIb7MXcti1BfFJvJTbz04uvYvWufNOQiI1rfRiyaQLawhdO37ML0pRz6RmvctCPuHUV9R4eLyRTtbXzysw/h24+/iHpNxdpWCqOTR2Bzu9AG3zc3HOYohhMTsKAKm2sFd95JL0imp2/gnUvP48CRIezkKuiLPYTU1iAarQj8kSCWV5OYunIFz/70pxhKDMp5xc/q0OAIBgcH5dzilDYyMoKJ8XFByIiy9NYmv/jFL/BbX/xtjE/sEvH9d594QpjxXH2wsZ+fX8SZM6/J5/DXfu3j+OEPn0Q+nxPmO3kK1E6TUb1vzyTOvPhzOCgQNylYXlvHYDyBo0ePC+Pc7mL2JfeCHWneGkS/ZJViEVkSzxuidfxzLpMXyZafxToSEwZ7vljAd77zT0inUxgeHpSzh4YSuyZ2o11vYW1lXfxri5kGTh6/CfntaSxeeQWqnofD1MLqyiryZQ3bhQYuzK7A7PJj4vBxDOzej6HhYfT1J4Speu7cebz40kvdiVM11mFsRnvSL84MgpLxvDfOxd7Z/14dMBj/LGw9DblhE0mCGsN1DWmSJNNQovQf/+TPieYIFChFgzskFgXNKHjyjbqTk5GIbZBIjL97z9SZf+5NeMbvuzz1rr2YEW9kOJT0WJp88iw67F5oMUTiycrS8vV4HbbTnACEfn99R2cwHnv7Nv7qcFKszOic7vTWvWC9F0CclwcIX1evUIsovKuN6z0fYVvyNXXF38YOjro5TSA2I+LD+P7cuRHOZGi300VsP4PDhw9hauqyvB5ObhabQ6YNMiIZ7SNsUfE85d6ODghOGeNZjJhwQB0YvaF4vXngy/Qp8Gw3cVyesybTLBsRFhzu6txOp/yeUyKfq9vtRLtF55QyBhP94nbiUhl/Y4j/aSPE18gJb3V9QyY+l9sjhY9QKmFm5ncxK4usTppAO6wm+F0ODPUFoWhGPlyxXJYFN69ZNBySmBESh/gee3w+gR3YpGyub8BHkbXZDK8vhIDPj2o5j2g4KGwtOnEY2Xr0YW1JvpzeosWZke3H1yt5ctzzVZmobYLT7YXTG0BbsePS1Wu4NLPAHBwcPX4A8YQf+fwqtFYRdurLW20x/XY62DSU4VA1jIzEMTgwBM1Eg2m6kjCbT4W5Y4JNN/bJmq0BjUXQ5IJVxCcarPI7J0Dih8mEYr4F1eRBciWNVpNCeSe2Vjdh6thlRwvHCg4fc0HFDnKLSah1Fbl1O576wTRKmhW3/fJD+Ov/+U187v4g9g554CRxh+Jg3guaSdxc4DDBStjb6UHZ6sF8yYZv/uAVfPhXHhU96UMnD2NmdRlvr27CFRkEWjqCZh0H4wG5zorThlffuQiT6keiP4ELZ36A3/7cKdi9KdHO2UyjWJ9bwML0GrwNHX1aS5inZNQxidvp96MDOzpWJ64srKOk2GCzNOD0evHKlSwOn7wV52euoX94HEtXr8JhaSKbTSISiSEY8KLVLEsgLCON2FxncwXsFGpYSxVwyx3347FvfgfeWFBA+RyNx1ucMl3Q9So+8IEHcW2acCFw84kDuDZ/EbriEvnQ/NwWOnUHHnx4EIX8VSSCk/jGl58Thu899x/F6GQALzy3CIdtSN45TbdJMajUSwIZm3QXHHYzRkZotpzGyIgDmlZAubiDYEjB6uZVeAIRmJXD+Obj72JtvYl9Bw+jwol9dVV2cdFQGMFgSK4rre76+/u7tnL0tm3Lbo/TCw/egNDs7Zibm8PDH/oQhoZHZNL7sz/7M2HEM36oVCyiVCpjdnZGYqseeOB+iRSjm08mm4HfH5BGbnJyUmJ/1jaW0BeLCuGMUiQmgQgJiisNh2GGTwY1z0+JAiIXgI5QlJWJx64hUaMTEQsfHaHsDidee+0MlpaXJaD68uV3ceqWk+IudNf73oeQN4BysYRqqYJaqYz82gq0chbZXAqlMpvpnOziyIZ1BiLoH9qFPYeOi3jcHwrC6aY6wCLyIq/Xj1defQVf+9pj8Pq8UrCFDd8NReDZzeGjJ1MznLu6zHgJxDaGHZ6HnFyN1ZgJDjvXOS64GI7sJimSDTkjtzJIJreg/OEf/wddYEphS1P71fWkvD49GZCgEFe6DiO9gnFjoROhepfO3/u9JA0IqcJggrLzIdzZK3jyjLsFlIcl442uTk1JmSUJgww1Y89nsDQZJUJKPp9Pr+ILsaPrgNKDYHu/8nn0pBH8Wk9A3pv0en/XM4phURIJgxQFI0iVNwKLCScm6UAIVxLCldgeQJE9H6G2pnRRHtpRMSmBy1e7Kgw9QqI9GUdIgl3d0rlJ2oDJLKn0FEXzpqXrRofsUZECGCQcQqEc2/mc+H+0pmGrxdfH50SXFHZujIDidWEsEQskxdahYECgUnbMnN7DDGlsM5TU0AWl0hnEEwnxrWQXaRRHYGt75zqbM7ezg0opD59qQdjnRKtakt0W08BJYJJcxmJBPuQetwenbzuNlZU1BMIhlCuUTmgSwspJ2Kl6xXTaRVstB7P16ElYFKo+Wy/DAo3epVWBHm00Ty+UBOq10TdSdQjszX9vVp0yBVVaHbx9aQaVWhP9AxH4/TbE+z1oNAyIllAHYVWlU4Pd2oDd3pH0hkMH9kH1WtBWgDoYD2SHqrtg1a2AuYa21B4LTHpXKkBIpUPyRROaXkOzruDS+U1oNRtiwSGkk0W00BHdE4FTBS04XOs4fXMUrfwakDFBRRBP/fAipmZqGDy4B8fuvR1//J//Fl+4243DoyF4HWyIvGjwc0gnHYFgKI5nNJUVJXsMX7+YwsbqNk4d3g/N7sLmxiaaNGm2KDh5/Dji0Ti0UhpRtS3XaTVbkz1ficJvrYB+aw4fvW0UeiUFe3QS6aYD0+9eQrNuQkJVEa7l4BAP0w465g507p6dHtmh2MzMMLDg4tYMOt4+vHa2hHs/eB/OXngH9aYJ26tLAiV20ECzVRWUJxTwiPaxVi3K/t7p9sAfHkBZM0O3uPH8a2/A7HZheXUToYgHkZgThQKnEQ2PfvQDeOanz6FRVLF7TxgHj6p4/vk57N5/Gl/4wn/BqZOn8OlPHsfUO09jIjGJr335Zdx6+8148KHbceHdN7G5rcClDsBsdsm16GhGxBc1eEVOo+NhHDkeQ/+AHXMrizDbnFhbXke7VUK+nMblKRZCF0ZHjyESnYTqdMBqJ8lrBGNjlBZE0Rfrkzw6Glmw0ZNQ5loNiURcCH38Myc+Fj5Oa5wQP/SRRw1kRdPw6U9/GjMzM7jzfXdIw8v/y882p8eJiRH85KmfCLeBSMlXv/pV/M7v/A5OnTolKFSRTayuIxHtMzxu7TYUCjkpfGyIeY4wiYQaomrDQLDYSPJc4ZDTahgDDmF1Tps0yWc5mJlbwNWZWQSCfly8+A5GhofQbtZw7113iWE79+uvv/IqLl44j4GAA7V8ErWOBbGhCfRP7EH/6ARGJnehL54Q8hrXZOVSRRpvRqQx9485gPQTvnJlCp//zd/Erl275bloPUGCyL6Y7diNcuMAJOx545xmjehlkMoKx+2WyZkQM+FRfp4NtCeLdy5cwPzCbHfvb4HyB1/6I3kkgyFobIjkYJfpSDxBhKpvjJrGBHijn2Vv0usVsF4x6zmqGDopY5ocGhrC9NUrhvNHT1jYhQ/JXKKAc53sTxoaS1r3e/tEfoCMaYzPwfi65NxxwWkzJlF5Hd2pTp6XMEANSFMcSLo+lzdCor2QW5n6ugQU/vtEfz+K+bx0D3R4KeYIMaio1KqGCN7GA9+BQqmMGhOudZMYxZIdyZBGw03ZLAGp3AGEQgYcKzBly2C3cj/EfoV7MEKr8jWxyzKwaPl7Miut/FBRxE02I/dKXV0jC5jo+oyffIMkOFagSpJjOlJUqaYYHR2Cz+MUR4VcelsmQQrDt5JJVEQg3kGETibRELa2U9jcziNfKEnUTa1iTE5Bt4q+oBd6uwI3bcDqZSMrUaZSC7xuD3ZNToq4tFguCvvQgJnpitIWxw8efDTQ5sTL7rVAkTLh6HZbul0STGiWq5DEQ2cXkqQaFIAzlNWONmOISIQhHAITLGSo2h24eOUqTt9+OzL5FCIx5qJtijFzrpCRw4YhyHTd96ktWG1tBMIejAwPwEoWJYXpniBUQoyaHeaWjo6pjDr3ZtxRc0rX6HJvQaVQx/z8MkIRu+TATV8sIJvsQHWQkZtGIGIVOjphVU3Lw9wuw93WYcnr0LMenH1jDW9Nb8IW6ceeE4cQmRjEf/7jv8Xn7vLg+FhEgmxpusDdsMXsFI1jx26SZqjWtGKpZMZX31xErdXBxx5+BBtbO5hdXcAtt98p1zeTXEKmWoLf60Gf6sQvXj6LgfFxJEaGMDI+juzWJtRaFnFbFc1KGprqgmZ3o1IjrK1hQLXDlV5GjIIuvYlCJQ9nwCeZfCRb8bOxXMpgpnMZJx+8H//091t49tVZ3HLLcbzy/Fncced+7BQ3EAq40BeOSGPD2k3t4dBQAl4fKfQhKFYvNnZKSBfqogdswoL1jTRS2VXcfs8h2J1BITZ85t//Kn784x+hVYnIdR0eNWP16jYCsSgUux3Tl9YxnvDg0tlfIOIPYWSyH4dv3ovF9QVsbWSgV63oNG2SEMIkCspYkttZHD50DJMT+9DSGJO0hXxhB+upEmYXUmjVDIP08ckRSSnxuEfR1lzI5hh/lBZLrq899picAXQMSacppHZKc8vdLKczFiAe4fVaDckk9/9m1JtMtHHD6XThU7/xmesSoU984hPSsB45dBjhUEgegwMDJxQyuqenLuMv/+qv8F//238VhieNNW697XYp4OUck0cq8v/7B/vRoGOP1SzrF/IH7OKBaRbKPzMMDQakLtMgJ75CPge3y4lmvSkN1PLSinxeaPI8dfWqvI633z6HcDiIdrOBO25/HzbW1pDZTmP+2pzAs+N79mB896QhC+tyFH71135d3MAoharWa3DyvvI4BXJ1WBlxlDcY+IUChoZGJMv18JHDaHWRRp7L5CUY53nXwEPOd/IaDFkUz39eH5pYUGPLvE2y4Dn58pqvLK0IAbJaoxSG5ulEEQxDEOVLX/pjw+/K8LKSaUoMeQ2CuZA7+Fey05Pi816B6RWQ3q+9ie9fF0HDO7kjMMCLLz2PpaWlriC5IW++203yByE69/XUakOzBllesrrTDks6E2q3WIi7EUGyb6Q/ZHcH1yt+vR2kROjItGikJBhjsQHV9v5tz7bLBGZFOeSN543BAs0Dmoev120wugiZ0Rnf5fEiXywJLEAH+6uzc9hKZTA4OCodLSm1tNLh/kyTGASTPK4kU9Rr8r1FZM5JmR6aIlugqzmJNTWpx0byNqFndje6zBAiyyBricWQhA1OhGabvHfU55Ei7fa45f/TgaQ/Hse+vbtF8L2T3sSBvbsQDfpx5vVXpdBVKiXDxUbTJC19dXlJuKBbmbKwPE2cShUdPpcDFr2NscE+EWM3Sjk89P570axVBIoh5CkJHmarLM+NKKGOMCMNxJg7OSscLo9x/VmYqXOjFVylBrvqFkYimbec9EeHR8RMmmzZre200Luz2bxMt8EgXflLUrQptqX4PpPMoC8eR2g4jjsffB8y6Q0ozRqKOxnspJNiipvPzCHi02CMw65JAAAgAElEQVRxNuHv80uMFtF7c1fkTm/KeqqD9bl1hAfMCA8moJtN8nqLySKKWw3MXlqCYrNgeJ8XE/snsL5SRjlXx1giDpfagWZiB94QF5B2vYh6Lg9Tzgptx4t3X9/GW9MriBzYBVPMi2AsgvjoKP7iT/4Kv3LEjaNDAQRcKix2B6qaBofNYyz4HXbGlyHX6GCm2Mb3LmxgcGQS/QEflI4JHUVBut7AS+em8Plfez8sNif+v8efwN6hGO65//2yH21rTHtoSqyMz6yjuDkLh8sMq92GUF9criMz3WLmDlxbs4jRkL5FgkELbbJu7Socbj8aVhOeu/YG7nl4BHpLwYUzdlzabOHipRV4VCtuuX0/2u2KpGp4XR643aoc0DygeDjJTpQMWJMLyVwNG6kinn72RUTiCWiaHZvbGxiZiGJpaUscOHx+JwIBFy5emEeibwh2B8N7TQKzU35Vzqbho9ynQfefAP7wTz+JN995AUeOTyCbmUMhQ/syJzzOATRaDRQKDbHGm55ex8VLq+JANDQek2BgxWIX4/BYeEiCshml870nnoDd7keVLjj0abWbsLG2ih/96J+hOj1C2Ooll2xtJSUIlufZHXecxpe//A94+KEP4KWXXhbZ1v6DBzA+PiZM+M9+/nPCgmak12c/+1lxuyLiQ9SEJBaRc+kd+ANeuefPnn1DiDHPPfc87n/wQRGzVysF6PW8NJMdxYHwQD9qmglrG0UsLG0in8mKsTpDjZkC0Wzy3LDBZlXg97swNBSHz0PJmUk8Ty9fviDNNQk1ly5dxsLCMoqlgkyoRGE4TdHmT7UZzOuALyBNLD1QaWlGAg7DkAP+EP6v//NP0ahpMnEyizCVXJOdeDAQwk6mhJ8//5xMrbVqDcdvukmmWK6TSFIwbC0NCRZXODyfiB6Ku5JdFXIRvz/Pav7Kc5lyIzpILS+uyORKRiivG98zg5BpII9EqAQp/b3f/49CmjcE1iwo9Hrs1UBOWO/F8fAAvJHAcr16dH9j/B2/gZS+XmmRb8rDjgf/4tI8uNzlk6EDBy8mn4zoLaS7Z/CpEcDKsZ8FiG8WmTj8eu978PEkcJU/7Ybx8o1QZm/y49TEpyJBtoQJua8j5VWYjhah83PS5U+X6hSJBmEFdkJ8Izht8d/6PR4RVItBr9uNiT3MMquIL93i0grOXbgoDEmbw41du/YitZM2bL7aHWQrNeiKIRUwWKO0BzNE2AaBxSDT9FhLnPr4vPmm8boQBqbvJm8yurHwR19fn3SWabJJmSHW6SAYigh+z07q4MGD8tiHDh0QYsZ2cgOp5DoW56+hVSsjEvSLHRCfo91uCMpbTBe3W2B1uDG1sIFcrijNDvdwDi7JO0247WaEPA40SxncfstxdJp1gYINraIihJRWnY/bEI0cZRckSZAI1NHNKDXq0vXTaJgFvdHS0Gwrov86eOQEBobHMT45KQw32jhdfvddtHQdvlBY7LPGJ8ewuboqrDMGePLNPXL4CNrlEtwuFbaID3W9CRcbnZ0i6ttZXL0yhfXteWwWZuDy12D3thEfiuLQ4WPQyc60KLArVuTXa3jnlcu4dmUDgZgbH/v0+4U4wNywN144g3pGgVZVpGgOHXRgZH9M/AtNTTOaeQ2by5uoVPNgj9Yf9aOSq6JTBTIbLZx/ZQn5vBUTtxxC37FdWK1kZUoeGBjC3/3FX+IDw17cNByCh4budjsqYsxgE9NmOpfYzQ5k6NVYa+JKWsXZty7g9NH9UNodePpG8NbiMlxhP1STCRsbKUyOjsOBFnayWYyMDogt1vFjxySVvVbYgWqqwR/xyOHanxjAeooZbF5ElTbU9SsIkIhFhIQwMBfWJgvqdgveTS/Cs6+OO/ZPYvHNTSQrQ8hbPFhPZxENhhCI+MRPlDA4JwCHahehv9G0cmHKpHoXsoUmmoqKa8tbuHh5VuDjWp02Vxbki4bwvdk2bOMowdi7+5AIvr3eEDSddnUO2Kwd/PTJr0HVWxJw+lu/+xlY/Blcufo62loGhw+EMD1Xxvm3C1hb5r6tjYvvZtDSrDh+00GEI7sQjvXB6XZgeHQXhob6EQ1F0B8dkgy55PYaPvubn4PfH0SdMVxsOnUF01em8eMfPymfO4WElHweyeQ21tc3BNYkEeTWW2/F97//fQwM9MPn9UlsFckiJLwcPnwAn/zUZ8SSjP+XUOcjj3xIJD9rq2uyIxRdNCOmPE5pWB577Gv43Oc+j6npGQTDURlGCJ1GQ4yOMmMnX8fyRhpvnZvCZjKLoZEx8YTlisarOuD3uGHt2IQ9n97ZwvLSNcwvTCORCOH40QN45tkfw+W04uiR/Xj7/NtC3iHBhXsyFrtwJCLuKlznEKbc3NpCcmtbGmxKmLhOMVy03LA7XPjUpz6D5GZSzs9AyItqKS+N1OTuPdhOZUUmxHMqFothfHwcf/EX/w1XZ64aoeXdvR3vGaNQk+DmlELH+CnKGuSMLhawsDAnUx0viD8YFoSONauQzXWLHc9VQsB8bjbZI1YIJf/e7/8HQclunN6MwtcrXMZBK24VYpdg/Pi3CuC/ngBv/HOvKNGV/MUXX8TKyrIQIUjE4M0uSd60+pJD07jhxZapu+MT1wKFTEhqXdgJGIndoqsT02Lj5/UPmDHOGUQTHoKCaxuCeFYv3kwUgRouLIzt4eszJlu58DIdstAzgUIV2FW1Mx1AlwJJI2Lmn4lDTKOBYrmKVDYPs52MqyEjFdzEgpPE2k4JiZFxgzTSrBvLZWpKOLXegFmLBZuNNlpmgQRuLJL8Gm8SMjy5KCd8QWNYTlTUGhLK4TWiGJ17BhZVOuJk0tsyGZZKBYmY8rlVSWgO+uihx0y8mkxQI0MDAi0Sxlle28TcWlqcXujlSI/MSiEPr0vFUCKOemEHLouGRMSLvROjci1pME6LJVqC8XxjogGX7pSkVKoNwOJApG8AjY4Gjz8gE3AkFkcoOgBYHfAEYwIRm4Vu3cLm6jJSG2vYvXsXSrUq3OEQvE6HQC40Y66ViuKMYmKAsNWKVimNdqeMBkWtVhuaW1m8/aOXoK2X4Hd6UUMd76TfgdLfgm4rYGI0iqMnTkiMjFVvopVp4+XvzKNVzeOOOyfx4ktzuPO+W3F55rJMsemtFI4cOIgrFy7BrFpx7NY+DO0OoNEy4/zZRdSLClYX13B43z5E/DpMrRrWFnOYn6Vrhob4UD/23rwH3rEATOEI6oobC7NXMZQYwXf/55dx2KLh9GREolV0slfF7YY7XULtbrRrHWh2BdmOhstzVXToTtGpIuL141LFio2yhoDPjTNvTmFiVz9GBvpQy6RkF83dWjwSFOuoTCGPIC2w/BYUy2Sc2sXZRjM5EAgPImbS4EvOwqXRis+ECqUuZu6iFCxWU9h05HDqNisqc1XsrLjRjO1CU6UExQG7QoNuo2ljXp9Kg2KLVfbehglEhUtx2BwerCULsHujuLqwhstT82jW23I/E8bSTFYEwwkRhdebRDbMGBo8gGymgkDIj1Iph7GxBHK5JayunMcD95zA8WMJVBrz+MGTX0elWsKtp2/FpQtrePGNefj8B9Csu5DoHxa3/8FBwwklHInC53eLAYdJcaNFlb6YrYcRCvtQKGTxkUcfhS8QRJO7944Cs27F+so6vvQHv4+NjXUM9ieEaEI5U6lEG8YGRkdHxc6P0gZCnXztL77wMh755Q/JlEP7u9/64m/hytSUNPP3338/PvKRj6CQy2FpcVlck4wmmM2/WWwV6WHsULk60GBzsK1TMDSyB5cub2E1mcbI2CD6owHsHYkgGopLs5gsFVCqE30BQl4PnJa2aFR5blG+9bOfPoXMTkoiv7aSm7JG4ZnAM40TOyd0Sin4vvGMY/IC1yLUMRO9MWwQeU5yLUEuglncoOxWGx599FeQy2aQSAygLx6D2eYQMgvPbpeqii6anA9KOji8/N3ffRn//M//jEg3VsjpdglDngRA0fmaFexktpHeSYsZerlUksLMnSXPQBrpM/GEjQd30Tz/yAXgcU9o2ZDV2cUzmXmVyu9/6Y90o0C9F+7aI2T24ERDii1a+X+z8L33796bAfmNetBnTzvHNzMQDAje+vjj3xD4cnFxAcFwmGb3UvhkwuyyM1lsDIoqYRJ+iCwyunel4VIYxNrshuihHrHmxl9lf0ctBx1I3nuZBgGFKv9u2ju/j4v7MZ12Z8Z0ZzBFqcWzyXOTxAMo8PqcguHTDoz/htE4ikXFgSPHZDxPbm4gx+Rz6Mi3bIDqE7NrIad0nUfksWkk3U1+5+RESn/venEnyEX3Qw89JB+mxcVFYSQxWJauKMbjGbAApSbsggiH8qaoVoqyOwwHqRVyyg0lXqXVCvpjYahWyDRNNlRfXwyD/X3oMFOv1cA7l6ZQ0UzC3PLRaHpnR4qo3WwWbaDXYUYjn0bYbcPkxIB8ELSOApebbMqqCF7lsbmDqNVhtjuhekP4xBf+N/iiQ+KkUC8XsZNKyg6REAVjRBJ0pKDrTygsgngfGXVkjZp01DLb0Bp5mJoFmBoFmGp5tEo5tGtlscxqtBtwBjzQCBe7nHA6/HBUbfjZV38M5CHwx7XsNXj3eqG7ChgcdWNs/xiCQRe8JgtKsxU89fdXEfA18MFHD+Lc21vIF+sCR5E1TDbawBAjaMawsjwnLvzFLMX4KqZmZzC+dxJzC3OoZSu49fgRPP39V+FSw4iPxjCyfwLevhDckSCsIRM6bjuypQ4WphcwMbEHP/7aNzCUz+L03gi8Ljs6DhuK7QZ0zSp+mWTuSuaf3hZ5BRou6B4fVkvbWMlt4PxiBSdu/gAaNeDK/BKGRvqxuTKDiNcOhXtwuuPncmJ2YPe5USmlcXBXAqqD90xeSE4t3YFwdBzuSg7BzDwcWgMtsqHdflRa/CCYsVlfROyQA26YsTZXRqbqRisYky5HVSzw8No7aITegUP1wBfySXdOIwuyA8kQNpntaOkWZItN2Dwh/OLMO9gpVOT9JoS1vb2DSoVht5ShEMVhwLMLLqcXo6MT4urDg9tibSLSp+J99xxCIOjCkz/5JtbW38J9998EqzKJ7/3TRZhtZDuOwKH6ZKrYvXu3ICUkDxULVdn5MQiZpJFGXUGZu2zuitx+icsihPzbv/27yBZI+DBCmWkJXqtU8OCD98leOuD1SbIMP8M8xPmTTarX68AnP/kZMbz/8z//v/HCCy9i9549uOmmmwRK/P0/+EO8/vprYnpPmQKhPlrokZlIZGdjfU0YiNupLWxtJOW5kz+Q3skhuU2bribyhSpuu/1B3PvB9+P40T2wNloIasC5V19Fmyib3wNbKIhLl6ZhamsYGY9hfmEGZ8+ekbOTxbRUIOrml1QdslJJ2uFUmsmk8Hu/+zsYm5iQJttI1zGY15LDqRkQpLDlzUxY12ExafB7jTiwL37hixgaGEUgEJHpDhZGFlVE0uS2kzX6Gk7cfMJgvDtsePLJJ/GVr/wDJibHEI1GZOghMWh1dQmbG6vCcg0EDXjTMCN3dPM0yVzlmqeOjWQWkWhE/H35/IlYML6JWm+LySosVYfqhupys/D9od7TjRmTnBFrYyQH3IBY/i8mvX9rCryx8N0IiRL/jvf34Yc//L7oQ4hx89BkJeYYzW5fdoxdRiOfj2ETZkQLcS8mTJ8ukUWKbjdzrjeJ3liI35s6DSsxoYmLvMEqHYykDUjXYsCxHIf5eCxw7GDIHOLNyEmL0INMe2QlOq1GTI4I0TURZlMV3KaEnLo9mwXF3A7sNgc2a2YUqfGqGWGn4h93w55RYM2uIbZhikxiDBMzDB0XrxnJOdzlsSvm9ErKMrFwphBQ78VxnjAjH5vMOz5Gv6QrNxGNhiQlnTTpSjEn015fhGQOCwIBH+J9MQQCHmlryNyidVnbbME1BgOTUKMoEui4tbmFWjmPZqkg1lp2vYGJkX54fH6JjcmVGB9jRbFURixKG6YQmh0duUoTsLjwsX/3mwj1j6JZq2F5YQYWXRPBOO3JZLqmAwoFpyJs5zUiVNyE1qxCb9eh1/KwaRVUsxtoM4oHDWkURDfJYtpsyWTeZiwQyUdqCJX1Fr77N9+Fuakg3y7APGSDM6ahb1DFyIERBAIq/LCiPJ3HN//LGxgcMeODnziMuaUqrk4v4eTNp9CotzG/eA179o/irbfexJ6JXfC5PHj15cuIx3woVnM4cuIorKoqjFqPw4uV+W14/XEEh/0wuTuwuR1weQJwh9xQVD5zCy6/O4/BgV3/P1vvASbHfZ55vl3d1V3VOXdPjsggAAIEA0gxSJRIURIVTMmyFU727d7KltaSdfL5vGvvnb3W+XxykizLQWslK1gUgzIzCUaQAEHkwQwwwOTYOXdVdVff83414Mp3i+fBQ3AwmOmprvr//9/3ve/vxdPfexCptRUc2ZGQmVbX50FJAnPJIySJoifKOAoUVI8PVruHs8U1VPwF7L5+HI/8aAXVGjm6boFnN1pVBPxuWIaDrOoYLUm8p7igTWVvIoy+ZBiBUBChQFDu0UKFgAgvkt0WEqWr8Ngt1NhN8QWhx7JS6UBtoNzJ4bVTayg1Ojh0eK/D9+V74PfL4dAXIIWHszwdfo2ez7ZsfOyi0DZDJbTZdSNfMaBoYTzz4nFslipQVBKHovJzKoqNes1JBOGfSRFhlUClnuoOI5LgAh1HMNBBuVbC9JU5KFoPe/eNinr40nnyO/tw5C1vx9DwpHSJmPnIr2NYfAYVZJKDcCncoGkBYuKLLRaFXIGQ6SHU6mVs274TX/yLL+OZo8/Cqzn83V6HB98ubnvLrXj3/e9BNBSREY5DdGJSOWHqBgYG+rGZW8eLL7yAA/uvx9zcvBz6b7nlZtk8Hnz4YTzzzNMy6mEbjoxbbnz1Wh3VakmEYjT687nmoWV4dAz9fYPw+QMoFKvoGxjC2Mi4bLzBZAzxdAqNXBHYqOBnP3wEh47cgjWzjlfPncbq8jLcbeYmqlhcnpdnLZ1NY2x0VEz1w8MjSKfSDrM3GEImm8Xi0gLe+ta7MD4x6XS/rokGJVHFETxKyorIQmj/oRaCczgqRBV8+tO/gztvu1OweEQWUg3r9SoysvIoXvzt334Ft952BNdff738/Run3sDjTzyGZqOBXH5dKmjO5lXFSdzwB7yy3vJ9ZEXH9Y/+bwU0snuE0dlRSDZSBbDB0GnmlbL65H1eKzewmSsKczWRTDsbn0MJcdqY1/wS/9/NTGZmMjC7VjI5VeIvtzz//+1P1mJU0jrzrWt/f8Phg3j22adx4sRrDhCazCzFDbPLgNKtORjh10wfoCViS+gi5SorLJub4xbJZCu7jg7/a14w+gX5va6ZsZ1TSk82WVYWTjCBE8V0rUUqiQOJuJwIr6WKS6vR5QxVpaTnoJRltOqF36sgGvShZ7XhI6R5C1FWbZpyQhZ4tlGTFOLXrhYQ6ZsQMQeN7rQ4SBbd1gCSpnaKPyTCaGsjFRalxjglR20rKlbG8si/UURJRrwWN2q/T3PS1rcqLb/Xhx3bJuD1uGQuWdzMSRXr8+uy0cdiVFaa4r2jp8/vU6DxhGs5vNBGsy7kE3IN+5IJzM9exqXLV+Q60HvXn4iiWVjGEz9+GAOZtIBuOdt0ub0IxDLYc+AQxia3y2nOTUh2IAqofuixlMPu3FyH2apCdTmYNYZ2kphuWUzH4OZcFuqHT2nDbLCqawF2WyJ62N402jW0GkV4VBcC8TiaJaLsGkgnU2hsrjkm95Af3UAcodAIjj50DGeePw1bs9Eb8CCUBQaHwxjZNYJoVEdS1dCcKeDBLx7FocMTuPGtYzg9vST3binfQL2qYHl5Ax/7+Ltx8vgprC+xmq7jzjuPwOvtSZyK1xfEoz8+g3veswfVuiGLgTfkhx7V4NUZfKoh6A8jQLiu5oZL96FU4fMTxOPffRD+K/N4y+6k0GQ6qgLmUHCzoXjF4/bCFMO8CsUbxMxqHvPuRdxwdxaF+Tzm5scwtwqsrq9gLBODHqRXrY06aRyqD8MDSaSiXqSSEdTIb6SAhjMZLeC0gyRdgqIkHeleC7HKHHSPC8VWG3qmHx1vAC7bCzcFNk0D331xGkdfP4dPf+IIdgzF0NEU9IJ+EeWEpMqkv7EKt8WWPp8fxyTNVk/P5UYHqsyjfJEkfvKLp8V8H4wFkN+so2ObGB1L4+SJOYyMDMOjdlDIU8lYRrViIhrthz8+jLGRFDR3Cx5Fh+3xo901pSL2uZNgv5vtsP/6hT+RNh3bYYlkStB6nBtyrpZbK0nCyvbtk/ivf/Kn+NSn/gOee/Z5FAoV7Nt3HXbvmUT/QB8efvQX+LM//3P0D6RlDukGN19gcvsE/vCP/ovMzIr5guQ98mfkOILrx/btbJc/JcKvD/7KB/HNb34Lv/GbvymbJAVbL7z0PJ4/ehRvnH5DZl2kQ22fnEAsSoanS9TYjM+i+Iw5kXGqS9mmHR6VZHF2CuLRGOI8FAd0NG0bF89Oo1dqodMw8OrJ13Fq/qLca8lAGP2RGALhKLbv2C6t3sltY07V5HEjX8g7fmlVlXzLvv5+1Op13H7H7YjGYjLDlx1CBIVONiibZE650BNx4dYO6IxbyhX8h09+Eu97z/3IbeacUGqOb9xuBMIhOcidOH5CxHwrKyuSyPPQQw8iHo8KmN/rc4oQzcfRjy1FBKONqBugzYkZlSwEwoGY0F+a9RZShBrUGQxeBWyKB01kM0kBs/DAkt8s4o3TV7F3/z6U6224Pvv53xMYFtfTX/bh/feqyTE/stspJeuWaOXaCPDfzAZ5Ud6EMdNC4LQ7ORB2RKNOIgFDAhk58+CD3xf5Ki8EsUq0ZzEajpuYwJhtKtvIZrTlVMZ/ywe2a7WhXuO1wZG5y5iOJk3BlTk8SynF+bXERG5JVAtz29hNdeZ+DuyafhLJD+x2EQ5FtwDahlDr+ZrdHqel6pzqHLO1T1ER8lgIaW5ooST8QRq5e1jZKGHZDKHj0aF3ctirVXH04iq6gYy0HBsW412cjD6VzDjO6mwPeoomKd70UjLzjdcsoPpks5UcOpctDyqvJzFHHPiC7T3VDatto1ovIxyhOtZC0BvA0PAg0pmkCJV6BmTuV7NaKNQtbFBGzD5500JfIoSbDmxDKkyBkAf1rgvxqI6bd2bQNZqokarfaELz++AJBJyIoEoeqlHCow89BNNSkIyn5CTHVtbO3dfj1nvfjSDDi/0BNMsFYcBywQsEIuJTNOoVuK02PHZDBDMeVvrFTdTsHHS/G+V8CfFwBj2XBaNeEzuBaZTFZB6JZ+TU3qiuQvV74PLqaK3lhXbChxhmCc1aDm27B29iEN70bqycqeCbf/kNZIZSqCQaiI+pGBzQsXPHCMKRIMKkpJQMnPjx67h6rojDtwwCfhPb9gxjY9XAEz9ZwsREUuZhV+fmMDE2CX+ArZMVZLMxLK+uCmiYoZ5mT0WhXIHq1xBLRBAM+UgbE7Cx2WnDG9JgKB2YClPdI7Dgx0s/fx7lF6bwtkMxhMMuUca127Z4L9kudrl86NKTqnhhaip+cekE7n7/EKxaGXNvePDKmSbaPR3pbBLhqCYiH3qTq3UePFzo62PahQsBn592RsSJO/PY8uyxLe3zBNCqU36vIWKWEcpfphDegRf396Eo8Adn82Ol92fffxyVZhUds4oD22K47903IBQPwc1ZOIN4FVsqPRrp+dwStsx2GWPFbOKn3F4s5/JQ9ABOnjuHettEucq8RqDZNqF6NExdWMDOnXsxc3kViUQUAwND2Da5QwAI2QHnfRsaTEtbnApEhmD7QyG4bD4rwPrGGv7wD/8z0qmsVGDk8jMrlBU5NybesyTD7NmzC8defVWqLuK89u07gIsXz6FpNHH/+96DEydO49P/8TOyobGjIhhBjgf6+vC5z31eqlIqJlkxkmfLmR6rGy7iheKmxK7t2LETVy7NYeriBczNXcX09AyWVxZE4c35J7tK/f1ZsTtx/kfRGqOw2IJme5UiGj5bHG+wrUdl4+jYKJLJlHTo8qUijr12AufPnROwBpWh1C9kB/rkuaS96GO//lFks2SFarLG8Hvz0Mz1hKpQLoqcN3JcQlV4pi+D977/vTIzu9YJvDaCoRbiWpEkH3MTkkj1ufPxRq0BWjQ+8N73gUrXRCwphx+2LpdXlnB++jwunL+ACxemJJyAGyqBGAFdhcfNAGq+Fz3ofg8ULxAPR6DCLYDwoeFhJPsGYNnA/NyiBOjm1zdkpmxYPYQCPckQzGaiW5u0gQCFLYofa+TC1oGzl+bh+p3P/a8iWXE4js7v/6F45Zrd4U21pqPedD79mhrUEZNI+bsFEZWN71oLldgliyqyPiQSEfzjP/29bCR0+dMo3JUNwCOSZ0rxxXzc60r5LYDoTk9CSimxpeGCdBmqfkgFodSdMTWcGxpmUzx4vJk5G5RNkVXTlkKM1R5lzDw18HVyUyMaTHM78xBuhrwJBVZN3ws3WVGFOgnnms8jhmIaojkL8GtBDA4PIux3Y3V1DdN5YBNh+DU3JlDAYq6KXMVEIs6MLxdMlwc2k8FbVbSZROAj5iyEqB6Enw/CljDH79VhWi3Bx+U2lmUmYxttaB4VAVVHpbgu3rxsdgCjE+OYHBtHKp7EynIeF+ZmsFrcwNzqKpoVJnU7oh3TdotE3cuAUS2KYDyBnlWHrphIpAZkplZaX8CRyQSuz7jgMSoOBNrnhTcSRL1egdeoItZp4bHHn8P0Sg7pWEzawla7icMHD2B4x24MTYyhry+NTqMgLRtWmrVCDm7m6NFQz6gftmjtKrqNHNRWDV2yOCMRNKptuF1+9DwWFLuJbr0kniTLdsPrD8PoGXATy0arBaHNuaa8B/UWq8U8OiZtJjrjWWEHR1Bb7eFrf/mPGNjRh3KkguSID2PDEUzsGEWAw3WviqDSQ3spj9nTM4iG/MiMJJHK9uOFJ8/DVUvKoEICyv8AACAASURBVL7W7KDbKWPvvutQrlSxmcsJ6o2ndTmY8d7Vg1B8KrSQHx3bQJLMUEYN9UiH6WJwcgjNThuG3NtuqIEkjj9zHIuPn8ANkz5s25aVtlHb5P3F+S/fL1KAumi5gnj63GVM3uPGeErD/PkCZteiaDSC6Ngu8JxEvBzN5vWWB+vrLeQKaxgZC2PbRAIRnx89U0Gz2kAgzFbwloK7p6NjaqJQ9bZy8BevQlW8IMte90fRZVKDRXh6zwFEN3348tcfEjHHkesHcOcduxCKeaHqXkmg55og3lB2MQT910O9YcDquqH4grA9PpSbFhS/Hxcvz6HIWJ26ifMXZhAKx5BNDyIYTCCR7EM0lhYCzOTEDtECZDJpoX7wQBdne97jxqVL0/i7v/t7oXVIfiRBz/kcPvrxj4mni3FbB68/gFKRsOOWLMDDI8NSaQ0Nj0isVy63gZXlFel4EI1399vfLhvQ2noOv/bhjwionQs7N03N75XD9h/8we/jyuxVUaIzQYBrjRwAxTZRlgQTKiRZ4QmvspBHvVaVRHAeOETsZlDwZmD//v0y5mGXhDQTqhj5PfYfOCCHYM77eFB3kmvITw7i/NRFTE/PSjVLFSi7PvQ0c63kJsYZPdcrCuweefhRafXyawtwol6VdB2i1fiLKk6uecViCYlkAnfc8RZ87OMfw/zcvDwfTt7oVtdzS0HPfU7lQYZVH4lWPBgoLmQzGdxy8y24/73vxdrqJuZmr8qM89KlS2g027DFHcB8YWa10m/clfWFFV4sqsvBW1HoY+1t+SO72D65XYqE+cUVrG8UsLKck+gyVpyq0oPfr8q/i4e8wtmNxoLYd/1+udZswi5cnXVoQSUDP/zpK3B9+rO/+282vl9ud/6b1uW1oFUJ93NiUeXvhTv539Web87ZBJfs/L209LZM1iShcJHcsXMbvvSlv4Dq8zjyUreKtsWbjvH2HjmFsGXVajW2Uh8s9GxnlsABtIz16HHbQqz1OpD+MN+MEBO2VbZEHfsCN1sayUU3w9PJlvyesyGZ77GtRkQYUWSg6EOX9gjl/qz69uzdKxsqBSss6yl/19wduEng97oR9HqRTMWxY3yAkRB48Gcv4EzeRsvlRdKuIqiHcXFmDv19A7DJO1W86Pl8UuW2qZpqMJAVQjegkIEGVHJCqVri6dIf8MngmLMav09FlmQCuHHDwQMSCsk2D83zC/NreOm5V1Ao1ZEcHYQd1tFWVHQMMijd0El1Z7Ap55QeDbY/LIPpsWwcCU8XxUYbC5emYNdL8LsMfPy+GzCZ8SGoAiHdj1rXQLvTQMBsIMk0jZMX8KOXTiAZd1SmPbOFd955CG85cgs6nTbMVhHl3LzMZkiRIBW9L5OW1jabRn4tBpfaRa26DLtRBmwP9GACUHWoPDC52qiXcrCaVDGSmBEQ8DM3PK+L8xrOgrpob3bQslw4PTUlVPZE1A+jUYfddSNX6cLdULF8ZQHupIJGrI3sqI7RkQhGd4xAjwbhYoyQ2oOXuqlmCy6zLdE3PcuPoz97A0llEB4PeY+LGB4dQK5URK1mIpkchNWhJYOHMmLmAijWishXS7j+xoNotOnJ2kA2yQw9xjqpSPSnEYyHUCwXZQFStAhm35jFyrOvY0efRxK9U/2DqDYdcAGrMo83AMOqSjL15coqjrxbR322hMUrLixbOtxWUKKb2j0DqXACkb4BzK3V8eijL0o76f77b0FAryPAYNuuG7USUxwURGJsT/rQsT0obrYRjmcQ7jQRaqyhY7YlRaJaM6FlhqEHw+i4DNgBDb84OY+fP3tGdABuK4/Pfe7DCEXdUun56CmlmKbeQLXNQw79rD00WjZcnoAQW6avLGN5s4ymCRw7/gZSmQwmJ7eJwCKV7EM4FMPwCIURcQwMjgiUnMprVlysVIj3Y7uW4HumkVRrVfzhf/4vcujm+8GHmOirt9xxu9CM8rmcM1vr0SNL3F7MsVFpxAga+Na3vytK0Hfeey/+5V++gyO33iK+Oo4lKBT/6Ec/Lpsnlzt2mtgdioSD+MxnPi2bP7tKZG5yIzt/9hxeOvYSTrx+XNawTDYtakIqDynYIBCdginqGa6FZzcaTaEmOSZ4G8FQRPQA3Lze+9775bBPVT2JLOsb62JBeebZZzF75So++pFPoElijKTXlFEoFd+UVHg9XtFG0If35b/5WySTadTrza0A8ClZGw8c2C/rNOks3DgpouN9yev1+7//v+Hpp592OMjM6fO4ZZO+hgzjf0WJ7tOFlhKNJcSAzzWVc7u5qws4feq0KFHZZuUsmdez2WBOalviu9jW7HZNhAnSVnpIp+KSqenXvfAqLiSiCdRbDQyMjmB6ZgZGi8kpDAa25Vknno6JFYpC3YULkUBYZo+ReAhaUMMNN+xHIhaGzkzHXg8vv3Yef//1Xzgbn7Q5f6nSuzbn+zdtTNkRua1sMRXfrA6dTc8RozglIBdBqgyvffyX54KUx7bbLYwMD+Khh74PxUP0ly1GXdNyieyVg0rOC/SgMxzn6+BJi+0OnhhIT6EnhOIM22qjS2Wn4SQvvOnfk83WoRTYW7BfJg54/boIRjhXo+BDeIvVqkjv6dXjSUwM+1vHG6ou+bt/sE9y56ik5ObDCBamzOsBP2ISFwN4GTEEG8ubVbw+n0O+acHPWR5d0opP5oP5zTVpTwQiCRgeP8qNDjoynAXaXea4MYLIlsRpzkY586PAIxIOIJVKIMiKsGuLIXZpfQOGQLYNWEzJNjn0degIPZ+KttcLwrNUlwbbMJCOB5CKEH/lw8Z6SYbGmquHHREVkVYBU7ML2J6JIe73YrVlYWozj8/+xvuxO2SgY1iodpowbQPE/I7BxrmLl/Cn//gTjAzz5K2jml/Hu+7YjbuPHEY6qqNZW0O7sYlQJOls6p0aqk2LZYmQQvSGBS2RgBYPoms24CKnseOBO+BHvbICH7FZXY+IREzO7Jh13mVeo4FyvoxKzcTKWgvlooJQZhRG14bORHrLgO4jNKyHZq2G5XNXkV/fBJIqev020sNejI+HMTSZQjDCDZXoLJLpg1B7PfjtJjSjispSBZdfr6C0qqHVqiLZF8NKfhU+tjQ7bkTj/TJYpzKSsxsyWKkuXcut47qD+ySeiPQJwthcvQ6SqRhUXYXKyh22kHMs+LBxZQOzjx/DTXs44/OjZbuxnGuJDFueITUALZCErSmodVcwONjAa88vwoUMPAEf0pEk1GgYK7Uy7GYHwXQMLn8MP/3xy3KvHzo0jnCoDb8C6BTHmF2pyJj8EInFoGlBtBtu2JYPaqWMhFWCaTXg9eg4cWYK226+DYFYRNqtC7k6/tOXH5TcwZ4FHN6bxK9/+G4oXsLaqNzrCDzdrQVQs3q4enURpGItLG+g0rDgUkMIRFKIxPqdjTaalAPh2Mgw+vo4DghC9wfFnsNuS6tliKmZFRCrO7JtI8Gw8FypBuRjygX8T//0C0ID4ViDaktWILTCHLntVvkcyuoZAswRATdQCr24CaYzKbElUNjC1iE3IW46b7v7LvEPcl38nd/5DPL5giywDHiWGC5eu0hIbBi8lqzCFufnkc9v4vkXnxeLEOEW0g0guYqVDYlPtHcImYXou7ZEEBWKJaQzWTFjuxWfrHFUhrOzdffdb8O73vVOsX8RKr28soi1tVU88cRjcm3edd/7cXn2iqxjXCO3QlycViTvPB7yO1186IEHUKs1sXPnLrFy0GZEO8H4+LjM2ZgK/8Ybb4h6lJVmNBzBV/72b/Ev3/m2o+jcyvQ0u5YUBulsVg4mhI5w7rm5kRNubH4jJwp3x1rmkqqfrW76pTkxU9i7pH3GxUMF1/auKMXpjaZwkO1X+nN5SAgzhsjtQrVZlyqx1ihLZqCudBELMl7MJ9U3qfLRRBbhUBpDfaOiEE6lI1C8JowWrU9kujJJvoDllTIMQ4XrP/7u52Tju5YG8D9qd17bFJ2Nz5nVyW9pjzp+s2toGefv2c93LjhVhtdIKfwcnsAocGBP+xvf/Cc5kfDGJJqwXG4IeJjgZzUQRKa/H+v5HCLRiMTuDA8M4/TZs4LBIVyWmWhWuw6LKdotU1BefF1OAntXPCuEARC4zIvPk6U/FBQ1Z63elJMQWwFW18a27dsQCodkE+TXaDcpVTe3QMlUDnFzp/CGG4eCoBtClBB5rcUbmht+Vx4stuQuLS5jcW1DwkAbzFej8VJRMJGJiYqxARXnVipouHWpXGTx6TpfmxssT2ZMYCYAlw8pFzC2FJbX1mBIV40ZbVHUDBPDQ4OomTY6LlaTCpIhtib96CmsBrkZuhA2i4g21qCijTw9R5Uy+tJxnLq8jPe99XbE2+vS2rHrFBKUUPT68VzJg3fesAMPjBHz2YJFujshyrwWq9No1iv42vd+jorBPn8Inq6BW/dkcNOeEezfNQaXXUfTqKLjYuqHgvLGPDy6G/AGEA3HETBN1MqrcOle+OMDsDoUBbVRKW5K9lwkkJD8MI8K5EwPrLoLmWgWUxcX0Gx4YXRUmLYCXzguM5Hq5iJUO4+2ZcCnRQQUzXt7+vQ8SjUDZV8DsXETgyMKJiYSGNjWh0gsLD49KhEtW4WODoKdOqzVeRg5oLjqxbGXVjC2bQDwAe6AJqisSqMp7xsVYqKBVuiRasHrCzibqAeIpxLweBWYgqSjaKgqlQoDcvnC2NZqGEBhsYDZJ4/hpuuyCARU+KJprJW7ImNPMaE9EIPbFwc8Ngw7h0JhFg8/u4zpuR7+lw8dwlDSB0t1YZ33LivLoA+JZD/WN5rigRwf70fPqohql6+RG4NXo382gHgkIUzDxaUNeN1h+FtVRFuMAWvA64/jiRdfww1vfytC/hi8XJTbXTxx/A1QPjA5PoRUlHFNdbh1HWogAVWLYSVXwrnLC1jaqODK1UUxXI9O7kC6fxD+kAOjbrW7eMvtb8WhQ4cl57DVdADsnAlx4WPrjhBoVSUe0CHu06vFtWR66jLGx4dx5sw57NmzU+DqX/ziX2F65rL4HmXOr0AOin/0R/9JhGckeZBDmd/My7rExZ8M10wmKUGx6xub2L/vevzd330Vb3vbXbjvvnuc+LBOF48++gjW11aEQMLIpWqtCJ+baScJWtiwkc9Lm5P0EEK4T585hfWNDVHgUkCkB6hoZKziFniemHOdPjlNrATM5JuZuSSb0fj4dtkcSG/hekM9xOGbDsu1ESvT5ppsUMzE5Pt46OCNchBkF0scdYzi2RrhUO3NP/Pa0RIV8jvWCxK0WI1ynWNMU5M5lx4Pzp49i8OHD8sGGg2G8c///DV86ct/I6Mmr88jQhdyfRl7RO7m+kYOi0vLmJudF0AF94FQMIiWwU3NsTtwRMQi45r1TFQe7LD5fdKGZNYlO3L8bVts5Roo5Iui2iRijOt3Kp1Et9OAVzGgeVoIaB0R5HlUH1J9Yxie3It6S4WFKEqFPBavTEvXR/dYGB+OIBmykVu6LAQm7hu0S2xtfFv5b1tKyF8WuXAjEyC0ZBxtGRZF0HmNiu2oDoVSwvBWD5O/nZMYVUKcnYn5nYbuLXUXS2fK5984dQJPPvGYDHi5eNBIa3Y49WcOmBsuv18y4waHh2XIT0kz23Q8QVU4L+JItdVAtVCQ1hdbQwJgFbIXDe2mkLklzsfDeZ8mrRdyLIkR48mOJ0QiyHiqYRnPYa6kH1jk7oVkoxe+pBBOeOPSmE4FJiOG2PZljI0PdrcBt8tCj6pNs/smlUQNJtG2TcSTMZk5Blwd8dmtFloo9UIY23sQg8OjmF9awqunzqNlAYl0PyLxJFpdPlQFuRloSOX1YxvYoxF4m4BPJW/PhD8ag6WoMgtib9znMtHrUKVJsg3buU24Fs/gI3sHUVhdgD8aQbFaEXHA//X1R3HHHXdIUjJbwVbPjVani5bHi0UliWBjBZ9/2yiiagter2Osd7XKaCydlNbEtx96Fqt1DYatoVHK4a37h3Hn4W0YzoYRDKmIppKoGXwYXagV1pGMJeWUp2putNaW0Mwvw2SbNJCG6k/AZsBqcR2JdBa2Ekal2sCLL78GJRZBvVDHe+++D6ffuIRyjgBrF9pmCbF0Gu1aBYN9EXg0C9mR3VC7Sfz0+49hZXMFRdOF9aYBQzcxmK5iz64QBsfjGN4+gGg0BJXyaEK8CWOmf47t1cUc8le7eOrxVUzsHIcacCGYDCMzOiSJGzW2nYmuk4OcCqvDFlwRXdMtZl+vX5OWdTgUFJk3KxQmS3AB4wGD3QYR/va8sMir/OFPcOOOLPr6kjA9fqxXgWKu6KRahONwewlZpjKyi+X8PL728xkU615kQzauG/FgbCKFgZEh1NtlCaDtWIDZAaKJKMJhP5qNGnqmLR44io14P3Vtn8RFZTIpYWb6XBH0NlYQb61Cjll6DA8/dxRH3nUYUbalTT+WN+owAyFE+geEsELj88L6KtpdD2x3GDZ0VNsWAtEEYvEMgqGoePJoHyJUmYpqsRI123j729+BwzccRKlYFdUxbTsUchDd1bVN+TjDq5nP+cOHfihdmf6BATzy8E/E+8bnae/ePWLX+ea3v4tnnnlODt2C96OCMKDj937/9wXAznubmx7XD1YsfB+4XrCKI/ThBw/+K37rtz4J02Tum4FqpYzZ2Uu4cOECXn/9JGpVVgotxOJhETll0xkBp7t6ZHB2HFi7z43p6Qvy56mL08KYFWGSbcHD+WvAj4CfAjG/vD6qzx0qibMJ8nUuLa2gVm3LyIObKcdCtHjw2nAmly/mpVXKIoK5pDu275Rrxj/TEib5elupMzzQSS5pr4dPfepTuP9d73uz0uTHHOh9D5FoWFqdS0tLeOd990mVyzXuxRefx7e+9U2p6rhmsmpbXF7F5mYBmzlC9resDG5+HYfyJVatrcADzptp72A1zE2WFB+K4yj+4YZIbQXfY+YYdjoULVJP4ZO548jICOYX51AqbWJ4MA3NY8DVLSMSJGfUhckdO7H/+rdgamYDV+YKuDy/gUA8imJ+FbbRQGltEeMDUezbmcTEcACJqA/JaEjU60Q7v1nxCTPyl2Z1vCCSfLAFRBYfx1YQKz/mpCM4JwohiVBtKPl5KtotQ95UJ/iVNG7KZq8huxjd0obds3Dm9EmcOv26LAQ8kUmYIxcD2w3To6HRYfvPxtj4mJDUk7EoRoaGENB8WF6Yw/LCFTFY8ynvtkxx69NDIn4S6cU7MUiETPNNKVWqcqNxWFtny7TZkkpKoiy4cViWtKw4HOYbw5433wTOFfg5fND4RnK7o7SZcr0u070aNG3XkYj4MdqXRtTNvD5TWjaligmj20adPXsigDQP+voHsGf/Lbi8Usee62/G4soqirUKFvNVnLi4CHc4hXyjCZtCAXqsymU5FbJVEAqExR/HdggMztGaMN0+GD0FHq8b7l4LiaAXyXgWG4UmGvUmQiEXguvT+NiufmzLJlH3BvHShWlJYr64VkXDbIOZlawwF3NlhETC3IE3koGrMo/f/cANyAYM+N0uaOzfr12Gu34VRseFbz56DCdma5jctQfdRhnRbhO/dv/NyKY16F43oskk1FAYPuaRcZhfaqBn1VAvLqGUW4dPD+HVM+dhqTrefee9MBmtYrVger14/uQMTp6aw33vegeKloHa5jp29mUk9BRNGyHNg5GxjEi5L81cxMRQPw4evhEzCw187+u/QKfuRltpY6FWhhnUkBxK4fAIR/yrGN2ZwuB4Cv0c7nc64p1qw5Sg3eb6GoKGih99cxk7tmcR60+LIpRnso6iINY3KOZmtgp5yubCJmxOht42GetkyiyYSl8e8ky+TwaVhbTDONFREmKsBRwjd8eDVx98GLsHghgcyMD2hbBU6qCSK0mEkycclTYjM+QoQOnqblzJK/jCl74jrZ533DaKvRMxjAwlxFfXMUwYTRN6kNJxE5FoAEajhVbNEk9my2yj1THQMmzoAS8GhvpQbrPtHUF3cRFpc1OYsUUE8Nfffwaf/uO3IqTGsThbw/TVMpq+AHINCyfPnofmDyI7PIaxbXsQ8MfhVYPwUlzTbsnhUdaPLRvUNSqSY9mxMTE2jo9//KNyX9NqVKpUhOhB0Qk3AoaUEuHFKuWpp56S1iI/TlACxydsBXL2zoroscefxPe++32ZITk4Q6cT9fnP/54srjwNT12YwqFDN4ighJUJk0uI6KNojM81zd3HX3tFrFZPPPEk9uzajomJSWkN8z1lK/TYsWMyj7vx0PXyfsZjKRRKVcTiEfFJEmyxuLwg1dDLLx2HJXxMbvptWQ8566MwhSIdrie8d8QPR21CIIBkIgXF48OlS5dx/MQJTExsw9jYuGxsrAI3NjexsLAoak/+nOTN8h6j6IWdK7amriXRUNTH+41r3ic+8Rv4wHt/RdYyVpYMxuUGzp+batEf/egRfOc738E//dM/yVq9uDCHo0eP4uWXX8bi4oLc5zxQcAzF4OeO7RYiEys9vhZuePykaDwu15YsXR52efBj9c73TRJjKmUsLS5Iu1klgYZVqYtgdr8ocAeGh+S1+TQ3jr/+GtbXFmE080jHfMikKB7yoGkYCEb60Ne/C/HYGE6+Pg2doOpoB+GQF2wqUTOQ0DsYGtBRKs0jKTmQUYSCYTnsuT71mc/2iNaSWKKtje+X0xeupSCw73vNwc+Nw5kDOkgxDj0lM03y5iihBFpGU3LWrg1py6WyqKbIs+MPlkhGsbm5LuQEqgb5BpmdHlbWCwgkskI66fgC4rlgqCu9XtxmKFoIaj45ze3dvUOGoKVcXpiFfFjFCtDtCMuRohq2SRzlJjcOekMYKsvqFKIAI9GerE/DskQ4w7YiUwlYsrI9SnSOQyaxpZ3AmR6FMKz06NYkUDkiAFQGmvL/XehUC3B76W9xIR6kGEeXfj+vWbWYFzpCdmhCsFWvnJpCUOgXftQ7Cl66tIKZzRoK9bqYvxXVJzeO5NYZppiBiSgjxork+0IuD6unosNqWvdBh4nBaFigulUoKNUq0HU3wqUl3JHU4a0XMZU3sNrVodldJJk4rlnoCyoI83v5VBkEsw2qR4YxN3cW77xrO7yKCY0/v9WEWV6BkV/ASk3FX33/ReSrrGij6IvqCFkNjGQ8OHJ4F8IB1QmYDWqIxGNwGSbcdgtGvYGu1cPSWgGvX17D7ptuA3otnHj0Ydx25AZ09AAubxaRGN0O20ODuxe5jTXUrl7GobE+xOMazp48C6MbQA1BKMkkouEwzh59GfGOhpkrK+h4/Vhv1FHuGEjE/NADKm66Yy/Q24DZmse2yQgmJ9LwqwHYpopwNEPooBRVMBqory+jWzGgKjrq7Q5CkTTt9WgzzVznPROU9rxQjlymEGe4ONF/6OC5alKtXQMTcIHhIYxcVs5qWCV03QHowTi8HRee/OevY2dWw0A2BegxLJYsNAtVMSgbPg1agBACpmZ70XV7EU6N4ZEnX8PPXnodsYiG7QMKPnz/YSi2S/IFefLv9TxiW+hYVVGIukw3jDahB3UoPpfM6Xjfkp2pBDJwGSqM1UVErRLcbh05JYx/felF9O9LwqgHYDaBfMVGVwsjkR7G8PAEMqk0YqmY/KaPkrnVTx19QRI3xPMlB2bnF/c/x57BQwIPql7c/573iB1hYGgYmXRWImR48GS1QnUhN75Dh67H8eOvY/eeXbg0c1lM5uVKEfe/734kkjHxu508eQp/9Zd/7fhhJa/TWZs+/enPSEeKzy7XL4IVuAC32yT4r+Dy5Ys4c/oUzp8/i2J5Ba1mDel0RGhGFPDVKgTTk9AUQKlcx3V7rpfneWgoLXQWEkPaRgcTk2PiK13LLYtVS9M4n1Xxwx/8SFpyMk+6VkTAht/vk01BNnOdhn+GTHNkQkqVXw63LDQ21jcxPX1ZDuGttomrVxdQKnKW6RClJie2SYXZ5qFLItW4dDkADGemyGoM+J8+/nHcfuvtb3qbudRzg2NRwoPAldlZLC7OY2pqClMXp8RyIep5RRHFKmH7TIXo9twIhRJQPH6USjXpQLFdSlM7rWLcvClmkUJB9croSBSmtTrqJEuR+SvKfXYGVWSyAwIwWVnZEGENC6Um8xsDulyXlYU5ZFJhhAKqdNnaXaDrCiAc7Uep4JCqEvEo7rzjMLJ9upDANpYX4Fc70D2msH3rhoVgvA+Lq3msrpZRLTXh+u3f+Yzk8TiZc84iey3Vlv/vzPIcqDI3J0fcsoWy3AqqLZXLqJQrUroyTJanD7Z5uAlyzub439i/XxP4cCqVxvYd2yQKhPJ4Vmr0YVCEcuHSFUmZ7p+8DvBHUDO7oljkSZxw5ZDmxfjooLDweGo6c+aUENIrhbKMIIOa42+rlYoyV+GJig5/9svltCVUb8plFamaBHnGDYabWMAvNxAHsjJg79jSlxeEv8slEUSDQ4MYGuhDL78p8zTSOug3LHfdKHUUQQoFBLfTxL133Yp+Xw9+1aHhUP1HC8bIMOGxJF1EML9WwsmZZbij/TC9QRydmsdrlxbgD0egB8LOjVMsoS+ZlBNUvVmTNlvPowiol6fDdruLUCqJDpPWAaQ0PxYXFmBznBaltL2BbX4PIoszuH0yi+mZi1KJ7RzsE4/LUF9KwMVJPwfrTURiUUmQ8MVG8MbZY7jrjm1IRIOIdlvoFZZhVDfRadTw2kwRj53N48yVZWEextQu9g2nYLcLwrx865EDCHl70AM+gd0y2shtFSTRoWR4cGGzh1vvfD++8pWv4tc/+kEce+YFXF2Yx4133YTVWh6j23ZgcXENh/fegPLqKipXL2H7cBZzG0uCnDp4y23IUxULG62OC8/99CgKF9dQr9ZhdC1E0hp27d+J0YEMirl1ZIdT8Ll7WF86iet2hTA0ERUgdzQ5JB5BHpI4//EzQNgoi+CG9xvzD9dWyCINwOMNodN1IxTOSOXPJAbeHrTatJtt8exREclfBAnQwM1fVPPxNTmbdwAAIABJREFUgMi2D0+9xE4lB8YkcdxtdPGjv/sKtidU9GdTUAJxLJVtNPIVxCNhbLaJDwtKp4BZZV2Phs2mij/96g9kBmx6vIipm/jtD96CTDiIjmpB0TQKVNFTbHgUAx7Fhstyo2PQAuJBqVEBTVL1OrPfAii3A/DpUeRXVmG3q5iZnce55RrUzAC2HRhCxJ9CKt4PjxpAon8Yo8OTGOofEjC1FvKi2qyId61SqeMb3/8BmmYbPbMt11NCrnkepgyeWZVbocM8KN9zzz2Ynb0iuW3j45PSYuQzJ8GtMWc8wDnfP/zD12UNGh+fEFrSqTNv4Nc/8mGMiLKTC+cy/uSPvyDXlxserU3cGD5w//tw3b79oLCtkC/gytwVXLk6i5/+5BHMXLoobc1EPCiqwniM1SQrQK+YyDkjU91eGKaCvswoXn75DYyMbMO999yHYmkNRqeGHdv3IF8sC3qspxDNVkQ2m5b1TvNF8K/ffQgbubIkuDgJ7C7ZUCyjhWQqIe1PCmUoshFxi2AUyZr0ClqLM0CKfziaqVbr+LP/+/+R/xKNxnWU34ftdtoQqOzl5k58mEN6ckSGLErIAn3gA78iazdtBxTWrK4sCwqMwG22dR24Bf1vLuSLRNy5JJWG7yupTc7X5TrtQSzRJwSZrs2WsheapooHmsKddstCPk/lcwONRltGNIRjkBX7znfei8uXZ6UQYRU4PzcnVSg9nhx3JVNJeHxUN8egeb0waoRXdFGnwKWnIF9souvyiaaDxgFyZ8fH0ojHvHBRLKPYGBpKolRYxsF9+zA0fABXFpp4+OcvoNGhktR27EV/+H/+cY/9XEkI2Ar8c/iUDiiaN6nk47k4IG6I/4O9XrZu2JKglJgtTpom2a6gfJonjGqN4YvODSyejTYTfutYWeKQuIFDhw6KcqzeqMkPKCRQVcPyRgG5qoFQdgThgVF0FC+8mga33YXudmFkICOvgSe6tY11ibXhNwz7nVkNDd1d8XOVpPrj1+bPxoeO9AAKVvh6uOFRPsw5JF8vEwNcHkp2vSLxrtSaWFxZh+hCiS6jBZY+nWBQ+s98Q0iu73lYLfZQaLfR7FgYGx1Dp9VBIpUQ+sVExIdh3UbQ25GBrulyYfvOnTKTNCt1wO3HQqmDi6sVtNwanjl9GVfyDfQ8HiwsrwrN3mi1EQuF5fUT4ls3mqhzYXHRQ+OWXj2pLMzmgscrMNiRcBCBVl1ihWqaD+52DTeFXIi115HWerj14HUoF/IoNiyooSQ2y3X4dBXrpQYq7Q5a5U0kdRt9CTduvXGHDIr1Zgm0XHNe8vQLL2GhDKx3wvj5c8cQj0QwlgxjOO5GfyqBmYun8av3vw1hN1dfKnbJCa3A3S1DU3U88cp53PqxT8Jr6vij3/0/8Cu/+n6E+jKI96Xg1d2wFBPTUzNoG8DS/CpG02msXJrFrl3DsHQVu7ftxuLyOtZrJdx29+1oNkx84x+/hflzc5gY7UNfKoJ0IoCOyxLPI/1b/eOD8KkeXDr/HK7bHUHfoI5wdgBatA/kl/gpXukxjoeDbRNWO49IwAVvzw3T4OmzCdhh+HwRAWHzveDMjcpNnvpbDQJ8SRNxIR4KS8ZZr2OLtJ4kjBg9RV5N7nlaWGhIHx7dBqVl4Wf/7WuYjClIxkLQogNYqvfQzFUQC4awWKnB5UuIko7JBC5Vw89eOo3jF67KwkZyx0R/BB+9Zy98igGbdLEAhVpkY7Ij4wQZu8FYF7IyGZ/kwdJaDXPL6yjXu1jLE/3nwfpmDqlMFqMTo4hmJhBODUMPeMSTmUlmkEn3wRv0i2/R3eXPbcCWdYOBswQUdPD17/4LVjc24GJLl6kGWykjXJS3mOwi1FpZXcdHPvYRlMtVDPcPYXCQB0Kn+hE7keVAI9iSo/n8xRdfxujICK7fvx/zC1dlZMGkg2tZjl/+0ldkJsZvQmUfiyxaeGgLYkgs24RPP/uUHHB8PnqKm9Ka1DRWMezk0PLDtZBgcC7mrMqi0PUIeja9cxksLKzJGGF8+wj0oBf5fAmlcg07du/A2sYi1tapDg0jGU9C9YRw7uwlPPrjx1Gut6TyZXVFkQrbvVSO8/ty1EMjPkU6FJEQIs8WLjcMdpxY/dIqQOTbE08+JTxKblyFfAmVSkPg7hTHEMTBDFC2HjkjvBbjw6998OBB3HXnnThz+jSuzs7i7NkzmJq6IOsiZ3GEYnBN5DVngcA5tnTaPMQ3UvnOGSe9z/RbK0hmBlCucPNOi5KdHTlWpPRKNpodRKJJdLoKWqYz1x0bm4BhdhHWfaiUc1KIcCbOgoDwbXbXguGY7AHcXyiQqeRL4gutNZpi8ZjcvhOVahWlYh7pFIESnNGGUK2V5YDVrLZRqZcQCCkYHIjJvZdKTOAHDx+VuX+1XsHYcAzpqArXF/7sz3vc8Lg5XFNrXusRbxAtZRpiBids1TAborpzNki3lLCsDOjhaLUdCSs9LYuLy5iamsOevdswNjrypp+OfXLSx9nOOHBgn/TXC8U8dJWiEQ88Xh/KtRYWNkqAHkWofxSxviFooTDatRoimga/pqLd5OnKFoGAzNy6gK6yFUsfh4agz4MuuYZMmejaopSMhskl1OWEQb8LH0avzydDdt5kg0IR70PTsMQisLxZkLZrxbAk7JSRAyF/0MGI+XTU3H4YbhLAO4iHktg2lEA84EI2EZbW6PzqqlAF+sI67t09gCDq6MCGqfgwPD4hHkS/4obRcWN6tYLppYJIvVfqwMm5VWw225iZnUVX2KKK4Il4QKFqj6IePmyWS0OHJIewD0rHgmJyOSEJpo09YS/uSEbRHwjjhUIVM0tzePuOLJZOP4e7bjqEQwcOYq1YwenLS1guWwj1j0GNRFG1FKyuriPrKeFXD4YxojXhcxlQrRKsah5+LQBPIIuvPfRzKKEULEXH0y+8hng4joQPGIrYyKRTEp75zrtuxEDAEsUl2zYeNzP/GCek48GfPY8P/8FnETDd+Iv//Ys4dNMtGLtpNyomkVoBFHN5jI/twOkLsxjftRsnXn0Rxc0C/ud//2tYK+WQ0MN4/tljWFzLY3LnIAbicfzih49IZFI8FkQ6FoZRqwjVIuSPi18xMzGEaNqP4y/9DNfvTWFwMIhAog/+5DAsyq49JHNwRsTTsgmzuSIbH9V/Pk8cy3OcT8bRtTibMYXfSIwcB/t8fspVB0LOKXMyHCWVDo1KFZVaBUbHFKMxW5Ws1LkIbOaLGBweg7cL/OLr38ZIsIMU08rDWSw1FLRLDZF0L1VqaNtBjE2Owu40pAq5ks/j1MxleBUV/qiGXWN9yER8gOKQkOiFDARjsBUv3KouKC5u6KV6CV0qbBsdXLi4gfMLS3AFItg2fgPS6TiS6SQUrx+JZAgDA2MYHtyBbKYPLl4bl6O6q7ZqshmxkgiG42i0GdsVkEMnzcjf/d53cfnqLGDTS/umrWxrtknRDWX3LpQqZTzwoQ9i9549COkhiTJiT4kLH2fiXHu4EDMWh+19+nTnr8zBMjqycD/wwAfQ38/WJYUeTXz7G9+CTe9Ex5KuwrkL5zA3exmbhTxuuuUWMXLPLV6VuSatPAQqU+ig+Rlt5kZYCyDsZxYnNxyiAN0IsSLTAlDcOooF0k5CSCccCg87Gcwo5EyzS/FWm1mbnPeFBEHVs1U0Gza+/JWvY7NUF6Xp2jo7EjXZXLhBs/3NtZRB1YRlUwSVSYYxOjqCeCIuazLFL2wLUim6fftOvPjyK47doUplel0sNW+cPoVgOCTiHDI3WSkSTZZOZaQVyTnzmdNnMX3xorSbJSuTc1DJWeVhzxA+KD9G4aJBvx2RdVvwBaa2iJeSohS4ZdbMmZmXocnVkviMycE02jYKxTb2HrgJptXDhQvTiGczMqecvjgrCEJVpeeOQkUN4WjY6QT0PELtoUAvt1GCySg3Cp6iEQyPjGBwdAif/K1/j3/9l29g/uolpyXaMmCYkIirhqHAarFIEW0kIgEVqSgDwXuYnVuGy8NqWsHOoRQG4l64vvgXX+zxxORk0NWkv07PCEkVg4NZAX2KclHEL45f75dTywmapjGSJz2eGPir2Wzj5OkpqZ7ectvNsMnMopTasrAwt4RSvix2BsqV8/kNCTb0eX30L8vgcmk1B4NURn8M2cm9UCMxQY7RYD6QysJqt+BSLdhKBzYDB9UAgkGasV1otmroka6g+BDxB9A1a7CaNZRza2B9RD7lwPAw3FLV1aFxpqUQNm2jZrmQK1ex2bLQiSaxUmzBFUui7qH8uoVBVUfcp8OluuXBbaIrnMxQvYPxoIHtY1mHArE2Jwit3EoOE8P9SMVJmLcdiLLmw2D/gGz2pLy8evYSAkPjKHc9yOdcKLQV5HteFF2U4lvYWN9A16Wg2zPEj+duVxDs5hDyRnC5bKKhhQCrIubuXruLtNuDbUkFByI2dmk9XL56FRe1cSx1/NDtOm7ZmcF6IYeaK4CNSltOZYlIHH56Jl0Kdg0Nwl67iHsPRDGkFuBvbsAsLaNWWBbaS8cTx8WlOo6fX0A8OyAK09cvTCGfbyLstnF4yI/J0SxeOXECd91+CwaUqig1bfFiqfDz4ewG8NNnjuM9/+4j0OHDY//6JNDxon/fCDoaYcYW6hWmMxu4srCJX/v1B0TWXK9WhLAeioQRCYacwbjbg4X5WURcCh76xk/xrvsOIBLRoLlt1CsVWQB0LSAIs57Pi2R/Cs899RD2746jb8gvwONQYljUrHwgt5C1oEmt0ylA11ixWFB7IbQqKvKrBnxqUqwXJHwQ50qwACHa5ENyJSWhJ6QHBFbOe5UgcdJy2Ibj4sD8QZ83KJR/xc8Zpo6nvv5DZPxtDMb94keaKblgGZYsvKulCuaKazh46BBUKmC7nIOYuDS/IF0I1acg5PdKdWg1bXjjIaQnRhGMxOHRo2i0idKr4JGfPIa1XFko9uFoFuPbdmJgeASp/n7oWkhk3qw6SDPhNRbjMnmlxRrK1ZKcslmlaH5NvK0USXB+xvuah+VYNCKVw1NPPYnnjh6V7o/DwmV7syeCBpmVM5GE/NFOBzffcjPe/4H3oWE2YNVbyK3mJJWBXRdCncnuDEcjgtj7xU8fw1tuuhXDY0N44aUX8M533AOz2UZhYxMzl2bw6ssvo7y8hPlzZwQwkWsUxSTPxrMvFkSQyvKAG96QioDPI75GagR8AR98IT+CqhsRev0UDSGCz80aDB5meO/qQWGtVooVVEoV+Jh+YBnwJ1KIjU0gNrkdSjgJHp26VlPa+sSn2YoPTz7+Cp5/7iRq3QZm5i47XGSTmHKqHSmY6sA0FAT9AfSlU+iYDamI9h24Dgf275XNvVjIybwuFkvg9OnzaJk9FIo1bK5tSFV4YXoK6b6MUJy4ibIPyA4EW8AXLpyVLpnS84qJnLNX+kgVN5uLvAZcf72iOOV7VsyX0Kq14bIsZBMhdBsVaTd7g0HM5fKo0RscjCAWiiO/tg5dAso78IVDaNV76Lnj8IWH5MCV21xAOhVAOBaE1lOl2msZVXQttj8D8KhBsVPw8OSP+BHzq9hz4xHs2LUDyVhMnqFjLz6LplnC/OIsQuSyQsVGqY16xYbSU9GjvkHzwePjzxBGz+qiVSvA1SkjEtNRajBWqQe/xwO/beC2g7vguummm3osH9kDF9mv0E4Y2ljB4RsPOVggFh0ikXV4mL+cws4N0wn5o8m37fAvuzZOnb4o3M2Dh/ZKSUqVJU8jmxt5XJ2dl1nigev3S+YV1V8Ma2x3SXpQMHtlHh1bheHSERuZhDuaRsu2oWt+hPWQpCHYLiK2YrJZ694QohH2pjvYWJ+H7oLEpGRosAzrkgwd1kg8iaCSz2NoeAzFSg0bxYIMbXniKtdZQQXQ7ikoWyYsH7mDUXTcPnTdbuFLRjo2hlJxqaiMWgNdT1fgynqlCa3rwFGb9So8bkeh2uu4JEE56A9BC3jgCwGDfRnongCqhYoEXWbSg1gm0qzpwvErLbgGt2G+3oY/TLWhJe0cphuvri9CazVx21AEweoV1DaLKKf3YM6TRq1eEt/hREjFWwcCaK+fxwi/n9GEoXpxzrcT58yEVJFqp4CMrmFn3xD6k0HE/W4kda8E1RZh4brxNG4eiSLQXoWRm0Vjc15SGHiSO3H+KiYOHMFGq4cnXziO4eEdqLcsLBc3MX1lFX2hIG4e0nBwzyiefP4V3Hzj9ch2c46xn35KsylIKi2QxVMvncLtD7wXm+USvvpX38MnPnAvHn3seVx3eC8O3XIzhncM4ujzr2Lm0hrueccReBWy+upSTb36yus4dfIk0PPiyJGDImx57dnncNN1Y5I8MDKcQZf9/C1cXsuwUOfR0OdDdmgITz72Q+wYD2FkR0jmuuEo6Rq6gAPcKvP9eqhUN6BpLihuNrkV+NwRFNcMLM8z+SALl6LLTEIYr5YhqRViro4m5BDR7Vlom8wm9AgDklluJIdQyt5lWoFUNl2BabtcXrz2w+cQVksYTuoI6zFcKlApxw6GjtViBVcaRdx+900wazlsLq6iUaWmMAxL8aLabSAQCYndIc3UAS2CjUodq5t5XL66CoWzYHonafKNUViWFdk424mcOb3rXffJzEjA6mAVwvguqrF1GSlIOsiWgpume8rsuQ5cujQr86yp6ekt+0AABw5ch2PHXsMPfvCgtAr5NTmHEnO1cN4JOHZL9cdKmYKGB371Q4Khs1smSrkSMql+AVhI1BSp/JoH4WAQb5w4hWyKbemuREGdO30WSreHU6+dxNSlaYwODcDVqKO0eEU2H9tnC2zAFdKhxUOIU0SikYxkI+hhugqhzLpE17AF7usCak8R712YlqpmTeT0ZEWSntKu1VHLsxppiteQHafs2DDUZBx2MIpAdhihZEZUrLTHEEHG979W6eBb3/gRTpyfxlqhInYO22wKTYmf2/NQ5augZ5FrTDW9Y8liJ4oHq507JnHgut3Ys3sPZqZn8PrJM7g6v4RavYV2w8CHfvVDsHpdEVeVag2pbMvFiiSwExZC4QlnVVaHanMeXHzS/mZ8Dzd+Vnv8ebgp8jW36w1ESanh2tjrYmxsFOFUCoVOB69NzaDYdPCL6VgC60tLEmCtBXU0XBTfeaD6B2B0dHRNW0Diu3f1o1zdRMDrR6XEVYYVXhRNM4JGpYW3v+8d2Ld3p4iZiHS7MruIy7PTMIy6KK7NlomKYcIXimJzISe8Y2LvAt6AWHdoRyOgnIKlZo1Akw5cnSZiETdst4VKqwGLfmZXD9mwDzfsGocrlUr1qIRi1XdNgcZFiknfiWQcu3dtR6G4ITl42WyfDKol5XbLLM4qj/1mtiNIQqdSksSRqelZmfORAp7OJOQBc7vcKBTKeOPkGSm/b7zxBvm3xJJxAaG6km3U5eU1FAs1KN4wOloIvlQfXMEI2i7O7HRkYkm0zLpDRFO4y0elfaD7XJgcTiETCcJtmfAKX5S8jy7cPQu7mN59dQGazy8RFdVGS26IUDyKzVIR7Y4HDfIfNUJ5XXB3PfBrIVmoPHYX6ZAGj9pFtV2BXwnA7aNatIwgWYoeBR5OimyKHTQRILj1kMzY9J6KvoEYomkvImE/VFcI0WAMnU4Jc+cvYPPKVWyUDBw3R3C+G0J0ZBvcVgcTI0PIUQSRSePoM4/jnvEU2hdfRbDXgMeycKHixrwdQf/oCDLxMAZdNSSLl+DTOugaHZx6/RT6JrfhSngfXqsGkDMZstnD3QNZbDPbGE4qWJ0/ixt378TszAx2v+0G9MVsoLSMdrWKVCyI5blZzF7mPCUmr3GjYWHb/oM4eWEaTdOFUc7aNlbxwrFTSAeC2JdScPdt+/Hwz17ETYd3YUwtS5IFvTvFwoakDSSTQzh14QrMYBTv+MD7kN9Yx8u/eELQR8WWjQ/+5r/DI0/+RNKaeWhYX1lGvVzG+VNnEAtGcfyVCzh0YIcIqqamlhGPuHDXkYOYGErB52MKfEMqtqBfx1VG1qiqqEPj2SyGJyfxyA++get2JTG0O4RYJi4Kw4DHhVggKgVfvVmEWzPh1T1QQAFRCNWShZWFIjwIo1EnpkyRNA+2hhgYShUx8TthPSyZeW2zIaBjhoZK3I43IPQbeg/r1aK0De2eF22fKvlzS69dgmrnMBDTEQslMJs3oHl9CHq8qHVd+G9Pv4JP/Pa7EVCLmLtwGbaRhts9jKatYnp1DqmxAVxeWESx3MT8QgkT43sxsX070n390EMRqLofhuFUXJzFXPvl13y49x1vl42P4gpucJx9s8NOwzhBCvR3cZ7PGBtaAiYmxsXm8zd/8yV85jOfwSM/ekRYk2w3Mnl8enoaX/3qV515osWBqUNXEdChojjiN/EGuwUd9slP/TYuTE1JKHVhI499ew+gbZCJqUHzAZ1mAZ16HWfPXMCx10/jxz9/DMv0ssElEVHtalO8tvTYFegNLeVwcP8euDUXehoTJUqoNMqY7O+DJs8wpHMTjAShEbxOcV2rg27VlKoumoyguLHuxIB1bEwMDMFs15FfXcb63AIsekLNLiZ2bcfOfTtpaIJL11Dv9KBG41A43xWClSKt01q5hZdfncJf/8N3UGp0YTUtxDIpaXWaolQ0ZE3V3M5c0uf3OroK8nxrddmUs8mEXJ9atSKeuvVcXvQTuupHPJ7EwhJxigz51WS2zLkm25v8GpLX6aVwMSIHaSfrMoJuxxD7CJmZQT0Is9UWiEe7VsV4zIed2RQmRsdRbRpoulUcu3ARU/MLcLk1JOJxMbkTiB7w+jB75TI6PhfKFNpFh1CvAp5uDxE/5391GB0qNcPo9rqIJFLwBkZw4XwOv/nZz2N1YwZ7d07g6FOP4fLFGWSTI/D46KsmD3cNlVwLD/y/TL0HtN1neeb72733cnY5vRd12youkoxtsDHVBgzOENJmQhJmMpMya3KTWTMJueGmQPolhQmEkoAJJsa4gJvkomKrS0fSOTq97957u+v9tgVXa3lhZFs6Ovv//b+3PM/v+YXP4fAN8NUvfZnmu5MWs0EKSVkx5KnkpSs1q7WE7ByN2iY9PS6SuQSFhmDOxOPYwalv8tFHHkDj8/k6qgKTrbNib0qlKaOJunoJHDx0B8ViRs2Fw+GQqthuJ4PfPjyy6xMviAhYhEEnc+lYIsPS4qryt+zeM6UuTKmcS6UKVy5fVxfe9K4ZpSJKZeJqyWkxdiMk5GtpKDe2EWmTri2t4xwYpWKyKlFAj9PF+Ohg12hpFPWacDzBbNTRF/bjdVjViElELnYhalSK0BB1UEMJD0R2LZVSIZ1Thmx5QISiIXseSbmWStiil5GAgH+tymahqOydCsEepwrMdAsZxCAEjBZmkfQ2JdOrpriZpbaV5SKkKy32DURwaPLsnuhX6Qzy0FZlgC6qMSr4zWZKc6eYv3GVv13q4aVVI/3j+zFrK9wxPoHNbFEIoVY+hv7aK+zMXWGtbWE4Mkw5vsF4f0DRCnKFDD1OG81chsDQEGa3X1WHwsa83vRxI1VnrDeEkSzj7TLTZj3r6W2S2RQzY5O0y2XsvXr6vG2MjRzpSh0JzJYx2dLKJj1Bv9orNDtagtERLt1apdTR4BD2Zgt+8MJrGBpNDvQ7OTzTx5vn5tg1M8heXxsaJSUiyufTWK0ORZIplspcvxmjXLPTVgxPG0fuvofzS8sM33EnTz39A5544gkW5uYxG3Qszl7nxqVruKxuoj4XOo1eAWoFlCD5jBajBpNOhCZdioooJ4MB37tfswaD3YnF5WVkYpIXnvsGo0NmAsN2Ar1+3DYDlZ0NqvEMNmOIdy5sMThjxxvwoDU4yOTaZFMlOk2xq9iUklb56sz6blQU3fxFudhkJSAvLRnvyYte/rwC5BZSivx8vligWM53nzGDmaKEZZrdXHnpEo38Kv09LoLeELNbedXJyp+ybrDw/YtzmAMu7jzgUZDppVsVFpfbKsy1pm8J6BV/KExf3xjBYC894ajyVPn8fpU+IKNC6b5EpKYEIO96caWDe/yxxxgbG1VRV6I8LRRL744xuz5dCUCW/ZNYNkQhLRL4ra0tfvjcD/kfv/M7ivghJBT5ceed+5XB+fOf/3xXzSoWp3eZubffHXKuZIwqL24Rxn36P3xGQeZbQgYSmAB6slkhCAluKkZs/gpb8zfVdvud6/PMLW6ht9hpiGdNApANJoU6K1eL5HMZbBY9o0P9BEI+9FZRdpdIrK+jb9VxBD30jfQzPTCkvi51eWj1NFI5bt1YZHx0lHazQEXg8FoLfk9YBcCmNjdYnZ8jl0lSK5QV3P2Oe+7G4dBz6cJZBaxweJxEp6YwS7ERiKDT2SglS/z7914gU27x9uWbrOwk0Vs8SpQmOoWOqE8Fzi/M4VZJdTkdiZ9S+XZaOs0WTuGk1iu0GsK0tChazaVL55RYpiJwC0nxll+v3X13dvPyml1/smgTHE5scu6EMWyWDteuoo02NuM0G92MRCk6lZbA41HK4mrqFh6z7E5rajdsEtKM3UlN0yaRz+OVXbBep56FzbkFarks5UaFUluL1R6imGoIyRWHXaNA9MLzFaRgS9OdKBisEbTmKBMzB1jbXiS1tYLH71G70XyqqUg+8hnsPTDJox/6OPkaBHoGuPDSG7z06o/UO3hzfZmmICtFzi/jzpag7NtoOlWGBkJqSrm+vaMENhoBbbdEq1BkrC+ExuPxdGQUcZuuIg+6VB/SCosqcmx0CJfLpv65kiW/iyy7bcyRyyeTkV2KSx10eTmqjL16S8VOtFoNDr0bvigfhHhB1je2WVpaVgGIwoZLZWJKLGAxSLSPHHW5s29HxRvYSObYqnTQh/soi/+pWOC9x4/T1xtVL1AVZWKw4HRY6TRq2CxCy2+ibdVwGTTYjXo0rYbiesq+xiNoLvk0ZQEt6emVkrqQhGMonhKLTTBDRlXV2N1u1UaL/0RW736XHZfdiLYtarGqNH+QAAAgAElEQVQY7UaOfKpONZdXQpOdppbXMxreLprxhIY56IWje7wMubRY8gWcAvrVtKnSUinlxjrELjxNNjHPvxcO8rcnUxh8Q4RdJlwWN/fs3oVX18ZlA82157n+1ot0/OOcmc3xwK4hfM0tlrfW8fqCSuAjLFGtPLyRXjZuzRHuDTGXg5GxUVLXT4usDCctHGYDA4fuIp0vsjy3wmDvAJGomWZhnZ3VOYr1OnqjE6vNpUYqd+zbTTYRJ5tJEYgOshDLsF1s4Ir0KSTUS6+dYmt1lQMDfu6Z7mNhbU0dioP9Jgwd6TA6ahRhttkVhV0nhULdrDxXpUaJvqkJjBofP7p0laGDd/Gb/+1P+cLnf5tbcyt89SvfZWbIxIHpKWwGPentGMlYTAkBxsaFGtqFlYugIdzbw8b6qsJVyfMh1gy9ycpWIkOu1mTX/oO89uNvEPSWiE6GcYWs+Bw6dJksxeUtDM1evvf9Wxj8TcxuAy5/SFFT/L6gerFotQYlQVfQXskwFHuBxGeZzQrcUK9W1ahTPKwiXBD2ooTByg5WhFBtDWxtbaj/3mL3YxQqS8vEm989SSm+TMRnZ3BwmLlYXr1YGuKF1ZqYK+o4fWWWjka6JS2Dw3uJ9u/CExzA4rCoojQajDAyMIkrICZyUXCK3xSe+t7TrK6ud4vPdwUVcm5lkiGCs3vuvU+d3xtzNxkbG+saq98Vqsl6YW5uTjEd5bISD+47b7+NX0ZfqSTDI4MqxNTpcqivS02PGg0+//k/VIQRueS6ykyLuuQU01Tmd0LVNxjU9+3o0WOY9JLUcIMr1y6TSqTwye7MZqHHoWfl3FuUEzvUZBghnscTF6hpjWisQueXKKqW2qkKYqxULamwZpNRT6NZIdzjpTfixSvJIoWM2vFJrzntjVCKJdWodNfUlLJXtS0S9pvn+oXX0ejaDA6O4XYEaFWabG9tqaBYEdkVCmmmD+xmev8Ul8+fYzA6SFUS3cslJvbvxRIN4xkYpFRucerEBc6cuszi+jb1toWtTFals2C0U5VUd62Gcq2tVikdRS7RYRS6ic2iim3Be4lvz+dx06hVaci6wGFWfmHhpWWVwLBBpyU7x7b6TK1Om0Knyb/hdnnVCFPA3BL5I2iweKLE2qp4Nd1qVy0qXtn3VZs5TFYNtUoGt6ajGghXQMg7WpI7SRoV2Z1VKdXq+EJuFSE2e+UCLptLUaTk91uKxwj2DLN75pDyK7/8+ousL19nenxMWTpEVyEq3mg4xMDQBF5fhJWtJKvirys2MZudjAxN8bHHH2f2xmV27Z1iYX6VS9fm2drY5pefeJJ//Oe/4X0PH+e7//pNhYyrtDVqRSWAdI1OdvA1jh87wsbSKnNzSyryrd6qY9S20NTyHDtyB5pwONSRObQ8iLfn73JoRdAi7XJ/b5jJyVFVQcjl95PEBgUb6AKr87lCV3orYhK51WUH1+4of44crJldU6ri71Z+HWLxJCsr60pVuWf3Pur1PLlcCqtE1cjlp9cRS8WpS0J6pUUDM3ksaAJhmnoTtXKF4eEhxsYmlbhBfDQywpGOT9es4bLqGe4P47QZcZksOHVCpdBQzKaJJ4V/6FfdgviB1F7DoGdwaACv1UpL6yCjs7Hd1pApltV+w2GXeXIHf7OKJrmJtpZVhtiaBB5qmlAXDBpUjB4uxBucStXpuIOE7CYOmgts3rpEYKCfPXv3sM9VxSGkQ4nBka4qlkKfuUgmdpOrHOWLbxRI6EP0+1w0WxoGgz2Mh/2EHC1CsXM0d+ZYLum4lLQz7NQTbW6xur7E8MCw8vA1a1XWGhaFOarJYtmmV3T97dg2PcY2se0UgR4fGpNOjZCdwuqr1CiUKliNVQajPqrFHNvbG0oOLS9EUfCZxRfcqJFOZXAGw6ynSiwnCkSGJtAYDFyaneeVH7/CwYk+Dg77KKrQ3xIPzPhpSPKCcFptJnTC2NNosOotNIptbG4z+UYVjcnPqz+4SAoDn/nvn2VhfQmHwcmXvvCXzIz3EXA6SG2vqa83LIw/i5FSSdSSIhNvqT2N+I1kPF+rV9SLVolSxMphFMC1gUShSnRogjOvfg+nMUlkugdXj56g24Q+UyY1u4iZKCff2MDg8eMfjNIwtDErFaBgpgQw3GUcihdKngHx52n0QmcRqr4dg0bUcholJhABiCD7PF6xMViU5UG8n8o/KqfHbKVtdlDNtzj1zBkS68v43C6sHj9X1mKUxAOn05AThZ3OxK49BwmF+1Xsiwg+PP4ggZ6oGvOpHZXeSLMq+5wGpWqGUCSiqB0nTpxUxBFRmXa5ubKs74LYRWEZioTZt3cf167PqkJUOIlm2e9pu92CjMfkbIvNQCJ9hCpy5MhdnD17Xl12d9x5QJ0j+b50UVgGvvnNb3Hx4iX1/MhzdFsJ3i2su7tFgUUIIFk8YgK2WF9f5Z5jd7P/wAGloLZLrt71y+xcu6Bg6mWRrGNWorPZlQ00Vgk/Nks0LFaDQOB1NDTNrmpUIOAFsZ80QN/kroP7FL8xFttke3UNfa7KxMAQXquNaiajitHAUITD9x2gWdyhkNxR2DkZEYvPUsaVa+s75OSiqaR5+IMPMb98k+GBPoxaB8uLG/iCfvzRHjyREHq7Hac3zNf++Tl2tvLEU2lyhXf3TXojsWyTkrZJpSlQ9QYmuxmryYPN4qZJnYbYlQRwL9aTdlNBu8XvLFMD8Sk3amU1Ljc45HMyYNQJKclCNBpV0zNJO5fCR8DUsl4QwZCc8Xy+Qi5bxR+IKguQGPqF/yk2GeFkiBXAYTPhEptWpUJV7FC1GtlMAbPWjK7eVmdQsaE1NTQa2b9pMNl8DA8NEBwewmh3E4tl1CogV0mRiq9T3o4R246xnUhgc9jwu90EvR6FqdxOlZnYe5xTZxcx2aO4bR6sFj1rm4tKv1Ary58VDO0m4wJ69+op1XPYzRbq2TrrOxkKUlFKGru2zD3H9jM6FGH24hUuXbyOVmdUpKVmLc9wxMfYQFh2fL5O12D+0x2fPDSi4DSIzNbjZvfuKVWZyS7j9g/55t7u/mTPl0ykVayIUm+pJflP8/3kQCjSgCQJiCKtVMHt9imobE9PGJtZQyYZU34UvbwMZLyytqJsFFaDlTZm6noHdbMDjdOrVD16q42+gVEcHh/FckVx4ERkoGtX0TeLfPC999KsFCjnSthFIVqWjDctgb4wNrdDvaTEqOxyujFarFgdQt4osJqp88K1LXYsQbayBdwuGy6zjnZuh0Bph0lznYhVqxa0hY4Ay4SJ2aGqN5Frmrg2t0OhUuOwSOxbSfZYm9g9Yb548iorVief//BuBklTTe9QrpQx1SqU1s6Sz65T8T/CX13UcqHgZLQ/itftVXsZj8NKr7XGg54ahuSCEr/82zubHJC4pFaOWj5B1AqZW7MkdpKYRw8xPjlObnWW0uoS1mCPsmBIjl+xXMbiEOZnG7vZQ2x5HrvLht5toVpKM39jjkgoQk/Aq6gkItlW3b+2g8MuQNkmWrOdpa0Ma/ECkcFx0GtZ30nyg2efZzTk5/hUD+Vana14jEcPhJU5XkYoYi+RsblskJ1mJ9II2sMerL4I//70WVZnU2wXy9z74bswBCz84DtvMD3oZHKkH4PQ2dNxAh43Ri04nFZFdpDqXqToyhBrtahdYrfT6Yq0JJ/MZHPSxMjSRoKxyX28c+I5zM1t+vf4cfZo8TrMmEtNdi7P0+Ps4+ZcjoUtPUfedz8NU5V8OanibowGK26XT724C9miGgMFg1HVEUpoq8PpVId8aXEOp8WMsdMkndig1Siqy1k8n5l8A4PFR2hwAnNvGK3LQ2wrxyvPvMn1K7NKrefr68czOIErGCYgiD5RWvb20OMLE/T2YTWJCk+jXgqqINXrVfConC0ZaVWLRQJ+XzdHstVhfmGOr3/9G2p3d5tl2yV7SH5FWzFqBWIsKs1wKKzy7+Sy6iZ066lL5pIM07Q69Fq98uzJLjCRSHHu3Dk+8MH3qhdr91LTqL/eeeeCymBTfFx1IcoUqKsHSCaTLC0tKAX5glh2WtIxm9RO9vGPP6bQX5JS0tyJsXHpAq1UXCWRd6SiNzpU6smNjW0qolJ0+PC5glRyJdUdqXh0nRaX200pk6dWkez6qoCRsBlk/9NieXmejz76YT708Y/RkklNLMHbp99SwbNvvfESYaeBqZEoF+cvYQs4qaYzlBJ1MqkayUKBZi3NRz/2QV58+QWO338PBpObfKlFtlTAZNKp4kFnMOAMBHn25QtcvLykdu6pZExlMo5OH+DfX7pEXJBfZj3eoAuDWYPF5KBRlaxQoVmJvaytcuo0eq1KNU+mc8rTp/ZZ+i6TU7peg8GkdolOi0294+rNOgODfezs7LC+ttEF59c1dHQ+ZUEQlX27JRerXHZdW4fX7aLdrCmvsBBWxHYhz7fDHSZfEbFTdx3W47Bgb9fpC7iUbUxwkEZvGL3Dy9TUOJvZpIJvCETi/Pl3aLRKeBwWtm8tsLm2QSKfxeXzsGtymtGhARaWFzh99hKPfuwXWVyqc2k2haYjWo8m9VYNvcVAu1lEU00QNbU5tmeKqkvD5IHdBJwB1q4uc/HmLV49dQa93srE1AB7Doyh0za4cu4S167NK8qMKD4b9SJOi4apkX40LretI1WajDEUB88my3i7krUKwUB2YsKWE+WjXHw/7fi63d7tHxvrWyqluDva6GKbupzPDgVZPrudaocooyFx9JuMsi9oqVlzJOgln42rxAHpvrRSqZTLLMzfwixPbMdEx2CloTGi9UXIyMba7sJodzIwPIrXG1CkCr0sdmXPVsxwYGq4myLQ0WLRmrpoHL2OZKNCpSPWiwYBp1+Zz7czWZzBIELhfPPaIhqjG7vexHY+gdlmYCDowymMw1KW8tI8u4UoLgGbuhaZXIZO20pSfEzxRX5+yI2dGhGXk9jqalflafXwrYUc59pWPjao4+ERO6Z6glYrjSW3Q3H9Iu4eDwutffz9LTsnl+t4ogMcnNlPVeV9QX/Iy2GPlsHaKsXNq1gjd3BipcCLF29gNLT5+Ukbi69+n56BSXr8HtKbi5QySYbHdxMvltWuJxXbwO4SAkRCxQQZNC5V2BTrWTqmDnPXZ0Ej4wIbTqcXzBaaQuwxmqBeJewx4beLws7GzZVt5tdy9I/tVWNqUVn96JUTlDMpPnLnkCpyrs7N8+R7plQYrcSc1Ms1RaOReXu5kMXR1BAeG+HmcppnvnuaXM1IuVVUatm8XsPBXV6mhiOqk5cdmsNqpiHK4Zbk8OVxOGQkbcFoNtBUhJ6aChJVpm1FrpIsQ5tKsdCbnMwv7zA+cwfXz52knb9F34QLR8CI22nCZzSQX9nB3NSxs1nl+8+WuOcDB9G5O2TzKSxWIYkE1XMrnTodPQF/SIXJagw2bE4PRRl1Cry8UcXcFrboAvnEDQJ+wd+1lXgqnbewvgHfff4ixokx0q0OtxbSTA4OMjo4TLS/F0+PH19PmB5/CH8ghN3rVeMv2UPLn10k/6FgEKMkF5i12J1O4skshWpV8Vqpd6gWqrhcTtUBb2yv8eX/9++6eKpmvXsOlbpSkkA6pJNZfuM3foNQqJsC3rUgiEBHVHoSlGz5qRjGKui9rphLQqRPvnaShx9+QAG35YfyV5XLrKws8+qrJ5R4QgWkygUqVKROl9xy8uRJ1jdWVREhnWRffy+H7rxLkZVETLd/fITls2fQplIUhFGZTCp6idpQGC0Um7BTqGPyRvD6oyQ3E/hdHuUtlq5a9nI68RHWGzTaVZq6Ck6HjsWlORw+J5/8zGeYPrAfm0bD5uwNhkf7ya5s4y43eOrLf8GHf+5xLEEr27Fl1pfmaRQ7NEp6UvEsOn2FDz/+KO9cepvjDx1jK13n7IVbavpQSGfRtzX8wmc+iWfARcft44fPn2L29Cz3HZ5kaDCKwRLmD/70e9xKlElWK3jCkrxRw2zRq4tNmlQRxXVoki/m1W4sVxaAfp22QOq1EvHVxdL1DA4rNJioK21GI72hMLcWF9XYVbQbLodNTQOcdheNtmSfSgdYZmx6WKH2ZMQpgFPJrpR4IZPepp7tTLVBSyOUoRrrq3H1OcmKIhKwEfbbiAQ96rMymk3KquNw2hQlK5VJkc9kMbU0vP36Sfbs2aVEjM88831urixicHgIhPtIpmI88oHj9PaHefP0BSzWKJWyn5XlKplUgXQuicYohbYG2lkMrR3um4oQsRi44+H3sJRIsnRzBUOlzWY6xvzqPEGXnQceOoY/4uWZZ56mUqpgswXoiY7y1unzanrSqZc5dOceNPfec7AjiCAZjYnPSFETFIdTbo2WUryJ6sftcr6bxyd7vm6O0e3RhjzUxYIYTuvq0pRpSnc0qufChStsbCY4euywGntI+15vSvhomcOH7mF+fln5ViQ/LSMOfPVrS0afhps355XsWj5sqdXEA5VtGag4wzSMFvRukcY7mJicxh2KYghEqUjYYQf1QBt1HSXdFfq3+PNkClSng8fuJOrxo2toKLQ6XBIlmFlPqCfA6soWff5eqrGU8nV15NCUCtjQUI4vM6Gr8fBghNlrFzlyeB+5TJye/kmev7VJfnGWz+yOquo0WauxViixWWzKWo21VIFCJc/H9oU5PhXBUIthaWxSW7uuqpBsy8izs1pWBj7E9y8k0Dkd3LV3N+1qg2yqyOBQHz5NE287w0TYTrNu4Vq6yny2RqOQ5qO2DZLnX2Pinke5deLfGO71gUCyM1VspqYa1YriK56OsboZo62zYPP4VbdkNeqVKrZQa2N22kil4lgNFgpNE1Z/RBUixk4Bn67IaNBOxN/D0maGZA1aJqfCQzl8Pbzxznkun7/Ah/b0KmnyC6+8xn/+xN20ymk8LokJ0iD5LFWBBwivL1fD5+rj77/yfWq4uBjb5vDduwj6DBjsLYJeAZBXVQEmfkspxoSILy9SUa7JEl/8RzJ9ENuKyuuSvLWWsAJ1SgxgMBuV+EajtbIRLzI0soeVW2fI7LzD4EgQh9eMwSxECQ3mWpvSZhJD3csPnl1n5MAddGxamp0GVofkq0kgql7tTTweP4VClWy+pHZPFpdb7TA0jaaSbEtXZDS1cbgMJNM7zC8ucu7yGvOLVaK9fQQjE1iCERzBHqx2p9rRiKrvkQ+/H7PdqIDeks8lgGQRWNmcXvSCv7OLlUDAwAKthmKppAzOuVyefLGqqDfJeJpysaz23IeO3KUSR/70z/5EeUzFEC7Swe5oUuTterKpPL/4i7/I1NTUT7IvJdBULg856FIMSxErxa9wMY3G7jRHLjBR/EYjIbLZHKlUgtXVVVZWVtR+T2K/Ll68qPZLInqRLkI0AHIZijhGvhYptmVE/f73P6w6SL1Gx0gkQHV7kdrmKj3Cz81VVVL76sa6CmDWmPQ4PCG2s3Xy2DB5w+qyqKRLTI1PKOzdxPSUuiB21tZpVbIM9QfJZTaYX19g+uAB9h4+zPDMFB6NnsVz56k3yqxfmWc6EGLhwilS2RSf/s3PYvDpWb76Nqm1bQqZBsVyHacNjt9/Hxdmr3Hs/e9jdinJ17/9fX7mZz7CnvFR/u4vvko0EuCJzz6OtTdEPJ7j4mtnuO/ABC//8HkGh/bw9I/nuLLWpGlz0ra00FlaShzidLooZTMKEi2frRSd1aYAzd14w/1oBOwsmox2S+1YBVTgk/SYSp5MfFuygPEHhfCjU6G0ImZyOywqu06+SQJrHhkbUhqGrZ0t6i0JjZVRqg69zsXk+AGuXp5XXu5cOkG1U8Uf9jE8ECXocxKN9ih1ZCDgVmHNlWKOt956nbnr1xgdH2dmeIS7D9xBenWLv/nTL9LfN8C+gwdpWYykBeWn3s8CfhChY5zl1QXSmQpbmwnuOfo4N+cyeHx9rG1IAkQKTbuCWVfD74R77trNoelJTlw8Q13X5si+A1x5603S6W2CIQ8Oh5E7Dh3i9dNnuLW0yP69+/EH+/GHJ/nq159mK5ZRAh+DZCN+4hMf6khXplSN4k2p1VUYo1ASctm0QpGJh+uRh4+hUygU2RH8tNuTA6AuSgGqxmKKHycqI7n4hEC/uLDM1k5cmdUlGLLeqCoZshDTZ6b3KtDtmdNv0WxV1S4lk02qLDaDTqI9FsmWayr/THZEvZEIG6kiTVcvebMVvdev4osGBobpGZmg5Y2wmK/SQItR6N+iErMZGe4fVobZZL5AvdPAJ1l/Vht2nZ5KS8O1+DYp1QVW6VSazAyPkd7cwmPVsbGyTHxpXandzIU1BorrPBCy4zQIDcZCKhtjaGKG+aqZF198lXt3TRDPpkjU8tRNBrQ6FyK6C5g1kNvgoUMjDAVsWOsx2tuX0AnGy+rmX350jpx5DA7/Il87vYnRZmNmegSNADc1FhW2GHDY1BJc/EVhlwt/pB+91czy2Zd53JMlOXuRkr2PQ1Edly6+iU/Qalnh+hm4uXSLRLbCcG+EZKHBTrGB1ijhlVVkLd3jj5CrdwiF7CS2FtAL8cPkpaU1q6Rrq7aCpZ0jaDNi0BhIF2vk21o1dpJLpWdghGtLa7zw3Is8OuFVwZrf+O4rfP7XjqJriPet67nRGo0ksglVSGmKsHopwxtvzVE0mUhp87z34UPYjE08Xp3wCLqHXKdRDD6fr8tuVFi8ZotsNqOUhgL37WibXYWnrgu/FZOu7EekE6yKqktvZydeZnh8P1tbl9lYPsFgfxB3wIrOInmIGiytGrWtDPa6l4vn68TKBibumFHQXL3RooJUrQ4f1WpbVd9NAfZ6fGxnUgxNTpLJ5hS7XBSKc0srChSwuL5JtmRkZDLMnv0H8Qf6MIqhU8wvtRqVekNJ5rWC2TJYeOj9DxKM+rHqdZg6eqUKlUdA+Hi5YoHrczeUvUX2siMj/Zx87XU++tEP8PaZcyyvrPHgQ8d55dWTinaRSad54MH3KFHL3/zN36iwVWVeVtwwGT8qg4GKgzl69Cj333//u+zaNrFkQpE/5N+RvZJcfjKOvC1wk8s0kYixtLzEzuamwnAJzEIuSPn3pIhWeOpOh3giTjweU5YI6ShFJSq/nlgihLd7+PAhshmxF9XV9yFs0eGuxBlwGbDpjSpyplTrKGvKzuYqFquBwYEp8jUDb8xvYO0Zot6A/I4wbQPcd/wY2/GYEnJsLN5iLBLArm8wt3QZrdPEwOQEuXyZ8X37eOLRD/JHv/Xfeewjj9IqlEkv3GJ99pzaQdfcNn7t9/4Lt86/SmZjnVy+QF6ihtolds9Mc2Nxmfc9/iSriRa/8z//F7/9m5+m1+cin6zze//7L/izr/wBg/umFaVl/u2zeLU1kktrXLw4T3j8OH/89y9jCY+RrOXomIV+riNfzlAuJJgYHeU//adf4X///v9NESvBwUmMrhBZ2VsKQaeQoVWT3XwNi172XxWy8S0sQuDSmdGb7KQzObXri4qSNerDoGuoQIBMNk+9padalwbDgNZgVx6/QqHC+kYMl9hfaNA/ECIU8ePxise1pfJHBalmd1hZXlli4eZ1yvkcRw7fzcyefVQFyFCu4bfbOH/mFI1qQ/0zu9dPrF7m1uqKIvLUSmVW5m/hsevwuu28/OpJVQz3DOyjVPfQxIFG62Zlfh6TJks9n+DDj72feGYLnYxxRwcYHRvgzMlX0ZSzDEV8rK0tMLFnRk3Xnn72BR7+wAeolEuEo0O4/YP8w1efYSeWVxDyWjmPZmQk2hE7gFRfIgaQS0thhpTcWUJMtarqPHL4TtyC4pGTLS+V/9+Y8/blJynFsjMTY2qjJS9EHblsUb0IxFy5f/8eGk3xrOjIF8q0mlo++pFPcPrMW13moVFDfGer2w1oTWzvpLm+tEJbPH56PePDg5RrsFPTUXD40PhDFOsddQFYAr0U7V5qTq+iqgwHAiqheTWVopMpMRgIKxVlupqn3KqptHWHQY/f4URrNDO3tq3o/PL2tBh0lNLb1CsFBiODFNLl7ku7nsIZu4pz6QKOZpvVrR3KHYmg0aB3hig2LHS0kp2lYyRqI2TR09jJKxuBtPbLa3Pc/+BuAsYKrc1ZTOUN2hoDczsNltMaqm0L2iOf5p/PpymU6owODKLRG0jVZd3dxqM3q86ppYOo08ZAT4DU6iyPTjkZL29w651z4I5Q2LpJqbCtSCnNSpmMzsJsLEdTa2HUa1MA26K0QUIcEZ+VeDIli87hZMCrw65pspnqyqcHe8OYJNTT6X6XrI+quLOlCulihXJTRzzfYnBqN9lah+889TQH/Rr6e3v5p+++zO9+ej82fR29RqvUX/WqIJrqNDU17O4oL37zArmcgYXyNgeP9LJ7ZgC9LO0tInk3K8tKpVpEZxB4r1Z1HJKLJvaaUkEOtgGv7P3MMq0w05Z0ZzVqF9RYQ407lUDB5CKRruPyyZjlFgvzrzIY9RIIW7B5xW4gpuUalY0dqhtlaLp59a11TK4ooYEwtZZG4eacHgFFCz+wqZiZgpTLVCpcvH6Tta0deiL9oDGgMVhViKw3GFDjWBn9SgKInC+RcwusWUzOKklGgnAFgp7O8bn/+jk19i7nCpQLZRUDI4KAqF86zBJXrl1n3x17yWSSqos6/cZp7rvnCN/61jeUovfXPvfrvPzqa/T29ymf2J49u9Vl9Nxzz/PiCy8ohV/XWydjwxYa8dfqdSre5sknn1QgeRHLiI9OBDQyxZHLSn4NsYgsLS9y7dpVzpw+pYQpG9sbhAJBjt57jxLByJ9Dzrfy7cmLRKdVOygR0mRzOQSDmE6lFIBaVLnCkBTbjWgAxIxv1em5qzdAoBJne/Gqotvka1pWV2MqoiceWyfkd+L1hMhUjXz39fOYQiOYLR4KiSy1YoH+wSH+4At/xJuvv8nS5cu4DC3cXhOxahKD3Ugxm+fsyTM89umf48knP8WL3/su+ydHSSVilFcXufnyj+hoTaRqDX7hV38Jj6dObOOGkiWGtmoAACAASURBVMOX2y3WN1cZHepVXuBdh99PturmDz7/R/zCpx/h0J5Rkokqv/cHX+Tnf+s/cuDYYXVml86fZ3P2dUZ7AhSzDdbzZp49uc1CokNZZ6TcabCdXsbsaPPxj32AIwcPMzI6zSd/5pfw9U+RaRjR2nzkK1V02pbyqWnaXb9eLrVDq5JRuDuJIctmazQlsaXWUji2gb4A48MRCvkEuWyZ5eW0zL2wWoS92k8ynaIp2gi9fOZGnC4JSzYz3N+H2+ol7A8RS8bYjm/gdBtoCUqu1uCVl05i1JsVH1RgJYGAl73jE/gks9BlVnFsQpqJ9PWr7ji1E+PtN09QSSextXR84D1HFPTjxRMnycs+2tKP1jbOynoaf2QYfatBauUaxlqO3/i//gsX5s8z0terxtevvPiCeg7cDhNU82SzCaYOH+Ha3BrR/hEivRFFrNm1e49KNvnrv/0WxaI0dhVsVh0at8fWuQ2j7s7ouxJ/YbhJJ9cde3ZUCOTU5Kia43YTG6QM7Y475Yf8GrK0vr0nlO5JviHlSgunw8OFi5eY2TWJ1WZSv4cc/tdPnuELf/jHbGyusryyoF5sEkch0RiS1C7L1YXlVbyBHuU9kUghyRg7e2OejDGIeWiCdF1GeA7a7h7qLj+6SD8uu12NwiT5XPBillyWGdmb2M2KXZjt6JmLxWnp9GirNRwOL+l8nol+YSkayBaKyFqrmswSdXmYGRqkmM5i9zpYf+m7PGjcplXN0KqCy2wnl0lh1pvIiK3C5cSkadMb9FFRjMYWDb2d6/OzWHU5Hj46CrlFFesjWtqF1RQW7zAas4+1WJbmXZ/gaxfT5Iot9CJSiA7g6RPeaYtsLIHN7aEkEPBMCmdxk8fv7OfDB6NU5s6TXl5jZWEDl1Ugu1rS+ZSK0TEFIiwn8qQKNayNMlGvHbOkeRdy2C0mpaIVhJs/GEQnnbdOS7HSTXwWvqnDblVKPylqxNZRqjVIZfMqvSJbqHFrO8uuA4fQO/3823M/JlBJMz02xDP//mN+7bFdDIbt6kVYKgr6q6XUtiarm3haz8kXzpPMVak4OrzvvRM4HVLkaBUbUkQbQnvvpoE0lVS7XCqqHaNRGb8LCvMkzL9Gs6wqPJPBpip96UplMiE7Zfkw9XY3iVwdg8NHu55l7srL9ET0hPvdakcmAGKbUUsttUm7kCK3lYOqm5Mnt9lIOXCHA7StLg7c/yCzi+vc2tjmx6+9SbpYV5E0dx89quw5Erwq9gUhE4nC+cKlC2rneBv40M2x7I4Jb//c7bSCUqHEsfccV1aexE6MyckptS8T0ZfEX8kZuHTpEsMjw0q4c/fdh7h6ZVZV4SJMefPNN/jsZz+rzp1EbN1OwJbg3xs35vjSF7+oOmShc8h5lR2QxGzZ7HbC4Sj/4VOfUgWq7ErFaiARWLF4TIWxnjpzhqee+nYXfWWWyCCPGiPnakXauQJ7J2c4fvQ4RvFSqXxLsOq1ikyj1VnRi9fVIQWGgdj2BquLyyoJXEDJfQMDmB0eNDojM9EgmtUbrL79horIku9jLp1lfX0HvYz1/G4CTjMtjY61XJVnT83ijMzQxIZeY2B7c5V6q8p9x+7nT/6fP+crf/3XdCpx9uwdpGa2k07GOPPKj7l67gIf/dmf5z9+7nOce+sE3/jiH/LQYx9mKBjm4j//Kwadng3hwO6f4eP/+WNsrl3AohFqjYmkMDs1HdLxJMHRfaynGvzll/+en33icT5w/CizV+f4n3/0JX7/b79AaNeIwinmljdYuXwKU73ElUvXKOEhPPkAT5+4wlI8TbGUJRqx8Su/8hnFpxRByuj4NI988OMMzBwiXTOSKjbUWLu3x00pvc760g0FCZdkFEk1yBfLXDh1AexBXAIXt7ooFwsKfRj0mqhnl5XysVC1UWs5FTmIVh2vy8jEUJTpiSHFYpakCH/IxeLyghIXRvxhFdMkasxSMcvFc/M888MTbGcyasS4b2aKhx48TjKbQNPS0N/Xh1YjhWGN0++c4vSpsyxdn0dXLTFsM2MrFHns4Qe56649PPXcs7x+c4Gi2Y3ePUQipyVVlAxHK26HmUZ6kV6vjbvvvYO2rs3K4gLXLl/kgWN343fauH7tIhOTk2q3XjPoWd+KsWv3PjVmlyJToCti7n/55ZNqeiLvkcmJCTQ+v6OjMvXEP2IUsr+pSxFQcSDis5H/1avK2mEzK3Wa/JBD0zWbd8ee8pcotmQs0t/fp0aaUlWK2m1+fl3Nq8XzE474lb9JdgyLt5a58467OXb0bl544VkVTzE2Pq7gsl3NqAhkJLXBpA6FwFgl93wjneP8QhLr2C7yehMmm5+G1UM7FEUbCqHRSECoTqFrpJMMAmMeJzYh0kh1pdWT1Zu4GU+qy6dZa+JyOPFZ9GxLRqC8eFttpvxeDveFCTVKmMsZnrkVI791i0/2NFg4/xb7Dh1nLVVmK7mprBeieJPwTEmFb0onUG+Rq+YwltI8vH+IPb1mNNlFitktqtUymUIZi82DzdlDpWVgbj2D7eBjvLCh4a3ZTbRNPaPTu2lK6jwdTHKJGSxsJlI0KznudKT5rfeP422vkV+8Sn59Gxp6BdSWEd9OMo4vFKGp15OtNclXWlj1GhxSDOgg4POpdPsz596WpaziE0oMjyCMdEYzuXxOjcvkORgeHlQqwFJFzP4tjGY7O7E4TQzMrsUJDYwSGBjjBy+fpLm5xh0zY1w8e5KH9kaZ7Bf0kg69yaVS2j1eNx7fAC8+f5X1pQSbmSQ9E0Huu2dABenKJe/y2tWlLESfWl32xdIdiaG2hMctiR8Cg24r+oQySrdqiv1oMMjoUwgYso+y0mjWVcdXb+vYTBSxeUJoGkXmL71MoE9LeMiFw+vBbPWrbMZmrURD0hMSDWJLNTY2dZy/meXCzTXsQS/uaD/FtoGeaB9DQ6N43DKu61GEfUU/cTlVNyOCMDGE/+NX/lFZfboWn+7Z6f79Ty8++f9yfuTszMzMqAtUdmDinRMkYDgUUf5WoSNJBya/l5D4pcMSWPPQ8LASsvzLv3yLO++8k4mJye4YsyOjrG56hExjvvjFP1ORPbKrk89UzrTBKN9jmVLYOXrfMbWuWF5aUiGka+trLK+uKNO9JEzY7RbFlCi1OwppJtixJk0VZ7U73MuecD/FrRTFfEnpAFqtOmabk56BYfbdfTc9o0N0zAa1a7588TI35wU2LAngLu688y7MrQ7LF07haSXZvDlLu6VVpmnBJtZKJeIbm8ruIcKsCjpi1TY/OHEJjTVKIDym4Bap1JYSNom37Vd/9b/RzpdIb15lesJL/9gM10+d5oVv/ytak4HBPfv4oy//HSKJOvvc0xy45wipm4u89IUvYjTpyLWbrJVy/N7f/T6NzBIuSpgseopl8YzWqFRrtKwetPYQz71wEhNmRiNRXnnpBXrHBvnQz30KQySASZLl0bJ46RJby4s06y1i2QYNU4CvPf0i/VI0HDvK1MQAzZpEarWIhMKEw3088vAH6R+ZxuoNsbGToSLvzloVmxJ72SjkGyr0NlMsqUQOeyhKpSPpClo8Xr/aBbbqdbJbS3QSV5SpvFSz0DZ6FB1lbLSXT37sg8yMjrI4N6e8eFuxTSymDgfvvlMliOys5nn1pddYXltVlBS7xUok3I9Nnv1oFLvVgMdtxuGxqszV7dgWhXxK/dyVcxdJrW/jw0BA16SHOqMeN+OTY5Q1bSpWC197/kesFFo4gsNkcy0VdyQOAauhQ9gvwAu4cuWCWocN9kcVu1TOvRTIsuaQqYXL52N+Y4W+/kGlJYnHE8o5kIgn1ZkbHR1Xk47Tp99S94xm776JjuxNZAwovE0lIPiJ10aW6GJylb2c7CB0KtLj9kV3O27+dscohykejyukkVShaqTS0bO5Lb69VXKFLI888pAalcqSe3VpnSeeeFLBbV979SV1S0v1KdDVldVVdel1iTISl5Kk09YSHehXhsWrt7apekMUrG70Nj9tq4+2z087FKajN2EwOrpm3XqRsF5PxOnCIy/SRpnE6k0cfg+rTR3b2Kh1RFigw+fyE0tsY9W1MWWT9GlKfOrQfsbbJV59+musTr6HlYaOkXqccbuZs5dvgM9PrpJWpBhLW4tT1KDZNOZgmO2C5Ae2+KXDfRx0VMjMv0MzGyNbLJGutvBHItitZvoGhri5EufkhSXGjz3BLW0vX3v1Gi1bCIfHS9MkC30DRrnIBGOUr9DKbfPbH97F8VABa2OZ9NIsl86cx2DyIvhbgUFL1ywvc6G2Z8sVinWhbljUmE2gu75QL1anR4FsRTlZz2cwdup0WnUV+Cj73XK5m9gs8mi326tGK7JwF0r9/MIiTfRspMs09Tai4zPMLm9y9oUXOXJgF9tr15n2GxiPmGR9QbBnkGq9iMXpwmwN8b2vn6BS0rGR2mTfvaPs3uXH6zJ1x5RtIf5L1mFTxeWIlF7YiFqDXkm8Jf8rm02rAkt2ZaJwk+g72SvLns8jSdZabdf3pBHIuIa2xkK9aUDTKLNw/Q2cQS39UxGsPh9Wd4SOxsz6Zoy5Gyu8/uo1Lp0rodGaOfrIQ7hDEXoHh9GZbJitTgJBsXwECfl7FGGlUpZ0kjr5UkF1o+KnkovuS1/6c9W1dWkuXVV0F9/VBb7fVj93s9N0Stxw+PBhdY5GR0fVHkwQe6Ks7CogJci2QbPdzfeThJNmU34dlFdPDvUDDzzYjRRTgaA6tfuUi/Cf/un/qDMmykpReKrCoNFQaSUClDh37rzav8nX5xBOpFEKnYrKPRNJvabdoCncVqNJjfSFa+kx6nnkvsNkr14je2We/lCIVDKnRnKDI2M8cOQoS5ubpDVt9t53D9NHDlPuwMraOm9flHw7we35sHaa7Mze5MWnvsrPPvkga4u3cPuj9I1ME8vuUNjaxCz5fvUKba2NQlPPZqHGqcvLFKoWpdyzGG2UixmyudS7mZouHrr7KOWtWeyabQ7t3cv862fJbG6T7DSIN2p859RZjIEIT3/lHwi5XfjrTZ77kz8lEPGx2SxzaukWf/a1P8dSjuE31NBZOlQbdRXAWqg2aRlsYPZRyGv5/Be+TD0Rw+228Mmfe4Lo9AjhqUkVGyWdmklvIh3P8i/f/A6LK1tEh0cJD45w+N6jVIVl2taSTaeUP3VidAKDxsijD39IFZxS5kX7h7F7QjQxsbK6zdy1RWpNIw5vkOkDd1CRsbXNTrHZZGV9WY2SLTotmfgOXpOW+IXnCHh8HLz3YdYTAvAuUi3nOHzXXhwWO9FQlG8/9ZTil25KTl45T0dnBvwqXeV//O7vqEJmaMBHYnOJcKiPbFmmg02S8TVWN0TPsaP2tjISf/jBh3n9x6fIrO5gLmYwV9aYCjsw1ivsxFLM3HGQuViM1XKFt5fXcIeH0GqMDAQCTA2EVQpPpdZWMPZsKc/QYB9Bv4PtnU0Vy2Z1eZVthXZd7ZdFmNfTE1E2GWmaZAIp98xnPvMZNYn8rd/6LSX0Umi+j3zkoU73IhO8kIwgG105c0OI65qfIIfkEEvn5/W51eG7fWhvH9jbSe2JREIdqp/gopqSytAmVygpvJPTKZ6nbhry2soajzz8qPr55577oaqYZYEvFWhDmJ8GE6ura2ppL92eeP4ig0Mqcy6bLrJUbmIYniHdMOKWWXWrg3FkBFx+Wg2Nars1mgadzA6mepWQ1cxuS4cD+iym4g4pi48fmabYsrjIFzPo6waM9TpjuiJ7apvsDdrJzV3i6Mwgsws3uBi5l0umXnZyGSyNKjPmNoOaEu5ORSRlBIw6kokMs9UmJjFoOixMhcz0a9MUV6/SKuXV3F0EOQ2tHpNF6DBOjDYXC9t5fvjGNQ6975OUw3v4qx9eIN80o7dasXptaDVFPhQ1c1/AKXkhlNKb3DsRJqAtUMktsbm6wImTpwj1jeEJ+hXXz2wwkctX1A7T7RXMl9ThHdzeAGNTu7h+a4lqq83Y+BiJ+BbVXBKPWUcpnyNXrJHLZlXlrsyjOq3KS0ul06oDc3p8XLkyqzpxiTLayVXpndxDttrm21/7Jncf2E01t4VHW+C+6aCiruuNdjqtMtZAkGSqw7NfP4HR2sPc5hLv/fBuJse9av7efUmYKVRLdESxKYZZg05JvKUzFS+ayWZTieQyypXLTug87XqFlJAx2hJn4lRAYoGvSxqCZBdKdGNFzLYWI7PXL4pNGLNc/IkOyVxNyb23dqoqkmd0dJreyAiR8ABGiwlPT1CN2WWUKdlgIqCpVWoKmC7KZzH5S5ctwANZ/suZksnJ97//DG+88ca7Y8duZ/cTK8G7JgE5b921giCgLEphKTlwUpDK+VLJJ62W2rXLBSbDltveN/EsKluCps3WdowTr53gyU89oSp7tYUQJqh0aK0mzz//vAoolmw1UV9KVyld3cbmuhrLSpyNKLxlRy6kC0kNb0squFlyTbpjY9kFV5VwSIuj2eHjR+7FnEpRWl2nVizhHRpm5vDdTB86iD8U4cKLryjrSqZcJL6dZNfR+4hOTbK8sa52iKl0gqDDQWFpjaf+8f+wayLKnfsHlZcsOr6bhtHKW6dPEkBLwCzRNUV2Ch1q8ixZXFy6sc52oorJ4MTvCVLKZ8nls7Q6HWVzOnr3EdLX38a4dZNRsRyhUWD0nU6d7XKBv/rhC4T2HuSr/+t/UykXefTYfbzz7X+hnN4hXqvw2tx1/uSf/5L86k3c+jJ+eXGbxchfU8D1RLZMuE+y+MqsrScQq3O5ISKYAhN3HWB0924aegNmu4tYIs9T3/2BSm0/fvQYrWaD3t6wys4T5nBD2K3VCs1agV0ze8hla7z3vR9iYnQv7baZeLJELFlmbSNNW29T4IjAQIDhvTMq6spkc1AsN5QlSUZmkkpTLyYwUMKubzHTF1JjbrGBXb+xoJ4XpxBiOhXcLiPxxBbtloZQdJCz55awWDwMD/fz4APH6Qm6SSfjCnkmCMeJyV6KpW3OvzNLKRdXu7r1jSTjo/uJBAdpNY1cu7HKjeUdCsU8xs425tY8UxEz9Z0ddgX7id1aQ29xENfreWttVcG+o5EI+waHcIiordUhXqyocPLpvbuJpXYwm7Vsbm/R0OlwBXvIl8qq64vHt5S9SaYQEpag/NlGCVLXqp21FHdytvbs2aOmKpoHHzykfHzqQL47gpHqWjo/OaDyl1x08oHIQQpHuubWrqBFBAddY+Pt3YX8phLPMjjQ/y6RvSu9FiaeijTSCLqqrP4+nyuxsxNTEFzBQA2PSlhhN3xSXcZaA6lkWqHPhJgu7a9TPHuSil6pslKsQf8kW1Uz7kCUnFaHaWiElqcHndaKU6/HrmvSbpTwZTY4pM9j37qC3ezFYzazs3Sd4kO/zKl4RaX3dpJrRPRN+iljz23R43bQWFtgPOBkrlJkceYxXi46VUXlbeR5UJ9Cd/4V9sxMs7S+zJ7xERYXbuDbN8GuiX6M5SyZ1RUKmbgKQcyVyzi8Apt1UK1VcEiWW6uB1eUj3zJx4dYm9tA41pn7+cIPr7CZbGKxi2XDSJ+nw2f3+DHMva1SJ/x+F6mVeVrZHUzWJoFwmFypitHhoVzJotNIDp6OWDJLW2fkjjvvxGNzqoujVq3w1ukzKuHZ4nDSO9BP3/AQb514lZDfo8ys+VxR7VaMRiHpNykWC2r3I+SO/sFhJcq4dOWqGnvKgd0p1nH3DmO0+3j6354j5HXiNDVoZDf4+NFxXPqGCpWt13K4Ir2sb9Z45TtnMdh7WIyv8uhHd9Hba8PjtaEzGhRa1Ww3q+W8XHgCd1ZmsbaIr4ShKukCwjQ0qq9FvkZREiczKTUeVZFBBj2VhgDNrNSwcWs1z8JaitWNbS5enVfWmcnpIfoGp+kJ9+HxBvB4e7DbPerC83mDBHwubEYDWzvbyoYjF65UkaJadEnEUqNGoZhTPju90FOMIrBp4vO5lOXn7NlzfOc733k31Lnb6d0+V7f347epJwr6gIZf//X/qqJllNpaksNTKfXnlAtOzpGIYm5nZno8TpUEf1utKabx40ePKlC8+OZyuQzLK9LNnePVl1/m6tUryp4k+7vbxnL0slgQMq9ceGIik4BdjdqPC1O23WnhFmSWALwl704Yk80qx2f2cIcjQI/erDqgiTvvpG9mF0UZ24qgs1zjD3/5V/nd3/kNEpk4azdWSKPhoU88TrKQJZZL0C4WCZusnP7RyxTKFR556DjVzJryK/ZN7WZhJ86NSxeJOpxKfVyqVci0dfj6BkmVqqxtZTlx4h16fH30uANqyiPfL2GTenx+dk2OUt5ewZTaJpDJMmC30O5USbUbJPNZfuXLf8/0Y5/grWe/z0BPDx6TnvM/fp7ZV06oAurkzVn++N/+gVYhxvqVs5i1NaaGh9CbtCr8WaYIGp2F7ZRoAHwqQqzQbGDzBQgMDGJyuqg0WtycW+HshcvcffQBBodHlLKxlMtCo6kyPusSWNySVAeTYky6vT7KlQ4PP/wYGp2fze0qtZYd9HZqTal+YHjXGCNH9hLs8RPwuLgliMhqlXDQp8DwBm2TQnqLVj2vIr2ymQqXrl5TKwN0Tpy2HgZ6B9nZWsLpbqM3thmf3EUyWWNlfovj99zD7n3j5MoZnDYdPqeZW7M32Fhbx2BqEh0QOHae116/wPs/8Aluzm1y5swcmpaB9xw/hsvZYeHWOyr3cmd9liN3TbF28wJBsxZjsUR+O0ksk2ez2WG9UlWQiL5ggPFwHyORXoWiTGQLykYXSyXo6HXoLRbWtjepthrqTMpErNHuKAGZ+LabYtcRCnK5qjyd+/ftY9++ffgCXnX5CaXs/vuPo3nwoUNqnSaXm8BYbis0b49gFLFBJ5dbm0ajhj/gVTsLNY6S0E0Bxb7r++t2gTpisbjyxEnOU6VSQ6szqxbz+vWbamcoqclyoCWmaH1tnXvvu4dTp06pMVZ3lNNNJ5YU3lazrVIf5CUth1nwULJbNNMkKXLlppWSLYzJGaRkNNHqCWMdHMdhD2Ko13EpykSTPeVVhm68hDk5R3viQXINE8HyGpXINIlqA1OzgracIGypsjV/g9HBXTh9PnaW5nEatWQsVs5ohtlquwjbtEwHDQwXNuippGiZ7bx1+m1CQR/1agbvkJOguwnZJJ1Sh1JDS1leKlotZqdd7Urcdism2jQqNaoN8c95FeD1+maWyNEn+dKJTa7d2MJkcREOeBlzFPlICJyxBeXpkz1GOZ1EV69Qb+bxSJZauA/ZeFWqOZp1yQ1Lqq6oqQOPP4DX6adSLCmZsBjrJTzV5fUp+oxks3n9IW7MzamIqIDbydzNG+InoNWsK3WlwLzbnTahcJRqtcHVa7NqryJxOIWOnqrexvDEXl4+eY5cMs5AyMnKzcv8wiO7CYlcW2ukJLxET5DFlTzvPHsFgyvKcmqZx57YTzRqx+aQr8lLIV3F63EqQklDLDaypG93bTLqOdNpcIqQyCwqxTalWguD2UWpXieezVFtaShUZOQTYztZIlNosbSRp97QMjY1w8j4BINDg4pGL7sz8XsGe4L4vCHlm6uU6131ayaDVS40s0WNFu0up9qTKWEXHYXdqgkf1uXgxf+PrfcAk/uu7r0/03uf2ZntXSvJ6raqu42LbBAGm5IQA+kJCbe8N4HkpnMTICQ3IaGEhHQIhgTevAEcLsY2rrKt3rXS7mp7mbI7vbf7nDNam+R593n0SJa3jOb/K+d8z7d8//sM9A9z5dIlHnnkEU0LWFpc5gtf+MJNZ6TOa+8YO3QSWuXPm9Bn50Js8973vE9nXlJEyn6UDRuKRHXuLaMHgScFrpFNLJ2mpA3ITEv+fn19g0Q8zuTVSa5evcrFC+d448Qb+uzkQ/afENdkfCHOLjqrM0gJYND3UuBkfY3iu6mO1kJ0FuOJFsFQWCHwlrGGoV3jI4+/l/6iiT179+OIiDuQk2K5RlE6Q4OB6TdOk5m+Sq2U1ln68tQKod27OHTsqMLU5UaZei5H8sYco8ND+ENR2vUS8xdPaLi1mDhcm1uiXCho+K5bfGMFxnLYdJ2nixXm5teUJBfz9RB2BdWNSWZv8URS0176u2KaaF7PrxMr5vGmlghQpdgs0Wo06Xv0GO//7OeZn7nMpZOv8+/f/hb/z8//HJ/7ld9iINbHa9NX+LN//wr1cory2iK5tSU2Fpfw+z2EoxE83pCiCaVGjbnEMnWrhe23HmQ1XVbTDTms5U10eXwMjY6pQYfY9bcbbaavXMPv8bE0v4DL4ybcFVWUq922aI5kIV/k6CPvwebsZyVhoNj0Um1bJDuJWMzHnUfvomEWqLFNfHGB0d4uHMaGXlKCfgiyJs49tUoDjzfCd545xXIyqckbQV8Ap008rYzcded+bNYmL7z8HEsrCbyeGGODw/RH3OzeO4rJbqRSTPP973wLY83A8eOnCff10dXXT63h5tpUkmBwgPFtu4jHM6wtzpJLzXDPnaN0R2HbRJTc+hrzk7NcOPM6j9x7gHxqQ3NZp5ZXtGFZLwtLFdwGK/fu269Wk/lKlVPXr7Njx4R6BItwdXJuQVnOmtxuM1MVPapF5Bs2HGKFd/Mu27NnL4ODA7rvZGywvLyoCURDQ0Pcc8/dGN5x7B6FOuUQVDXeTceVjreeWTdiBwbdtDQTPUdAIRSRO8jfb6Y1yPeRrxEhqqj6A14vpYoEeXa0TS++9KpCQQcP3qabVr42lUjy6DvfwfLKsg7UhYUjnYW0qILp5HOFDpGGTYapkGrEJaum6d9zuSZpYxBn9wAlSVIIRLD3jZEtNjA2mrglXqVS5iFbllsWj2NIr1Acv4PJfIudUQe29SUmInbq2QTVuplQ2Mhrb5xmbPvbMLnsrCSW1bcwU2tRsHXTLpboKq3g87dolOvs23dIxZmF5DrVQolscZ1yew1DO0W7kifo6NZq2OkL0DKZdINIFIzm+FnMqkezOZzqafe7UQAAIABJREFUtCB+cienV9nx2H/jy6fLPP/CSfzRfsa6fNwdKbK9vs7OsAi1U+rbJ3lYG4m4qjACfj++UJfmztXaZeqVPIXCBql1cUBoUzU2MZodnVy7dJpqvqBhuCI5cfvCGlgajvbjCQgMuU4+E1en+EqpqKna0lF1fDsd2B1OLl26oga5UoyIUUGqUlcnjYmdB1hKVnj9+HEGu0NMXTnNh+7fSretrgYEzUYbe6SP109e5+IzV7D7eplJTfH+DxxkaNiH22vVbqRZMao1mXR6ErwqcLjMpASqLZSKGvgpidDSHYrTfXyjTLZiZGWjyIsnL7GWbRHs7sXlCROL9dMTi9HT3a0QpXRuouOSudvBg0IbH9bMyOTGeqcLMhiUPOJw2TuWW+IGKes6lcTv9WvxkIqn2L51q14yT3/vaT7w5JN89Wv/xN69t3H9+nWdz+3du5tqucAf/dGfKElFOjBZ85sX36YBxCbRZdPu78EHH+Seu+9TaYHA//I6A+HwTXjTrpemICTyu5B9RB934eIFXn7lJc6fPadyAXFEkotNbLxEuG666bSy+bME2lSkxwgmm4VmQ0gQVSwuIQSJBrethah8nRS48r4rdGo04uuPcPjWPRzddQBvosz4wf2qaWxlq7zy4ksUzE3uvudu/u6PPsu73n4f+cQyl187TS7TYO8H3kds11bqqQ1qtTKJjRSBcFA1wj7Rni3MUFydYXBggFLDwo3VDXpHRwn09FNrGfV1VutlSpUyJ8+cx+8P89RXvo7L5KLLGcJjk05bzJDz5At5XGY3d919F21zg9XJs4Tic/RXcljaZSJuB6WhUd7/ub+kaob47FX6+qJU0zm+/tm/4syJU4wd3MlH//g3SSRnsUvmWy5LcT1HIZuhmMtpzqJ0495AEF93F9l6nT/90j9SrDf44E/9LIcOHcFsF5jfrIWUeDiIv7CcZ6srCSUCrSwLxNjE7/XQPzhE2+TC7/aQjq/z+GMfwOMdZjVrJlW0YPMHqLSLPPDQHQwMhClk0wrvRkNezfgztDtxRtJU5PKCjriZnU1itfpZWCsT7etiZDREKCgaOgvVUpbZmSkxgSSbLXH+ggSIO9h96DZuXDnJvolelU0YzQ2ee/YZLEYvlWaQUN8O1QW7jQ5KxZIm7aSLedbXbrCl38WerRFs1jK1donnnnuGmNfPLb2D+NxmcVFVWcXrJ8+KazGZZpWWRYxGmvQGY9y1ax8tKYxaTebE3jLkY0O0oOsbzK+sKKlL/o1SlEuxJ6OH3r4BXTNioi5rXOza4vFVLfbkczZHcZIiIkkjhg9/+Ik3oc5N0oo8BKkKFcIU49ebcz+BKOVzBEsVkovIEuTS24RKO2zPDrVaWI4y4BdKqWiYxJH75MlTenj19fW9GZkh3eHI6BYeevht/PZvf4KJiXFlrskFKtissNE6tbV8b6Na+og7QdssGiEbuaqJyUQJW88wNW9IJQ2xW26lXDeok4TZUqeQKHCXtcRdlRs0l6fJByP49t2usyH7pZeItvLctm8fLaODWG+Y8zfWyNv6yKRvkJy5gqNe1/y8VLWps0C3qcrYyARrc3G6IjHsXR6y8RV9vVLtpgtLlKvruJ02HLawBl8Krp4sQK1uwFQv4be3iIVcpLMZbA47Pr9XzVhfPDXF7nd8lOfjHr57/AKpdJkup5H/enuInuQC+4d7WF6Z0sM8FAmRSa3g93vJZcv0TexgbX5O446WZ6/T1RVUmUKqlMboFpdCgQoNGqi5MDtPQLoXo0Da0kRbcPu71JHebLVhtAhsUNVOK59L6/xD0rmFjHDx0hVlLMYTCUwWK816k2LbyI21DYYmbsXk7uK7Tz9DV9jPzORZfu6R3fjqafyBkLJScUoSwAqv/9spguEBptau8dh7bqW/166O73LCSg6iaP3EJcLldKvgu5CvU20aSa5XKNYt5Cowu7zOwkqSZL7I6nqaaE8fh++6l+7+ISJh0W66lJ0q0FcmnyEvno/NlhINJFr7llt2cuute5WeL+tdZABCTpHNIgG2G9kMp8+dU9KJXAAjQ8Pk1uXQy3PH7Yd59eVX+frX/5k/+t+fYerGLMlUSjdfLpvh4MEDijZ84fN/oUzJclkIMKJvE4lbS4CLTlTQzWJT/iwX7f79B3jyySeViCK/hPbfQVXEcKB2k4wyw9Wrkzzz7A944YfPKxtPZnJd0W71UxUTCpVziM2gXFrSxcl/3xxfCJFNJg9iHi9hASIVEsGzFBJSUKj43GTUfdj5aOlzEX2uJejiyaPvwBPPMuGPcPs9d3LhjdN8+2vfpOl18eFf/1UW4gnkAYXs4DPCN77yFM7uIe77+Z+kKTrQa9c4d/EU87kNjdHas+UWukx2MnNXcbVy3DI+wbeffYPe3QeJTGzF6vIoFChm0lajkXPnz7O8Ivsvwt/91d9QyZTZ1r8Va9uJ0+FRzeTC8gIuq1d9fG/ZM0Eo4MCYWGBUkItLl7GZS6R9Lt77+58ieHAvn/2FX2bltRMK0/qiMaZzCX7zi3/IyP4tlAobSvoSBEtcYoQpaZLwPGG1yxSt1OCHr5zkD//8b3nknQ/wS//to0S7YqphFK9TiSDSxsIgch3Bq9pqRSYf0hQcf+kVZUseOHRQ00a8dh9L0yv8zIc+isvTjzM8xMzaBha3m2DIzb13HSCzIe43RV2rsqyMBju5XJ18salzwFpNyDJFDcW2283ce/8+AkFJn6kQT1znzKk3uHbuCpG+rbgcEYrFJqWKGEGYKZpNHDm0m6WTLyghsGGtUzVbyK3byaasHLzzQUyNEq6Nqzz+sx/G3NPHd771r0z0BxnstuAwlzj+8vPKjg+6/RhKNRavTIPVQM/EEGfOXiBfrVBuNcjXyvpvcNpdjPQOEQ3LRBdW0utkpfGy2XX/qC5U1p/ZpIWkx+tX/emenTuIdnVxUWDYlWVFF2UvychDvq/Myjt7y6lntDoU/fTP/JjsvzfnauJALztTZwTVqkJbMsgtlSuUxWXEZNQIFHHDb7U35wQd+EY2plSS4oOZTCS0C5HNJVRoecbiNiEXqXYJGkTZ0mpWnOs//mu/xqc//RmdD8pt3hne27UzVPqp3PCgeiYhxrRlPiY5eWYX524sY44OY+0dZ8PiwtozQCjcrZfu0tqyUtu3NnM86K9TOPM04zt3kqjbMNuD2Atx+n1O6oUcQz0+LNUCy6kKzcA4gzEHi7OXtBLOrW1gtLtIVVLY/QJVGPAYnTSqBhyi2dtYY6y3S2Gv+UQCRMzrssuJQkly2OpmCm2PAEqETWUGvEIDb6oJdLkmUggh4zT4P69cZ++xj3K5EuCpl86zkm3gquX4nUcG4PQrRNs1PG4TZrt4R3qwO4yaUzY0upONjJh1W6imF0gtTOkcweh0Ex4bJFvP4XTJszXpGSYxK5l0WpMSZMiuXb/NRTDcRdtoUYhU5q0uhw2Px6mWYXIWlisV0pmMFjhinCuwtDhalFptCk0jZk8v0aGtfPu7z+mFNT35Oj9x706iphLhYKiDLNidZNJ1nvmXV/F5osRzq4ztiXDwwLhafQkL0+70sFHMU2k1aLQku8zJSiLHuUszNI0uMHmw2L00DBYGh4aJ9fdh97g07kcy40TIKwbF4tcnQm1Z5JIFJpW3eIvKJSCuJd2xPn7qp3+GbDpLOp3R+aFoTEUMLmtdLsKpmWkcTjc+n1uJNdu3jvPyS69yaP+tfPOb/0q+WOL9P/4ElWqL1bUV9byU7EXRPgkq+rV/eoqXXnxBCSabsKaIy2WOJkQuudTEyUT+LM9B4JgnnnhC17t0ievraX1e58+f5+TJE0r4En2dzOqE3SmHq/g6CjlNiTIYdM8KHGSzWzUl/YEH7tcQU4FmJcBXpUeVus5s67L+rDZyxYIGnMrlJy9cEAjZd3KhanqLsKw1TsnGj+89jHVmiXsO3crq3CwzV69TqDXYcfRh9r/tAf7wj/+M4cFR7MYGtkaNpaU1fOMT3P8T78NGg+Tx45x58Yfk7EZSFiu3H7kHFyaMuQT2aorJM5dItewc/elfxhwJK1lHzNCThQ2+9o9fVWjWI8noPh//5zvfppjKM9a9haA9itXkxu50spxY1CgoQVeEeShEnZjbwZ//1m9QnZll+uyLnDp3gl3338uuJ44x+dzzfOsLX2Z46wSv3LjGB3715zj2E49RrRXIZdaxSTCuy0WxKOdhEZtdtKQFzp69yOvHz2Gzh3jg6NvZtWcXbp9TWZWCcMh6Ft9TMVcwiemaUchCncJCvDOlsRCdY6lQxqkkqQoem5c3XjjD7/3OZ3TtH7z7flayaQrVsq6tiD9IPpsnV2lSqRjVLzibaTG/mGBi+w4Ghvs48cZLStRy20z09YYZ67MzN3eJU2dPUS43qLedtI0+8hWZ45tw9sYY3TamLO+12SVGuyP4/G0mX/6OFsXxgszNu7BbOrrqrWMhHrmtj2R5g/lsgUa5SdDRpJa6ym9/9Cd57TtPc/H0ZY0aEv9QMSsoGuD4hQvKGG0am5g8TlIFMd02Y2002TOxjZbBykIyxaWZaaqtBg5vSGU5LZHUiIY04Gfr9h2MjE1oExWSfdms87//7PNqV/hWUHrHr7cTeixpFQ5dL2LIbvi5X3iyLfMb2dBymEm3JXRQuWzEU09SF0TbU6u1Zd2xe88WlSv09narSa2gkPL58ksOQQmjlcNDwkbfTHQXXFvCZRuCbgvbTC4/GeNLxVtncWmFCxen+fjH/7tSsuU1bH6tVM/yvTe7TYGqhK1TboLFKJZgZm7EUziiWyh5e4ibHZi6e+iJDmA1O5lbWVPWXZgKu11ldhiWuXLiFOPje7A6gwQmbmFhYYldPR62mFeYfO0ljE0He269l+uXTuGKONlx6ABXzl1Xb7pkbpVEPcXlyatY2jYsZo/O+Jxm6PPaaBayNCUqJRDj7PVr+Lp9XJtZJtI3TrFuViuqLluNHnuRLb0+zEb17cfjcmI3mfnG987Rf/jd5PzDfOPsMhevLhG2NfipPQaG1ldxpdcxU1UDV7mQ3G4bZqefoYm9XL0+T7NRxFBexWuoUy+VqGHBM9Ct8TpiaGy3S7Bfx2xAxK2SuCCLRj1Umy020gWFDmTOIG7++XwGn9elDv6VclljeIR4Ic4eEgIsgv/ltThlcVkoNam0/Yzu2MP3nz9JaiNPJnGNd9w6xM5uYd35NBPNZLUS8Pfzja88S6tmJ1XM0fYZeOI9d5NcT2FxuJUQIBZW6/kya8kMC/E0geggtx66U2eZYooglZz4yUqFt7K6oqG6ylttS0dnod00YjFZqFc7KQ0SV1NrSWSNsCOFsFNQsfn73vtjnDlzSTu+8bEx8sIo7O7W/x8ORZQJOTMzw+E7jmg+3q5dW3n2mR9qtyHrUzo9ie05fGS/Ql/yfWzWtu4ZKQhffOGH/M1ff1nZzvJhE+2cxaIyk02URS49qUbld9mcAwN96ozy/PPP873vfY+U+FiazXRFwnoZlfRZSOZf5zKV90KKSNlV4rgjbEGpgmPRMFu3T9Df16POKysrq3rJCvJiNds0/Nltdyl8PLu0xFee+hqlWl1tArXvk4LT2CG/yZVqdTiwmVv81O6DcPEaI0O9bMwtka83yLgcfOB/foy1pSSzk3Psv/NOzKYaT3/n21yamuV9H/kvBPq76bWZePWLX8SeSnNqcQ7fbfvo2b6D3p4B2qUN1q6e4eSrb7D14L3se/SdNCQFwGpX6OoTn/xd1lIpJbvJ5eYPBpg8ewaXxYWj6WaidxcOq08JP+I0IhB9tSrErCLhYDe57DoHb9vHR372FzCkk3z5T3+feGKOkrGJx+3BYbeztL7GR//g47ztPUc1eihgsVIsF1RmJQWDSD76h4bJlkt881vfZD2V4dhj7+H2w/cTUuNyVWsqciBNQMeBwSzNivITOqHWnTmvFC5ybmpBZJA0jbqOFroDPfztX3+Vv/z8X6tf8f1HH2CjVNTiot60UamaWI0X2LrzMEaDD68zwksvvsG1C+cxutrs2jfMoSPbCfgsNOsl2rUyqZV5zp25RBsvawlhRHuotK3UzCb2P/w2RnaMUjMJm3sDa7HBypJIGlYpXnmFchoyZT+BgRFs8lJbVW47vA23NU93LITF7tQubvHaCe7Z1sWvffAJJl8+xZkTlyi3DSTKWZqWNulqjbV0Tv1ZnX43pycvk6/XNPJsMNLFeG8/M3MLKupvCuooQg6TGa/Px6379rF1fIyR4WHdb9LxqatQs6HI1Oe+8HndFzpC0BXQIV0qoqJZmh0f6vvuuw/D0Ufua8vFkkql9YKRCkYOOHGg36RZC2VarKIkA03MReXiE4GuiIOlihXCQWdQL89YfkjHpV2JL6bO3LDRFNil0+pvfl7nE5vk8mXm5la0spXhe39/X+f70Zknykbd2OgIEYVFKu4hDRxqaCtJhKviImKN0AqPkZVE6qCfkf5xavUWs6k1QlYfQbuBSuoGI9YWQQnGlCQHv59T8SqVNowYUrzXdEMPrl079pI8cxKfLwhSwVjE+idGKTWtusCr8wnm1gtYA91U2pLCbaIobjeGFuZyDrfHAgY75arMSerqO1rKZgl6TAQ9RgIuM73REEZxyWm0lBKvc5Q2XLq+AaEJug4f5WsX0hx/7QIj1hIfuj1AOLFKT1sIFyvImECqSbkAZAGEYgMk01na1DG3cxQSy7Qk900ugbCbrpFuis0KRotc1jaKkrK9sU6tXCIUCqowXUTpFruLyeszOhOTAkQCPcXmR6pboULL/EfgHpkNyuEj80mRl9SNkMiWmVktM7zlFhaTZc5euEYpM8uDu/q5pcenThx2cVlptfD6Y3z3u2dYuLFOBQPxRoH+kYj+/GrThMvv1+/vD3Tp3NcfFiKBGEU7NMxWRM+pVJJXXn5RuyKzUXwkDRgtnQQQPVTqsi7Fi7KTm9dodi4+c9uiUhdZyyJBuPu++/VrZ2Zn2bHzFnUnGRocJp3OqZ5KNpZ0bm4xWTdIPJGFM6dPsmV8nEg4rLlzMzdmeOxd71IbPmFYdrwwBTmBmenrfOqTn6SrK6IbUS4+qXCFTCJMUPk7OVBlVidxPVKUxNfWyOWzOoOT5+CwdTR3QgqTPfdmMHS7hcnSmccLO1CeZSQY0IIqHAoxsWWUQMivQbHCNl1bSygqIxel2+7UIM+NxIYmGlTFPNzt5HN/8ZdqkXezRNBOSWZTChHbrHjcZj647wCNc5P4WlZKG1US7TaHn3wfOx+8m6e/+hTWaoPRHVu5cvoUK6kkfTv3cO8736uzWmsmxQ//4kuYsjkKHjcTbz+Ka6APp8ePpdVkefqKkm6w+3GHYxqqe/zEG/zrt75JLp9RJKdSq3eiziQp3WzAWDXSKpvYPXQAi8FJsVim3q5gbEDVUKVpBUfNQrywwq9/7OO015uqOdu7e4xaMc705DmKEm/mcfHwEw+z78HbOHv5BE6rCZ/TyYoYQhvBa7WzkVjj8uQUcwur7Nm9l/0i3YhGVVLQaltoGWQtdgxBJNBWcxtb0nXI+dfhRUjHL2QOffa1qkYRSXKGyWQlKHaMdXjq7/+JL/7p5wmHgoS6unAHo6xkDTRtPWwUZLbtuvm9GmzEFxnqj7Jn3wRGcxmnWwiJTY01KxWrzM4ucfriDZqtIFZzTGhO1I1V/H0uDj18GE8ooOJ4mdsHgj6cJiPTN2ZVJJ44/jzXz17CFxomHBuhkpjhve89ytnLp4kEDOzbfSvP/eCHxJem6PE3OXrnXlwigzF4ePnEKXqH+2hZmpw5e5rV1WXtnIeGtpJMF3jt1BmNDCpXimwd20KzWlPURBjdLq+H0ZEtDPb2MT4+hlsj5MRyURoneRytDoKRLzEyNsYXP/dn6gkrZ9VmvqzcF0pEM3S6PikyHn/8cQy9vYH2ZnisbDBBYATVFy2VVJ6ySeWQUYq4XmRSmIgiVq79zoP80RnfJlNtcy4gt+zmEF9ExuLVKIensDeVHWeQ6rXJwoLg1R08Vj42Z4dmi/gIjuusQ+x5tGKWBSYLSbolQ4N8tclq1oS9dxtlf5Sy20vP4BaFAOOZdfF/wdauE3SY1SfOLgEcDjsFgWUNXuzmBkfCNbZNPYure5iBkW2Y566xODPNbffeRsVUoJbLcPHCFKn1kmaAbeCgbRcWoot6pUCtUaGcT+M0t3Ba27gkQaBc0gOoViow3N+D1SwejWWslk1nHKkCG7hdLj3cGq0256+usVawcNu7P8jXruZYmpzh7m43u4NtXJUNQu0W6cV5+ge6VVwsuVdGQ5ueWC/hrm7NJlxauI6lVsJphEwpT9NjJTLWR7Z8MzDY4dCQVLFlkstDOuh8oUg42q3d3qVLl3VDCZFFunIh90jRKiQjoQgLJJjOFYjEetROS6KGrE43+aaZs5OLhLoHlCzz7HPP0yyl2N4bYLwnqBBF2eCiZrCQ2MhyYzbJxQvXiOeybNl+C7v37qSnr4/e3kGVK9gdMkuWTshHuCuiRA/pirT4MYlANcnXnvrnTicqs2TxwJQA5VpVoRFZT2qAIDinXEYddFEPIFqdalKgprc9+ABut081gNtv2aaMSZkTCStZYCkJu5ZMwpogGnIJOW3qhqLsUpo6z/v3f3+aJz/4JK2afF8BGwVWRdmv5XKe3/ud36NHRgRioiA0zGaLzHqGucUFTp07y/ziXGcfiVxYLi4V5Ddwe91k8jniK6uY5RtiUnRGiiXJVZNwVbfXyZaRUQLeoI4B5EKQeZHbbFY3/oHhXsx2ExajUWHZfKHE2uIKjWyZ+RsrCis//M5HeOXE6xy883Y+96W/5uLkVYzqRWqg3m7TMLRkJKrGAWIE8YFdeymduYSrZaJaMpALhHjs134Fb8jLF3//Ewx2RQiKiD9VYH5jncPvPsbw1m2qgSvO3OD1v/iqMhz9t+6k78gBPJEQFrNVO55mtaz7PykRP1YrL7z4ghp+ixwjVyji6YpgFEi3Wtb30WC2USq1aBTb9HhjjPYOq8ayKoYBbQO5Uo6GUKAaRj3DRodG6RezcI+HbGGD7oifu/bvpW02kK8IKSjHHW/bw9zKJOnCOlaHlbYmgZhYnV/hhWdf5ujDD7JrxwR+QT2kvxNKvNNFS3ImzV7qdTNWy82MUJOZqmiMbU5ND5EsT2EqmzTGpkm9WSVXzCk72ecN4XW6WZub58IbZ/it3/gEsb4BqvUW7lA/pUaEeM7EnrExTNUcC9UCvX1Btgz30azJmmhK2afs1/Vsi9m5LNMzCWqtjhdvq2rFjFtp/3e8Yz8TB0dIFeJ43QHiaylOnzuDWVJguoI4bU4GvQG+/qnf0Tlwvd7GZA0Q8nuJdgdxuCzYLQ0czQxjUQ+GYoF+v4vJy+cYHRtlNZvj2dePU2yJE5RZ/Y6lGOjqjmoXu7QSZ1HWtdwFYiwPCsuL85d0hLJ3jxy+nS3jW3TtpzckId5OuVZR/97rU1fVSnE9meauO+/hy3/7N0oIk2JdirSbw3RlY4syQM6RsbHxzoyvt9fflkUmgmeZyTgdzs4ldzM1udOJqFKItsBE7Y5FWcfrT0aQHQnEpiZJtXo3h+EdRmiHjbn5IfMTOZA2WaOym+SgSK5nqddqBIMhffHy/TYZcINDA8piE5d3OXz1AGiJn6P81qKGiTOXFgmN3Qpd/Vh6Bmi6w9SaJiUD5BolLI06Xlm8gte2G1jsDtyeILVEihAZ7huy4Jt8BaMjqk7w24MO4vE1IkMBnL4GG8uLXF6o07BFNMJJpkTyhkoXXJWE8WaFRjmH2dDE67QoFi0pyU67XQ/HaFcEt0egkhKlQkHjdOQwlgtdqmi9zDFwfSHPjUSN/Q89wV+/MYOlUCEYn+PI9j7MjSw7hwbZuD6rxJVmS1xL8hpMKRuou69fRawrC4t45MCqFKnKTHb7Fi7PXVOSjXTZ0gkIucLYlgVRUINZqaLk1/DIKKfOnNZQVVkLInZ2Oe3anXo9LnUoWVlNkMrmMZiduH1B7cIMNpeaVE+tbFA1uBjbtpPvPv00lWKOsMdBr+jaWi29HEVj22i2GRgeo29wmFhPnzowCIVb0rvFT9IfkE5WiAn2jtTGaNToHdGxdUKRW6ot/Yd/+IoKsaVi08vuJvQnh7/80nUpa3JzXd68B/U+lCiyVouh4WHe/74fw+29aa1mFlSirbNCmX/KJlLqvxBD2m11F+oErho7Cdn1Kk997Sk1eZYiQu9ZIS9Upcirq+3bs898XxPG85kMK8uLCp8uL61QrTdwivAW0bdWtCsTdp98fUWS6c2S5WelWipQKAhrz6BrJRzy0dcbIRr20R2NkNvIUs5X6IsNIkdbNpVUX1NJ9j50z2HsTqseLNLFnj9/iW1jW1mdXyYRX+fY4+9iekHMDKo0DG36R8f4128/zXMvvkLLKMC6JMF39JzikzrUH+Oh2CCFE2ewiI1cBYK3HeDBX/5FSsU8x7//NGND/Vgdbv76T7/E/gcf5MEn349F5shOE+uT0xz/8jfYcnA/Ew/cQ8Pv7hTTrZbm/4lZgmh7n/737yqJ4c677iISjVKuVplfWubMxXMsTF6lsJFS+y+jRZIjAtRKDewtI1aDmUqxisXhUbcp+RAjA7/Th8vgYGxgnJXlVew+H7HBHgJ+N418gb7hQeaWJwkFazz5kw+zuD5HzdxU16RKMc/KjVmsBiN79+wj4rZS2VillRfGWkOZm22HE0sgjNndhcvXjdEWUBepiiIGFuw20TILFC4FUVmrMOFQyHsmMlXpZCXyqlwscfW1V1iZXeRv/+HrlI12irUmga4hNoouktkG77rnIPvGozT8HuKpNc3nq9UspMpGbiylWVheJ5mWgtAFxgCVGphtTS0SjbU63WPdHDl2CEdYwoVrrN+Yo7SwiN/cxOU1URJGf9vJiWdfJbEwg9MO5VqZSs2M2xUCYWJW88S8Fu7dO0pm/jIP3//8XYQgAAAgAElEQVQAS/NzanPnDPk4ee0SBSGjuJyUqxWNFJPiRhiw4lSzJGzWlljW+dUVKhqVYAE7uXxO+QcSu/TrH/81xkYnSCY3dCSVL+YU1RFLubXEmqJQ0VCMPbv28qUv/xXzC/PYLELYE0ar8EQErXQyPDysCOb8wiKLS4sYHnr4iMoZdAAo8JCcgjedMjuQZAe21MtNtufNw2QTO5VF9aMX21sdX0eTJEfAptyho1nazAK7+TOlgjVIwnBeLzxJkJafJZDO5uUnsxHpBpKphM4QDXSYUYJ0CvTUMpi4NLWGq3sMQ6SferiHmjuKt6ufdrNKXliHmRR+swm/vCmNghoaG6s19sWcvPeOcRzrUxQvn+X61WV9CO1Shol9e5hfuUImM4/PE2Kx7AFPTA2eLdWsmhpbzCIFkUqyRTYj6cF1GrWyMo+iEfF/dN3MiOvAU+J+I7M1mbfIAxGYWGYzwjgyma2s5tqcmUzw4Ls+zP93NUlidoHSldMc2R6jN2hnV/8gxQWZuVZpNrK4bE3MIuyV7tJpVZH/RiJNu9lWzeC2gwc5efE8mXwKh6NNuVDSnyvxUen1LGUJh3V6yEl24OoaBw8eJp3NUm821VVmcWEKv9tKOrVCwOPWizNfrJMpNig3zJjsbqrNmnZxhaaJuUSBQtOqQvZrNxbUB3Wgt4f+nhiDfT06G/b6A6rLtDsFWnUSCIY0s038JiXBWoqq+FqChvpMmtnYSCM0ZFk/m3MwgTLFruvrX/8XTp48qaQpXV+tDtNYXr+sH/m8zXlxpx5raVJ5Z20LDC/OKE1+7xO/pya2Umxt6uEU6hWrOJvoqjxKUpCL1W6x4nZK9W7spCyY2rz++mm2bduqG1IONelGZ6amuXrxMs8//5we5KI7FC3s5qEnkL1gNmIOkN6QQOPOfuvYkAm7TpjVom9qInFqgYBcdv1EIiG8HrHBsuFzO3BYbcxeX6A7NMCVC9dpJjIc2X8b680y4YEeHP4OszUajGA3WHn1peNqQTWxYydNQ431dAKby05XT4yaFA+06B3o5xN/8CfMLy9QrrX0oBLj721bxtm2dzu9G3niz7xAyONhIZHmvR/7GP23387iwgKrSzM6FxZj6c99/i/5q3/+Bv7+XqySLWiBtelpJl8+wdve/S7qLicNSWOR8Ol8TouJc2fO8OlPflLZmB/68Ie12FheXaWnt0+1lz5/50KbvHKFT33yM9C2YLW41I7L53AoS3IjVcDjDWNR5p7MgMr4bD6GugaI+qIsLa9RlCLJ2FRZRcDt0WKs2sryCx99hN5xO+laCrPLpcxtmxQczQoeixTPbQzlDQqS47mRw2owKeFEvC8xWbG4g+CKYu/dSjPUg9HpxKJjGTPNWsdAXebOVXngN1Ptpd+Rbk1mGGdOnGH9whmM9Rpf+sdvsCoeb5IeEo6yc/9d1Ns2zO0ye7YOMjAwxrM/eJZMpsy12RSB/h2cv7rOaqKAkQKhUIRt2/bz8gsnKLZKGA0lolEndz9yO2a3IAcl/MYG1nyS+ZefJdjI0DSXMcZ6OX0tSXKjTb5aw26VUW+ToowsWzbGoiEOjHbTSC8REJ2ww8mNtUWMYneWSdJymFnLrGvBJHtRilgxKxGUSSpDQdyCwTCx7m4lPsqcXowHOqijjM86jNcH3nY/iXiKcCimd0c0FqVnQObVaTxeN+V8iXGxdzNb+Pu//1suS5g2TbrCYbp7YnhcLlbjq1w4f4lcNqvkNjlXDA8+dLCtwIz8IIMMA+UYlQNEugNFSt90idjU+W1Cl2+lN3QYl5vdXuf3zmBfE79uCtw7GqK3bNA6bBu5+OS9MGlF326ZVLgrv2TAIYJdYVBJBIt4yIluql6TSBenvl45fKSrTKWrxIsN/OO3kHN3UQ0NYQ73kilk1ODWazbQJYGqNciX8pgbOXZ66vzCO/YTqC9hWl9i5coshbpRI3d6IxGa7TIriTmKhSQOmwWDI0a1ZSQcdOCTvDHxjjSi7DqhycshKRCYJFPIXEqgYiGFmG1O9WuUy6parWh1J8bGcqiJ3kS1Yhq/U8PkCnFhcoWt+x/luytwY3mFtTMv80BvgHfdsZ3zL/6AIX8XZkNb2WrSiZRk/zhkbpcl6nFrWGdofCs9e/eQLyc1JfnCqVOU15M4XC6WV1YYHh5laHhEO1+LzUFdmMJtWF2Lq1ShVavpOrDZhaDaxuexaecn6wOTg3LdQjpb5fTFSZK5AjeWVik3jRQbkvTgw+2PMjI+QXe0R+3rusIhTVF3OW1q5CyMPKfLg9Pl1HlOTe242io2VRMDMQBuNYhEwloYyBqS7lTE5nI4ysxZ1pYwHf/u7/4eh00CWsUIo6HzKPWJVcuut7wx9d5ryPxPusGbSIV0A5UKv/zLv0xvT/+bSIZsQnFn8Yf8NNtSnEgcjFFnwxajSTt5gYulspTXpXO5+AqT1y5ybXKSK5evcGNqRvfQ8KBYODUoVsqUq2V9HgJTS/BooVjoRIDdPAA1R1Bet2gUNd6nTlc4yN137MXtsqqjkqx5h9OqZDOBYS0GM+V8mysXphnt38qV189iczq549gDXJ2bIRASeMqHKICWrk5z1/4jfPc7T+PvjRLo8RPuCbOcSDC/tERXrEsNhGM93Rro+qsf+4PODEoY1JI/6Hby9ve9k3Ayx7Vvfpuxvh5upNP8989+FnOsm+Pff55archqao2T5y7zi//1fzC2bw+VdgunENLMBurlAo1iBbs/iKwycSsR2KFaK/P973+fp7/zHZVXCHv80OHDbJmYIFvMs7i0pM98YnRMLfiCkTAf+9Vf5/rVGaolYULacDjMOpu3Wt2kkgVCPq9amEnHVymWGe4dwe0Qv8eUerrazXaMYmlXqmE22ahT4P5HbmHbrV10j4VxeB3CwMdaLWJvVrAZGqq5q1SLWIwtvOIgVGuSXktQL9UobBRI50q0nT623vcgoZ27MLiDGNsOlc+0pNAyQKVQwSbEzs4MQTNEZWp1ZXKKzGqCgXaFG5cv8/V/f46rq0VaVrv679o8wmTt0j2UWI9TrTQYGRwglRE2eYOJ7m5GR/Zz/uo042MutSSTHMrvvTRJy+ZlYNDNsXvG8W8sYLLUMTdbTL1xmkjQTTy7hDvkZHVhHns0yPOnL5Momcm3JG7KhtVgpVYWBKTEsYO7yV86i91Ux60QPJjDPhZLabLUqRrFUL4jUxCUoiHP3+1Rg3WJERPUQogoYrgg8LtcjpsN1KYdpnTDd955u/7MbVt3aFEvBbAUSeKYNDV1nZ5oD35BiixWvvnNp1hYmKc71qVnstjyTV2/piYbsVhY4WVBVrQofuihA8rqlIcpbLFNyHLzdylDN3VGnYr0rc/ZvPg2Ycz/ePF14NHOr05XuHnxqRfopj+h4JUCDRmF2iuZUE4S8aRGEimJpdGgWivpC9+zd5cO/bOZHEazE6fLpXR7h82mDLrj567iG95CLTZM1j9MzupTPVoxm8dbz9FjqhI0WUmXynQ52vzMHaPsiBixrl8jP39BGYTreckFdGolvrYRVxjK5/ZAuUGj3sbqsqtDu0M0TZKSbWjh9ni005BrfiMrYZtipyWkkJrOSjXMU5LsK2UlH0iMjrBaO0xYgSg63W04EtUDRhxb3L0HSI4c4akfvMjG5FmOGHJsc9YY8NrwSMq4dB5GAxvJVUZ37cAcjFCu1XBawOZy0rv1FlaLFSx2A+1qhqDHw+zcCrPzC+y4Zad2H7IRNXfN59XCQwqNZGoDm8WkkIgvGFCYplSrUG+3SKRSFIpllleTPP/Dc2SyJTUyjg2OEuzqIRTtoW9gGLdbYMuAMq8iwSA+rxuPUyQRVizibl+s6MBfRLaZXF6dNoQdKTNf6Z41BaRtplwpaRcg0hmBDYVZKZ83OzvLHXfcrgXD6uoan/70p7HL5V2T/L2W+jQ227KejW/C5ZuOKZ21J2hER0snH/JePvkTP8H4+BaF1nySaK2EIwiEQmouYLdacVit6hQvz71cyDE/P8vVycucPPmGwjIyoBePW9lL0klWJabKalXBv6yJucVFjVKSi0TlFSojES1YZ7Yn8woxlbZbLArJOxwib4ChkQG2TvRiNInZgV0T6S0Wcabv4LVOq4tmzczk5TnGB7dy4+I1ZWl2bx0hEAnpIZnJpjsz3dU1BmN9eBwu2jYL1+euUWyUSKWzWnlLLJLH62RgoEc1e2fOXeb3P/FZMrmKBuaK9OGBJ46x2xeicvYKVilWXU4++Fu/QcFs40u/+4fENxJMxhf40C9+lHf/2I8Tz2R0Zuu2OzAaWqQSazpWMYk0yWpj6toMAa+HN15/XTXAkVBQCUQCYQs68dBDD6lHqMz/xVxA5kOCnsis9V/+5Zt8+S//lla13oHjXY5OhJY/hNnopFWuEl+PY/Q42HVgF5emJklmMwwNb2Hb0DbOPXcaR9aAu2En2tONwWbA6TXztnccYOdtfTQNSWr5VWIeE81iVm3zXB7J/DRiEp1zrURqfp7iep6LZ65y8fQ1dXKxeNz07NrOYz//YcKj2zG5u4WGrhecRCqJpZZFTKWNLSWbyVEyP7emB/Votx/z6g0unDrD86ev8srVVXzR3g6nwiT5euOUW7CY2mB9Pa8FtVRYUbebfa0cH/3NT7Po7mFmJcHxl58l1N3Hy+fX8EQi7NseZMQY58ZX/wbMVbzhCKVEjkwqiScaxDcYU+blejnPWq6giTFtX5Ra0YDT4Oq4xgSNbPOa6bPA8LZtvPLDF5SktVrMsJjPUJYuWhj8TeE72Aj5Q0R6YljcnQZAYtyESCREE/k36V5UJ7DNZumte+bRd0g24RGdi4uZiRgqCAokjkvPP/8suUyBtz/6KKl4nFOnXmVy8gpzMzcUpRQSmJBzpBju5Mua8Pr8dMWiGI4+dKAjbdUKsyNW7dy4HdrtJsTZcU/pQEf/ea735iV582s7F6DAo0IA6FyLb16eN6OMNv0JleUpqhwj6vKSzcobIjZlZdVdyEOVTS6RFG974F7yuQyJtSQGs4NgOKjVt9tmUwHna6fPYRY6cc8EG4FR8m7p2po0S2X6a2vcGTbiMbTJl6oELHXesbeXfo+Z6uokzdwyZ29Ms54saz4fNmjaDHgCYXzOENUNofPnsPudNMwGHHLA1qQTkZm2CKw7Ya7xZFJnRZlsTh+QQJ1Crun4JmYYGBhQ1xUhRMjhKu+DvKfSHUpul8xAr80kqXu2YdzzEH/1nWeZvXyeowEDA611ht0WPCZBSExKlEmlV3nk8WMsJOKcOX+FvfsO0pSUcpdDkyy6Yn0sz12hWaurgbTABbFoNyahTmu6dl01OQ7R1mWyanMVCAZUWC+iYVc4ysXpeWYWV7h8bYr5xSUymQL1uoGRkX4OHDxC/8hWevoG9aKTy7y3u49IWNiFIbXUclgF3lD5NJVqU2HZVDKl1k1SbMncrisSwCypGqa2VrFy8GmYsUGgd5PS8CUXTio++Rnbt29XlqTMSD/zmT+iUqmpdk0ZxLLoRffzIxtJWZ43XVNUVmM06SW1adTwzmPHuP3221W6I4xlGbZL4dLT06vPRC6NZq3CenKNhbkZrl29xInXXyGl8HtRCyDp6oRFLe+xUO2FaCR5jFJEifOK0ODfcm4RiLpzcck+E2hcElLkspP0CXnLDO2GpneMjQ3T0+1XFqoQAWS2LHtCmKFCbDK2hHhmI53K6ZzLa3dSzufo6ulW6MwoXaLbgcnuoC2CdaMQBdLkpFPdWCUaDXPxyhQTE9u47/57KZdzeskKLO9wuPn4xz7FiZOXyFQqVOpl9t11B/uGRomVGxQvXdPsuJ/59V9no2XgT//n/yJnKDNdzPCnf/FlPD4fycQ6XbFu6jR03YtXbDAQUAi7qyvGc8+/QE9XRJ+5SGXkPhf25vlz57T7f+jhh5VgJZe+QLRifWcSbV67zszUFB/80E/j9Ucol8o45d9KW/eSzeJUQsVSYpUnfvr9PPjYg3zyzz/NaxdOM7xlK7uH9jD3ynWqUwXGw2NKZjJKcWYTgXmZd73vToZHTdRK1wk76lSEvOZyY3a6MBkdWJtt6ukEGws3aFdarK7kWFhYx2Z3YxA2tLnJ3jsPMrDzNhx9E5iCHnVxkvDpgiRqm9sauN2umajn2hRLFa6cf4NdQ27Wr19R+Py1ywu8Mr2GJ9qrhaJ0q8FQP4l0kQoWsiWB6usYDVUClNldWOGxn/0ILxfszKwU6I65cQQCfPvlixw+vIMhd5nB8hoL//ov2KMeHNEwi9OL6kYk+8YdDZM1G1hOryNWyLOLacz+CI1cXdNnzG4TAzEH3VTo87jxjo/xzHPPKWdhZmVRJRdmu5VKqUxfVw89XTGN1xrasoXL1yc5c+akiv/tTge1eqdAlLNTfvbmx6bvs9wdRx8+ytvf/nbiK2sKVYo2XIpJ4UscP/6qQqT93T1MXr3M6VOvaTi1OD/VBaHREPVOAyX8EZnNj46OKkHNcPShQzfTGd7q5DYvKukEZSf/x06u8/I2/24TxvzRrq9zc8vFp9/pzX9QZ+bS+drNX3LxyaUncFKt2tJYmGZTGHsZIl3dqi8TwbFQ6vffJv5rfczPzenQWEgQZjk4bkJX16am8cZ6SZh9lHp3k/X2avXvLm1wNFDFe/1VxaKF7RZ028iu36DLY8Zmgu6+bq4uLFIt1rQ7wdygZZY8MdGwGTDUpZ2vUTHUsfk9RN0+DAp5VJUqL9CbGKXKPS/wVaFY0tmeHKzimhEMBhQuE6ZkQxKM6zV9aNJhyGEul7x0LOITuZQsslb3MXzkffzj86dYy2SoXHyDY4fHsCXm8OWzOC01ajbY/+C9RAaiFJavcfXUeabmCgRjfbh8LiKxEF3dg4qPJxIpbfV37tpJJlcgnkipM4kUG2IG3jaaNP5GLtRLVy4TTyU5cfaqOrKIcNzu9ROO9dLd08vw0CA9fd36b5aOtVQoKbtULKIkE+/JJz/I+Piodu5GZWCaSSSTisMLFCyMLfk54vQusGMmvUEuk1PK8tzsLPPzc9xxxx0Io/fr3/hnDh8+qB3ks88+qxeedH79/f3s2bNL19YXv/glLl64pJ2c9N2ad6flXKeg6ySOdzo7s9Gkr0m6Qc2kExKX0ciOW3bwUx/+kKaEa+SPyaLyh/VEivhqnDeOH+fqlUukU0lqlSLlYpZQwEuxkFOGnLBF5eeaEVIA5AXWFHizXsNgNutwX+QGCmHqbNGoM2pBK4SBKQN5LRYtBtomkUwYsBrb9ISCDHfH8Ionp1lQE1QPKIeCoAbys8XQWRMi1CC7SVnSCcpl2lWRcLRpS9yY38/gxDbs0RiZepNkNq92WYZ2hVjUSzTaTzDUpZEy4qfablcI+L2aibe6muGXfvHjrGUzpKsVvJEIu3fvZnfvANUrU6SnF/CGusi0YW15jdAtQ/zEf/kIDlcIU9tAcjWuQbeFRrmT6K6evGb+8e/+UQ3SxRrttr37CAWCuj/k3HHaHUqkEieckdFRJRPJDE3+rfI924V1KutxbGYTv/a/PsmJi1NUGmbsJiu2m0QZ8XE8+ugjPPquY+w5tAe708z3f/g9PvzkBxg5fCt7x29l8oXLjLpGsbc8tIpthfPEt3VkywiFchKXu0isq8B9R8Zw2epUG1VMbqvudbH9K8WXMBZLRPwhTJKYIOtGZkjiaGWxU6gZNYLM292LOxrE0z+kfrF1gxWTzUlyJU+raOH4D15i784R1mZP00rNamf57EunuZYoMJktY410sbqWYLBnjErTSqHUxGINUGh1gppltuwLBPmVDzzO8VNvsNFosnWon1QqzivnzuPrHuCxe3ZRmb/KqM3MzPFXSVoqePtjGnDt9HhYXF0ik09TNbRpSAeXqlDM23QEYm0U8dma2NRJycGQ14+lXCVpbXB5ZZlMoaTr3uvxqiXY6PAo4yNjjI+Na1E/Mj7G5z7/ef7pa19R/ausfzmb30QYJeyg0XEM6zResp9aSiR64vHHia+uqim8XJJiWSYza/ESXlleVgJeej2lKSAyepCzVYor2dub+18akEAwqIX28soahseO3as92Vtdm95Mb15uP9p+ajn7I5fe5tf9KLnlR1mdnf/fIR1sfsh//+hH5yIUIkKbWr2toudkMk0imenEv2iaswRqNtQ95O2PPkQqtUZFGGDCUGpL1dRx6V9ZXqIucF3LhWP3PdQi43gdVvoLNzhAktb0KUbFWb0BjUqZYn4ZX7tAq2EET4ieraMspxb1gvC63NQrGW3Fvf6QVnHtaluZkSa7MDpt2qoLtV7eaLnohfJutQm1uqSvWw5C+V0uM3mP5PP074WBVe24hwsO3rGPaqvIUogfyxt5zi3keNt7fokvPHOBNWOYcz94mn1jvTx++27sa9dJTJ/krofvp3diFEO1iK22zurUaRavXSJTlrBJA12RHsKRHuo1A/fd9zALy0sk1tNYHU4W1pLYXX5MTg/nr14jX6mpcPTZF16hIhqskUFuu+0gw1u2Ee7qJRyO6hopVYqqlVkXO6GC+E/W8FgdnQPc7dbZ1aFDh7n/gfs0c020N9JBioO6yyWpCx32olxGV65c0iy7mekZ/T6PPPow58+d1+px//5bVVv6yc98hkcffZR77jnCzMyiwpwCecmCvueeO3Upfe97z/CNb3xdoQ2dKWwmnN+8jISVqSHLErsjcKro527C6HIIO2x2RkdGef/736d2YCtry0xOXuO5555l7sY0Fy+cJ+wPMNjfS6Uktn3gFhJFMk4qntAQY2U5y9yw2dI5qriglEQ3KLZ+Ck1LziHYzRKvhIrX61LxG0w4pSCQylcy71xmasa66r+8FhMTvb04m231d1V3HWEDq9MSpJJJ3eAC5wR8bp37iqi9JoJ92aqVutplYbHSMpjVyX5g2y1Et20jVa6qBtRsEhKNEApMBAJhFb2XShkatQpbRke0QBLiyLXrsxx99MexuM20vT5iI6NMjI9xZGIb8cvX+Ld//ha+aA/veO972X1kn9L3HUYv/T09rC2v4HI4cfo8+j7J85dA09MnTyrMHpMiyuFWNESYxGqiLTC91ay6XvmQwtcif5Y0k1aF1PULtHMpPfBOTi/wJ3/zDZrWIHaTU+UFWyfGeeTY2zl08AChaIRirUxPT4xcNcfw2CDDh28jbAuydHKGLZ5hhrsnqKXrmOpWXVvDY31M7BpjavYqteIG+3Z0cWh/DJNlg5qhhsHWUCN4Q7GOGzdz1+Z59aWXGRiMcfTYAzorLzW84BjCFunFG/PSrq3hCfmpNpysFe1Mzic5dPvtRIMe4tdmSFw8wfXXfoClVeJGPM2lhXWur2apRUJUTLCRyhHxxTA5w1TKwmo2UrZGcLvEE7lEQIyjgx5GYj6OPXw/3/3By5w+/RqRkI2t3V344vNgqPD4B36cp770V1S9JuaSK2pfGOsdYGR4jEa1rk48OKxcX1in1vBTblfxskGXs0pNEBiDg25/DEOjyVw2ztJ6mt6BYaLhLnbt2Mm+W28l1tOr6ISwKD0eL1tGx/jGU//En/3ZZ7W4UnP0VuvNmbrsXdmfspfiiVUVBMl6l6/7yC/+PMn4mu6BqZkppq5Psywjr1xGdefCipV9LMhaOr2u6Iz8Wdsu0d+63SqFkr0jsWoyDjE8duyet26lzrW22dLdFFX/6P9+C4P90cvrP7M6O+SXtzq+zYuvMx/sJD1sXpoSSq1idzG8bgnBo870zDzpTJ6GmtK2NKlBN0O5xDvf+Qi9PSFW1tc6ru06HbHQFApzuajhqQZ/D+WeHZSDA/hsBt7TD40Lr9BnM5ERB/Vyg97+ATbWF/Ab8liNFuoWJ2N7tpPKJnVGICzLUimvB5C8NhN2PVBazSLNdhGLzYvFalfCjWxmuQDlAhcqrthAibWXvNECk3n9QZUqdOZ5YtsmlXrHTV/gYBGTS1SRwGsOp4u19TyXFza4650f4u/Oxpmhj5Pffg53MEBvXxfbRLcTcTA/P8nBvePc3WfF09zAWkuyPnuB+clJEhsVygYnoVCUat3Ktr2HsAcilOttzpy/qBEp67kKy6txLAILuXz09PQxOr5FYSkZRIciXWINTjgcZn52jlMnX9cDXCAEifxp3zQyNzXEqUeIGGIYiBJAfuVX/ofOcAol0TjWFbqWrieZ2KBULNLd08O6aAjNFqV0r6wss2PHLXRHu3jmmR9okvhrb5xgaXlZDZ/f/e538tJLr6odmAzIZTGL4bnA7xcuXOSP//gzb3Z1sh5VLnMz7UOII3KZSichXadAqzInk65CSTP5rHZ2iWScSrXUObQqYv8mz7xMKZOlXC6qpMYul66QcUplcukMJqGGtcBmku5eRLsttfqT96czv+iwpOVzOiYoTb0EBAI02qWDEU2FjPnaVAxNGmaweiSAp4mDFntGx3CbTGTLBZ1NSLWrJhMSDi0GCE3RfskMVcyCcyqVKeWrVEsSRyx+kDVCXUF27tiB3xcgV63T9nqVZenw+GnJLSxKAmRm5tL3RliQQsDqisVUJ5eXfWaVedq/8fuf+nOKNiM1u4vRnTvo7u1irLuboF0kGEZW0htcvXiRn/2xn8Rl8ur7LQJsYcHKn/O5vHq8Xp+ZVu9Xf9DPV7/6FX7uFz6iiRI3ZmZ4+KGH2TK6Rec5nTxICRdWTjltSd4uZohfO4uh0AnVXSu3+PaLJ/nhiSudObzZwu/+9m/TO9DLzp3buXD5skYejY+M4o8G2Hb4NupOMyG7j9JUgl5TCEPLzta+rYRdESo5yVV04w66MdmM2CWWavY6HnuFA4cH2HUghsWawmTIkUus4zK51VQ9s57GZpE5rIHY6DgrGStNxwTe7u3cWJgll56ir1sOfRsmTw/ZhnSQOlVhwGXkxf/3izTTsxSzZa4sZUi3PZybXcMSDVNq1kglUvSG+ylKNrDZRSZXx+TtVbh4555dak+4e0H2P6IAACAASURBVO8tSlj5wbe/z421JfYOetgatRGfmSQ7eZmdRw7g6O7h4rmLbDSKZMpZfE6XSppmFjpxUKO9fZp4cPryDZoGj/oid7nrBGx1lhNrKvfyu0PYzRYGx0YZGt/CxNbtahItOXjSrpXrNVw+H8VS50yO+PycP3OG3/qt3yAq60rhwLc6PjnjW2IuIfDkTZhSZD3CBBdrwPVknDXJ4Wu2SGdyTF6f1q5adbmGNgW5/GQ8USl3xhcSnmA2KA9ATFDkUhVGuOTFClfB8Nixu//TxXfTguWmoe1bndp/HD7+/118Pzrr63SHHXLLJktn8+JTKGozlqUlsoaOnkUIFgK7XZ+aY2FxCYyd2Z1JOrq2XBwNhgZjHHvnAyzGF3TmUswUMFokb03c/NosTE/jiQzQ6N8BvWO4rW0+NGhk6YffZdfwMNNnT2EwmDl89z1cvXYRYz2hsgbxrjt07xHOXb6mQYXF/Ia6h9SosJ4W27MOZFdvFrRzMZkcCg0KHCdvbkd431IzZJlVSEUrFGrpZKoCYdqdekHKASqHsMxnFNYxGhUeWF2N60XY291LCwtvXLrB3vsf4+vTJd5Ie0icWiFeqWLfvhWD1cbOgR6q+Q3SN87yU7eFeGhHF2FzGVstiV2cKOZXWc03ia/nWV0vMb2aYWotzWoir/OSrdu3MTiyheHhcT3wOjZlbf239PT2E4h04RYtn9OukMHS4jz/l6/3AI+rvtKH37nT+2hGo9GoV1uSbbnbYJpxoUNoCZBkQ0gDsiQhIZteNmU3ZUMKu9mwm9303SUhC8lSE7oN2Ma9yrJ6n6LpvX/Pe64EDv88n5/HsbGkSHPn3t855z1v+c2vfi7TKn9Rc1QWTQB3ZYyR0qhRN9BgMRLC33/1q3LAnT0zJIQUslh5HYwWm0A2PT3d4h3JnRr99kKhANra2tHV2YHnnnte9kbNPJzNZjzxxBO4//7734zwUac1tWkQoXM4jG984+vSVLDZWPa85PUUCzC7HXabTeKW+N/cAwTm5zExOorjR48KpEbROvfa6UwS0YSqFSIcy0nMajRJcyJZkuItq1MhUvaV+TIUWpQpehWurBZkHGMKhsIUBb1B/jTpaFZQxNatm0Une25kFIvRmNC9I+k0ilotWro64Wv2o9HXIGjG/MS4OGgshkO44torkMmnMTU9ITZ17GT5gJPRZjWZkE1nEIuEkU2mwcwetmoVFMSm7qKLtsi0mk6lsJhIwOr2QGu3w+ZtgLWhEaTuEq6n/Rc1mcJ+K5dR56qTQyWVSUChZAdafOnL/4CfP/4C7C1NyBsN2Lj9Qngb3IgFwvJx7pXHjp9Cn7cd1++6WZoL7mL53ijlKv7z57+Q97a3uxt9gwMILYZkdTE+OYWjh4/ilptvQUtzC7Zt3SZnI9cgfM9I9ScbNrgwh8T8HGwowWGsig1iLFNGrKBBIJFDIBQW+yoSHqLxGAZW9SG4uIjJqVkMrlwFu8eOq959k0wqhjKQn4ig1dQIrc6GXCyH7ZsuQ3NdKxZnEnDXe5DOp1DIZ7CyawChhQCqtK5wBXHdVf2o5mfhb7Di3JnjIo/ye32oc5pgMhvgbevEaFhBsNSA/cdCWD1wAXoGWmSH7W/w4tCRQ7B5jNLUO2GApZzGodf+B0p1ESNDcxiezSFetWH/uWnUt7djYmYSOiZjWOuQTpZQ09qQq5CBb4PBTLcY4Kqrb4Tb48QzT70GkoUv2dQEd3oEPS6NxPqcHD2HVZsvgK+zG0++8DzS5aw4EuVTKSQyWTjq3VLYBlb2YWxsCnOBmPjhkpBk0JYQDy+gt3sFfK0tAku3+ppw7fU3iR8soUc2TQ6bUzq8QrmEwGJYoOpMNoVGdz20VeBv7/soGvyNb5qzLw9JhOwrlSKsRoPECdltVridVug1ZRQyNN5Qq0m5XEOuWMEre/dDoUE+nzXmdy6hadz/897leonsZ9X+T82G5bnBiW8hQKjzHZf8ZeHjWSZH21u7veUiRynC+dPb+Xu+83d9y+QW9eveErmrn7Okt1pidoqHGttLdnPCLNQKzHl2eESW2CajFZHFGLQaqv5N0OuqeNe7rkVVV0YkvIByjjnaBpS1JmhrVYydOgm7pxn5hh7oOlbDqlPw/qYygnsegzaXhl4xSdecL+ZhI0NTycHt8mLd4FZMTk/A2dGFbCGD1NQoyqlF2PxuKF4XwpGwMIiMVjPMdjPcdicMWpWYI4GnuaxqOKwlm09l7fGhJOxJ1iKnOTVrkPq7sizSWfzDoUW0trahVFannpYmH+r9zQgkazD7evHUvILnZ2qoTkYwFAxD29sDxeZEn78V2poOiXgMusQCNtdlcOVKgi5RDJ87g5mpMKYn5jEXzqGiGNDQ6MWKVRvQ2tYuDgacOFjwuFwm0aChoV6ipFwup0ByZoNemGsV6v0VjbACH/rRQxKDU8qrOYl8fSIEpy/Gkn6Or5E6KqaIc38ZCS8Kcaazs0sIMxSrT8/NSMqD1WSWB8Dr9cohRwYfp8kjhw/D4/agq7sT5XIO3/zmt/HRj94r9HZO0Mu/1ExI3r4l/PjH/yZEExYDdX9oEkcc0pw5gYeCIczOzCAcDgkhYjG4IPBIo6dB3EJEalIsSLvGSc9EE/Yq4STS4MuqML5ahpFCcEElFdnxVjndcZorA1azSSBCFIpwmiywKzrVeJkPnaaKTRs3wGo1YXhsFLlyUaQxNYcV3Vs2oGWgDy6vFxaDGS6dCS8/9YzAqRNzU+ju7kRoegqVQhY2hxGR6DxMVh6aNdiphZQojaoYbTO5vJZXvVdr+jI2bFiF3s42TE6MwlHnUp+nSFxihFpW9MEz0AdjU6McnHzNbC5NBovs0cThRlNFmdZfhqrs0lOpEt5x+ycQyGVQk+LpgtvjlnxJvjXxdAJzMzNQkmX8x4M/Q19Xj4jSec2CswvYt++A3AsvPP0M0oUs1m7egLMj57Bz+w64nE6ZCDdv2Iw6p0tYtzwYSV2n0X0gFBQbOlp6+bx0qSmI2JuEKYOFhuUahKMhaS5bW1pQLnI9wqQRneyAd118KbKVHG655904PHEaukINpck4Ol2d0GisMhVyx79rcBf81kYkIkl0d/eKeJr3AvMa00tNQCYygw6/Hh2dDL49jDWrG9HiZx6gFiVaPpaBkrEep2ayaB+8DuemCtixeyMKJRqhVyQdfWHqBPweM1wmE+YnJlAtRCSouVIx4ukXjuH1M7OYSpdgcnsxOTstSAdlO3TKyfPnrRhhrllEgJ4tpFEq0EjeBoPegcs2DeLKFXrYKlEMHz8oUG/D+vU4PTuLRDGPUCwkFostjX7Zs86FF3H0xClJM3HaXRg6d0qQC+482cg3Nvvh9TeJ5IOGDTMzk1i/aT3+7u++IHIeDh2U9Jw+dVoaa1+DTxpSsnSZLkLvWz6vt9/xLjQ2Ncl7y2aLACPRF549JMRxnZXLpIXo1eSrQ62YQLWkohuUF3EyrdT0ODU0img8jWSCFpE0lFCEHJTNqvIgojNtLU1S9NxLhh3kVBCJO37i1F8pfG8KEJYQT1XMtzSaLqOgaq1UHwyVsSliYLZn1OTRUklYnepnyUi7lPDMf5S/LwVwcvnOz+NYKjoXxuYUyxifmEYymYbN6hJxNWONqPfhIXX59ouwerAHC7OT0gFkihoUqjWh9yfDYSzEcyj4OtHQvwGWag4fWeXF9POPQZ9MQFdVUNZWUNIUYLXoYdQY0N27Gh1dvdi3589Cu61xH5NOwKStSr5WtFJEz6o+DI+Nwe2rh8NtF2o+YSb6lRJKI3GFkgX+3e6sk6Ig7Sod5WpkFKqTEt9kdjfsIlkgCAuQOafodKJhM2khoaNadytSVTeG9a3499dGoCmaMH1iGHUD/TC762CoaNFo1kGfjyK5GEJw6A1UwuOos2nhafCgraVbNC5NLR0i+9AaDWLITEJJUzP1MPWwO6wirWAzks8WkC9mBeYNkYzg88qBxsNMYko1JTz4/X8RujWLuErFJ3FHvTVUF3+1RWdm2uXbt0tXSEp6KpOWvR/vGrfHKx0aJznqcVgoJTCzXBIJBeENla3I5TebRw1+9vOfo6WtBVddtVsQAH4bvZigq3+nA/+el5/D9OSo/Lc0FMEQRs+N4sTxE7JHTaWTUgyzxSwuvOBCTI2OIzQ7L/s12ss5mTCuqSGZz4p0gx0itYScnIoFSiAYJFMTaJBWeXywdNQnEXIslEFqCidD/reBsTaEVJkyQf/LWhUb1q2Ft9GPickp2HwNyDusaFu5Cp52PxSHUUwYoKf/rAambA4PfepzuPrG67B2y0Yc2vsq2v3tOLzvVQSD49iyYwtGAlNorPfCViCZhzvjnFz3aCSOarEmMVKtvQ244prLsJ/G79kidu68ErlMAefOjcDqcMFJrWlnO/SN9dC77NDyXqgpMEGP+HwE6VQObZ3tgKmKqpJHsZgS2cjpc3N4/31fQtZKyM4hBJpEMokSr72OIcEKtOkiPvnee3DXze9GOklN1QwW4wlk2HDarNjz/AsSPuvx1aO7uwfNTS2YnZ0T0gwbR4mFymalieFelY0lURV27Tw0uTfmfUWiD83UVa4AzQlKQnXn3jwYCErqga/RizKlJQSQtWW8/4EP4aVTB1CKFFEL19Bka4LLwiijnATemgoWbF6zBUpZi0y8gNbGXoxNTcLf5JOGxwiLnBGKLosyArA74rjuqkF0t9kRj8yilFqEUq2gqLMiUXWiYc0V+K9HX8TNN18OTTGCxOI8bAYtDNoiculFSbPf8+Ir6GxpRzAcxXgohmzVjD/vPwZ9fTPSRTqOTIMOVhoNg2otiGU4VemhqzBTU0EylZWEBb3Dgq46O25Y24uJV/8Ar5X6YwNWXrYNL589jT2HD8Hja1CTR4wGIZoEQiGks1nE4ml4PV5pEin0drudaPD6YDbZpKgwEUTOs3IZxRIz+Fbi7o9+DCeOHRMHIw5G4UgUK3pWQqfo0N/Xj7nZWfT19Yqf7MTkGD760XtEA0uZHPW9XKMYdTpkyHfIpAQVcTisck76vA4hX6HCmDquyGiaTlclHcYmZ6EzEalyCZGQFSZBEmA2I+hSR1sbHC465VCGFZLcV8nJ7O4Rf0/NTTdeKqzOt//664SVt9icyzu6t7pv1ZpsWbbAw0zOwSUvz2XYU9LcZa+3xL7ji9GollAatp3UuVRrWFgIIxpNCJWd+VCxRBLR+FJquM2G22+/HpVKHguBMKCzikCVfvKVQgEnJxega++Hr6MLm3w2uEPD6FTKyAcWVENeXQUVLYXkGtTbvTBb7bDVOZBNReBkaGSlCA3FxckUyvQX1WplcayxGMSTz2Kn0TKJLTQYpocfi1lJmIt8/XR64EPJCZWvm4JJFr9MKikjuMFAyxkSEWrSYZN4QPYo7XwS4RDi6SRyeica2zZiztSC7zz+IjytAzj7zIuob20FjApii1EYYgswFmIyoaxdtxarB/pQ73bB6/EsEUBqcgB46uvR1NqKOg/ZoyokS/bw3FzgTT9LFgcugDl90VaNWj7S+jkR8v3gwfLUU0/iiSeeXIIS30oO5x5Imh2yJVnsazV0d3XhlptuQjKZQr2vQWQdNGUWDEAcUErSfVHTJuQg+qYWcmhraRGiDGFlEXXrNDh8+AgOHzmCD33oA9JLiANZmdKIglDYo9EIzh4/iGOH98t0sBiNYmJsApkU9wuM01KbEludHRdvv1heZzS0iH0vvoJSJgcN3VcMDPm0I8ZlucAuKluYi3Ky9CS9ZMm2jFMQSReEqNPxBGgGVskXYNQo0GkUKXwOymwAWGo1eDwu3HDzDThy8CjqOjpRt6Ib1pZWaAgj6SqwWXQoZSvI1bRC0148N4RX/v2XaO3rkuDiYiiG22+5A4//96+RTy+irs2Dm+69E9F0BtGzY0gnokilad5ckgMqlczK4n/H7m3YuGUd/vTcC9i48UI51HnPMvorkUhhcmYeHX0rMLB1HbSNHuhcDjnkTDo75o+P4RMfewAanR47rt6OYq2A699xObyNTlQUEx7+r0fxnZ/8XIgu6UIFdY1+xLIpKEatyHwsFQ0uXbEGl224CBbFgsVwTMKDpwPc0xRx843vQGtzCwxarawDaJLNJoMBwGyASDJigyVJGyYT/L5GueaSIK+rIZlKycqCe2RS1UXGspQbSto6vyaZYONMY4MqqqTOVzTQ6Gv42Ffux7P7n0c5VIQ2Y4Lb5oXHZka+Qj9HF5yKC7qKFu1NXbDq6oCsSeziOPG3NDeiFC9Kx2W0aVDv1mB9vxf+ekBbo0l8FnVeK3L5KCYX5lGo6mHxrkAaDmQzEfjrbTh19CDsRjOsBi2CQTb4QZmIrBYnYpkSDo/OIJQu4dVDJ9DQ3oWJ2QVkslm0tbZBUYzIUMJQsyCRLMGotyNb4/mYg9fnR1YTw127tmLkyUew64LVGD87BB21qHUO7Dl8AG6vVz1zqlV5Nnk/cJJi021Z8sal/ID3drFSQmgxjFiUlmrMQuXDR1ayHpVaCU2tPtx2x3tx6sQJdHV1oNHfjEZ/E+qcHmRTOZSLJbHN6+zqJOtL9v0PfPLjsJkMktTC556G8LHFRZnwmejDxtdiMeDs0CnxI3Y6zFJURV4nsxFVAFoEw/RxtaAKA06fPSe8BL/PJ9aQBp0ihZTs9Eg0DKPZKKsVri1OnzglULrm1lsu/6uF7+2FTfZ0SyDoX/vYsu3Zsj0ZKeHqD7u8G1QPLNV8mq9ApX+Llo30cWG7qbo/fjwRT4lJbTZLUbsR2XwBiWRaMtYKuSxuuPEKrFjRiemZOdmJ8eN6ugMYjTh4egw1f4/sdi5ya7HGaYC9lML06FnkizX4vE4Ucxlk00W4TAZoDRU4611wuxtRZaL1/CSUSlbcv+myoLGakdMq6F69CmNzs7C57GKFIztLumcQ085zWlLFlaKxW7LKYmzPsuMNO1g+0Cx+lC/EEmnpvGOJDBr9LVD0eixGoqhpdZhciEKj92K+ZMav/vQqNDUj8okkfB4Xmlt8aPQ2oKm9A25XnTAjrSaj5MXxxuGkRYcTIXFYzELNj6dU8SfT1RlSyiW0GnLql9dBD0f+SbiRDDrCgOPjY1IoN2xYL5q2s2eH8A//8G1ZFtN1hvAfpzfCYsKUEmPlisCLZOd98fOfl+LPosLCw9+M/CGbNZ3JyPez03WBfqZLmk9CrfVuh1xLEQgz9SEYwnPPPYerrrpKGohYJCL05sOHDuL1fa8iGYvB5yHBQycJCmRthiMxiYvJZcmQ1MPr9cHmcojVCb1T6bqTXoyJ+FZ+fsK2TK6mRyc9OXmTq3znt6Q7wjRT3Yz4vyRA8L0tMfS1XBFBMhNDTDXAzt0gYZxqGSvWr0JbZytmT41i8LbrYW5vgVFnhkVnQWByDCfeOIDpiQWs2b4Dl+64DCdfeQUje17HwMa1sLgcGD9+CnUGPWZPn4ZTA8kyu/wDt6P/sgsRnptDMR2X10MYjEEptOHS6IG29i4xFp5bCKF36wVC/ho9dRwLM1MYHzqHTCwJq9kGV2M9Lrn1SlhafDCYHBg+No5cuIDmxmbse30/5hZDGB6bwMatq3Dje66G2eFAAQo+/sCXsPfkceQtJlQMRpAczUm8VMqjyVWHmy66ApPnxiRbbm3/IAYH1sg1paCeWi/C7Xw3TAYjNPolGju9fZcsFFVt8VKszBIznPpM6vmkcSxUxCyApCLC1Ly/mB3IeCFOHLSiM5v1YsPG5y0Ry0rS+9e/+1U89uzvkZ+NQ180wWiyw9/klRUGjZmryTIcFjty6RIa7M2wMdGA7iXEtA1VjAwPY+2qVbho02rYKiGc2v8nhEJTyKEMg1aPilXB7tuugcEGjJw5hlxeg7K+Aa0dXQhGIijly8glcvBYTcgkaD6eh9aoQZhNlN2DyWAaySKw542j6OpbhdNnh6W5rnO5QeCoUjUjmeEzZ4TN6cVcvoSKw4GWpiaYDQWsd2hQGTuCtg63BLMyJ3MsGpepmagHJye6IRGiZMPAZpfED9L9uSOjtpfGERxeyjUmnPBdortXRRAh8dau1cQ956tf+6Y0/X4/Wd9qk0y2hZtklsNHcOTgIXzwrruQL+QwOzuDxx9/FPNzE0Jgofcrf3NF4G/0CxOT5wlZ++eGh+Ctd2HFyq63kn4kpkh1+pmYmsPcfBjpfBn9qwaxdt06CR+ma9LwmVNir8kGt7mlSSBq/vxs5ofOnOEoBc27b7vibXIGdYZbdmhZngaXyShvnwzf7uSyXOioqBL4c8mgWnVtIWTGqYCHCX2V1alBlQKIxEko/Sx8vPiL0YRMfTwY6SjPLjydzAmu62+pw+233SRjbjAcUwXDsZjkdo0HEghUVWeXS5rr0FcrwKnPwWzRYGToNLxkMVJEmsrJIVWqJVHTF7CyrRepSBjVQhpapYJKrYiKXo9QKo3+LZtQ0hkwOjsDk9WiTgLcCVXLcDkdsi/kn9wfUpemplszKsYIu0PtOilApS1brlAWASsPmapiQCKVh8XuxmIsjnOzcYwvRDExPYdwOI1s2YCOlWvRQYuxFj+a/YQouQtjKKQJ9V6/sOY6O9tlJ2Q2MQ2DtN40mG5P5imTtQulvGDdvb0dYhBAATQPRR4OPFz4s9E1hA/Fgw9+Dzt37pCE797eXqxcuVJ0iCzaH/vYJ5Z0ZKotHbtsLSftpWJBiFdMpKtVPPCpB9DobUQkFpM9KCnMgfkFEcxz38QmgY4okhRBzaOWBCItvB6noAJKOYt8Oo50KoOZmTlMT8/g4KGDOHbkKI4fPyxiZX9Dvey6ejppXWRCnc+HCg9PAyFcWhuRpEhYiMiCyg5UNGVoKwWREowMncWh/fthpeSkxlWZRuJZKL+oshgvBSBrl1PTaeFHtiaX5zod6lxOmfpIoOakQsq1U6OVUE2LVitGB5u2bZRQ0vjINNbddh0a+1cgNhbA4T/+GRNjZ2F0WFA1O/Hur31Fmpb/+/ef4qKLLoC3qx0tXR0wQYN9T/wffv+v/wprsQZ3nRt1gyvwnk/fg3wpA5/bguFDBxEYnUIikkGpmBPIdtMVV0Pf2ISe9WthqHPLlD/+6j48/otfwqzo4PfUiyP/THABfReswu4br4KiNeG5/3sR46fG8MQzz2FgcBDd6wbROTCAYGwRN91xEzyNXlTKeQSDYbzrAx9ACFUkeW25F64yB6GEJp8XTtG1GaCHFk0uH26/5iZsXrNOGMAargro1k8Bt2SBqqG5y8YWhNAFHVpuIJcKYC6fE4MIaUqWpnIiBdwXJdIpgdxdNBunNRh3fDYzIvGouCtlkzz4DfjuD76FX/3+NyjMxWCsWmCrc6Grp118f1GsQV8kS5k6TgWFlAY+QzMGewfx2usvoWLM4YJLNmFlowul2XEceP4p2Jvq0X/Jxejo60M2HBYJwd59r+Djn3kAC+F5lGpcYxQkaYNTOYkmPrcL2loBJgNTz5NYjCUxPRfD4JZLkdbU8OLefTBYndAxOoo79mhUbNmMRhvKZSOi8SJqWiusnmaMZtPo3rQW7b4GFMKTiB1+FU3aHEwePUKRCALBOPIMc5b7ls2C6nlLPS3XHsJszmTEPpGFT/StBhILy7JbI5GKcDr362yi5TfDqotl/OyXv4DD7pLmlBZkjOnive7z1OHYwf04e/I41qzqx9joqJzb+/a/Bk8dd7kJ2dt6672y26XMiI30YiiIqckxYVe3tjWhq6tdvDuXmdpEAGmzePbsiCBll162S0wiDh89igOHD4kmtqerE/Uelww+0qJKZBwLn0GYoZFwCJo733vNm+SWt2DJ83V9/w8K+hf/cH7hW/67aNLEc1AtfMtFTy2oy1Pdcket7gOJOVOwSFbIcpjnzFxADmQmt5MgwgMbVS2SiRQK5TRuueU6ITww3oJTVimfRSFbRK5swEiiJBEh6ztbsd2ug09JQEEc4yePwlBlFD1k6U3VT7mSRVWbQyMzoEx6JFIJlNjdmE3wEiL0+5EsFTE2M41cqSTEFVLSuefiIU/HEh6+lDKIzkqjgafes+RkkkWtWhCrKmedBxqtEalMGdmygvlwAtOBKKbmIliMpZHMFaAzu+H0NKC1ja4rzXC7GmBUzKqLezGDZCaO666+Ch1tnTDbrKIR4yHBPQg7OBYc7ht549LElX+qgadagV95Pb1eF86eHZPpha7lZGjS73Lt2kGsX78ejzzyW/ibGwUaoG/n5s2b0U6/yUoF3/veP+HcuWG1eRGBeFkcUKSBEd0cSecaZFNp3HXXXbj4ootlfyD7TzYFSe6JTKh3u8WsW8epulSAy2aDgZKWEk2dNIhGaPJ8Wv6cnprBqTPDCCyEpXPnToDfN5OMIZWKoVIpoL+3FZ0dfhgddombKRBO1xhQq6l2dtyjS/GtckIvIxMPS1NCCvTRNw5henQchtpSZheLHy3VWNhlh60BCx+7GcYBseCpRCYVXuPPzIeKbEizXgdHTQulUILJoIVNo8GFF2yElrviU+fQun41mjs7ceC5PZJZp9SKKOm10LR14IavfF6mnwc/+Wlct3sXsrUqJhYW0NfVhSZNBR5FC0NFh1keZtUSrnrvrahZyvRDQWZ+AcaSBiVFtdRz0BO1uRmLsRjSyag0hqjqEJyJ4tiBY7KfJNRGCzo68gRSQVx8+UW4+LJLUSpUcG5oAsFoFjWDFT1r16G+pQkao06mIr2+ArtRgVGrwX//72P43He+D9TXoWYyor2rDeemzkqcEecEwvlGNhXFCtw1A+5+9/tw5x3vk8ge+vLqNHp1SuJ9REPu5ZgzQX7OM7pYMhwgvM24KjEMWGLvkWFL6JxkCh7uNqtdUunlvFG0SCQj8LosyEWC0vA9+G8/xk9/+wiSM0nUmd1oaW+VcF2K6vmGK0WylbgQ0KKS1aMa00kwbHd3C1q6mBhSgMUA4QC0+xsEttbXeRCbDWH+9DHkerWJsgAAIABJREFUE2H896P/g9s+cg9mwouIJguyfyNrjPeE2QBMnD2BrlYfSiVKowxIcWffPiCwZUmnxbcf/CF27LoCocWIoC+L4SAyyRQs1jq0tvVhZGwWLk8r0kU9EowRanYjFwuglg7DqynDUi1gPqkWI2YTms12cS6hHKilpRWrVg0Iez2eiOOHP/qhmmaw1Myp111dO3HKqyGnriiW9mvSoCp6BAIR/Od//lSKaHQxKrtVol8moxbJWADR4BzKhTQK2ZQYLJwZGhKmu9/XjPBiWBpocZ3hyRxLCHGOjj1099Foqujr70V9g1vY1GrhI9xqkMaHcob29m7MBSPYd+Awmpsb4fHUoa7OIZZ3NJWn00s8QSmOSQKBCddGI4sIzM9Bc9f7rv1/oM7zC9j/f9n7y4+eP+Et+2/yM86fFvl3XsDlX2pRVDFc1b9z6WM1ReA5Ut/zuZLqMpLJw6A3o1KqIRQLSBL2NVdeKWyvhdACvHVuRLgYLuowFEyi6vKjo6cbG5U0zHMn0WTIyc2v1AyoahmeWkOKjiHdndBW8whMn5O9ViKbxbqt29Dc04kTZ4YQSSZhMBlEJEpMmtR3sVXLZsSMmobLCn0HtYTaXFLweMAzA8pssaDB2yAGwKFwBIvxNIbOTeL1I9OwOS1o7uyGs74J/tZOyaFjPBRHcpp0BxIRZKJJFGKMDipDsVlR0dTw6Y9/Ait6ejEXmEc4HEGdwylsTBY8j7sOJhMPApqBV6VwkVDhcLlwbmRYSBnbtl2In/70P7Bu3Tps2bJFIJAvfvErYtl1xx3vwsjIOOJMXrfZ5esbGnyipSP1+Q9/eAK//OXPZWdHeIm6PtVuksbPqk8mi2y5UMRF27bhnnvuEasxTt+EtiiBoI6vqaFeYpNMJIuUC0gthnFu6CRmJibk89cNDmI+NCcawPBiHFPTcyjk6YBDBqgW8XgUGg0tsCLSHbY3ubF+4ypYnA5omYVI1IBTHgxiUKBo9DLdspulz2YiFoLXx+6UobQ17P3zy8hFE9CUaNAOZCoV5EjYkdw9NSxYZTqq7FMeDtkC2WYqHEc2Kb9QV6nAUdNL1hoNmW21GjZtWAMnD+DjQ4IWOK12VDJFFJSyGCkUdAoaLrsMOz/1MVRLZfz7l7+GBuiw9bJL0L56AL76euz9j//A3qeegaepBVt3XgnfqgGsvHgDlHodakpadtKafBHpRA6R0DzmJoZl4kwE5mF3WdDT14fpcApzoRIeeeQpDPT1w2LUye6KuqrJmSm8sv9l3HPf3bjsil0wuepR1jigmDxIiG8ureCYZK+ByVBGaHYUJp0GFrsT7/zg3Tg0PIZKIY9r770LE8EpnBo6CY3VqqLFcm1qcChGlBfC+MG3vo9rt18JbVkvPqPc7fCdIlTF80DOiCWI+XzEaTkKTQpljYVKg6L4rlYRDUdQKanvBc3PaVPFRkfckMoZWGspzJ45woEB//jww3h83xHEFnJY2dEHt9MObTEjQbK5XEkga+4hTUYb8vEKlLQJhXQFN117JXZuXw27No4jw2cwlUxIWntbby+u3L4LE28cx4kXn8PU6Bl0rl4B//r1mA0kkEjmUa5V0NTUAKVawMzoEErpOFZ2tOL4iaPYfPElWCxUsO7iy3FqfArzgRj2vr4f3oYGjI2PI7RAU/k2rFzZB19jC9o7V+IPTzwvSk+DpQG5cgan9r8Ah1MLp92ATDQqUUnZJUlaT2cnuro60d+/CoODg+J+xFUI1xhMM/jkpz4pbHNxU5FUExLU1CGFkKGiVScuNjFaLffvlPkYMDoygp/8y0Po6WxFMhGTs25+fhbP//lZPP30s/jyZ+6By8Fc0rQgYCdPnkE8mobV4pLnkAMP9/Nca5FsRzlUJBJCJBYWlmhvfzeamhuEHsKmhD8PSXEutwdjY5Oyz/7fx17Epi2r0N7RDh2KcDqt6Ohol/OQ5/Hw8ASmZgOiD2cjxhUKza01H7rrhjcty84ntCzfcOe7rsja4zz/w79GiHlT1iAp1Eu/pHtQC+D5BJhlPd+ywfPy16rfQxE7LerbuH/ifzMsVQM9ahUFwWgAFqsBd/7Ne4S2Ph9kJhvDVc2YXYjizFQYen8XjG4vVpir6M7PoiE+DU0uLdMcM/yS5Qq6NqyEk96HqSLMHofYTBl44MfimJymg7lOkgVyGe5DmANYlqWw20cacKc4xsQSKZiY9UUtnKLH6MSUGDGTjBMIxzAfy2AuHJFQUnYlHe0d8Dc3SxQP30huT0nOIcGEUEMmlUa+xElAAx0dT4ia63TI0nC1Arz75ndh147t0sWQKFMosGGA7M4Ufv/RUSm63MslUmlhVq5ZswYFoSHP4NZbb8FLL70s78muXbvw/PPPSXQOf5avfvULGJ+YxemhMwJ3ElLo6+uT6BumTxw5cgxf//rfy9RD+IMTJiFq+ufxnuFk4bAyH80Eu8WKv/3oR6Vos0mgrMBoUKQDzKcTWJieQHB2CvHgAgIzk0hGo3IIchFNo+iFRQZo1hCNpXDo2LB0buWKFq46t1Dv89k0dHoNstmkUMmbmt2wcmfotKIs04YKczKbrcb8Rk7GeRbrghgP2J3sgq3CbguOz+KVp59HLUcnEx2ylarQvvXMyqO4nBCQosBmtcnhwMlDCj3jkUwqw5fzoq5Qksw2AxQY6fBSA3r7u7B1cBVO/v5Jib8x0HaMbFFm/WmBhVIeF374w1j3znfCpFHwb1/4Mi4c6MeGnZdhKhZhmBwO/fTnKAQXUVJ0iOaKmEon8P4HPozBC1YgHTongaASwFnVI5+lYUAGVrsZuXwChUoWTR1tiCeBQsmBf/z2w3C6ffLaiRlSlnPPBz+ARx/9L/QMdGHjjothb21BxeBCCRbZK5Hbu0zmioVnUKmkwSRMGkfMzEXxzvd+GIrHCUebDztvuALHTp3A8OiIhM1Cr0VNYf4jYNMaYSko+MV3f4z+5hWw6G0CK1Y1XHeoez5O85SRqDpXVTMq/GiNgmwmi/DCAlatGcD4/DTGpycli20xFEE5V0JzY4uwHGs6rhoUIB2BpZTEwsgJmPJp0U0+8E8/wDOnuWcyoL+7D5pKCVaerlodEnSDEgUWWeJG1NKAkjbCpHNCKebwt3dcg5n9T+PY6Dno2jswcNFGlItpZGIxdPhbsLapC//04Hdx7Z23IowSpkcC6O3uQTgTEO2oWavF4f37cMmFF4pX6lwoDGejDz2Da9Gzph+PPP5/GBsNyJnC+4yhrGQp0qeV8qBMvginu1G0zulCDTnFiPZWv6TNRGZHEIsGJTzcrLOis2slVg+sxsqeHvSs6BIHFUJ/bFo5ERG1ILz5wQ9/UM5mVRtLrVwF2iXZGY0UhFAmDQwRE9VMhMhGKZfCPR+8Eyu7/YiE55BK5zA+MYXfPvo4bGYNbn/nTehf0Y1CLo9aRYMTp4eRiGeEva8a0KekABIq5VTKiZ2FUKNUxIJtYNUK1HuZkck4N0KsWhkyuBZhaPSrr70Op8ONJhLFUIHTojoYcfozmumWZcDx0+dw4NBpMUOhWTxf38zMNDQfu+fWN3d857M7/5KUsmRV9qZu6q094PnF7+2wp3oTq1qcN4ua5MGoX7VMbhG3/CXftre+rypvmJyeRTyREviT8RVc3pcLGoSTERTzWVxz9ZXYftnFSKbjsoNyOeqwsBDDgdPDiMEGV8dauOstGKhEYTu3H3YkJbk5EI1jze7L0bKqA5GxIWTmAxKkSg/QBFOeZXIzixiZbzTNsAlpcXm7+cKLUdXqkc4XUazUcPzEGSlwo5Ozsm8MRej3qKDB50NzazsaWlrhbWyUiB12RXzdhCXpQEDhJwM2WUAEW9dSskHtVA1FZmCRPUq3DQBZaprKNWxZtR5f/NwnEImkMTo+LkLxRl8jDhw4gI0bNmEhsCAp6QycZUFlPIcwtVwOTE5O4sord4szzeuvvy7/TkYXJ92f/OQn+OxnPyu6G4F6mRS+tNviocOpnK4hH7vvPtFK8b0lNd1htcselqRcSY3Q6eGpq5N91+6du+QAIxX67JlTGB06hNAcd1FhNHpcMCoa2MwGMa6lRosxRdKAaTTIFHLQiFm1ghdfOQCT1YF4Mid7I15H5tYl0zG47HZsv3QrypUczHYr9Db1Z+FDWi1VUcipaAGhWzVfzySJ7u4GD6w2C6KLEaToyTk+h+ee/JOwH7PFMtLlEuqb/Fg50C/uE2SvscBLeK94BhoErhFDazYsyaRIaqrFMiy0CCNLkQeNRY9P3P0hHHvyaeQXQuKsQTajnhpWegfWKrj6a19B+/YdEjW051e/wb5/+wWUehcGr9uNVav64Y1E8bsf/rMwYotaA4Zji9j1nhtw3buuQHruHFxmCANWdUaqCcTFXQyn0iLKcNR7oFjdqCpOPPun/diz9xDEHL9Mcb0GFn0Ng2v78O57349oJY9KnRNlhupyROKKoVBVySTFKgrZOOpb3MjWSijVFATnYrj+hveg6jCjYjNiYN0q9K3uxwt7XkYil0GJHmJ2ExSLAbVcHk6Ysat/E378tR8iRcYg9zY83HR6nDxxAg9+70E55L/w+c9jx87tUvSWg4MJvT39hyew66qdSJeyeObF59HXtxoP3P9pbFm3FV//8t+Dt22xlIfJWIU5MYVycBKZSARGKNA7vPjg57+Gxw6dRIOb2YZuYSqayFQsQ+QWZGzzTHIYbNAVtEBWD53WAUO1gvddvhX24DDiTj223vle/PaRR1GtqQb2bZ56RE+PIl9J4uKbLsVYYh6pSAnaqoJwKADS3MZHRmG12rBh2za8cugoetZuRLLIom/En//8rDST7Z394onLMYnFgUJ8caFVNMjm8iJ3WgguIpMuYCEYgqbMSKUqnC4bers70NvTjU3rNqNnRT/sDjfiqYwUuY4mv5g2k005PT0Ndz2hwTrcfvvtSx6X3OPRp1arXnANJz2ePHo55+jG4vO1oLnRj44mJ9yWCpobXLDoSOyiBNuI1/cdwusH3kC1UsQN11+D9YMDUlALuRpOnBrC1MQcSoUqXB63nB/kPDDFhM0N0RMmq7NhoXF6/0CPaHRpGMGCRaSN97bOYMDCfFDMCjZu2iyTHI0NnCYNWprrpYFi81OsajA9G8PhE+eQSBVgMFvF73Z0bASa+//2tr/Y8S0Xv7cK0FuTmxq881bRe/vnLhe386fF8wvfcrF7kwCztLhmRI1q5KI61UvBlANXI1PeyOi4OMrniyXks0X20gjEIvJmMRz1b+/9MBx1Npw4dVwEwE6XFy+99gamUoCpYwucrU1wZoPYYMyiNHYAxUQcqzduQOtAD/Q2IBMaRyEwh+mpBeSLVZisdgmUzOcKMJosyGfzaPC3yM6I0TtljVYS4w8eO46x8UkRUmoMVkkS5k3Z2ETRJHVw9dKdcKTPZOkpl5XXQ2qyXAsu8PWEZKgCU6FeUne5LCuWq8ihJN2ohtoy5pWJz6kWrfWN+OxnHsAbBw+K4wWdMDZu2iQFjCG6vElY7Mhu4/cng4vFrKmlSfXDo1A4lcRvf/s73HzzTZJ6z93HQw/9s+z4LrjgAtHukSDwllZPZXURe//RD3+EiYlxKSLSFGgU0XexaHH6pmVZtVhANLyI6akJ0dQND59FPBHFuv52tPrdMq3ZjXrZE9ESivoo7mX0FPaD7vwZ6Dlha3VEbTA5E8CJ0+dQLFWFFMHmiaQG7j96e7uE9GO1W9DAjLkGtxBqSIZi0C6bJVZCobtXmUbhkLihRCoFq8OMqYkJEaF3+dtw9MAhjA2PCbTOGS6aTsLpdstrovyC11JvMsHAVHqRb2hQzOUFokwnkiIK5j7QUKzBCT1MegWdjV6s6WhDf1MTTjzzZ5i59+ZhW4a4kUyWSrjp2/8I/yWXompSMPbaXrz0zR/ivi9+HtrmBpQLBcyfPIzf/fAhuEln1yo4Ewlj93vegR3XX4bg+HE015ngsptFgsF9N+NrdAxr1uixsBgRGUzJaEY0U0I4msWvf/k7RINJVEoVsVnzOo24hXFD27ZAW+9FxWFDVhLtS9KIGPVWKZJFHqI6DXRmPd44cQzeplY8++zL+OrXvgvYzajaTKhVili1fhDRfBqZYgHpShH2Dj90dTZEQyEo2SIM0SJ+9d0f48KBzShnSxAoYwlN+tGD38cVV14lwdTeBq80HRQiM7vN43bjmSefxIFD+/GOW9+BWCqNI0ePY+3gBsl+vOm6G6BUCqgUkrAqRRRHXkMtHoCiMyGXrSKv2PDhL30LB6aC6Ghuh5k5XkxpL2lF7lAoFZEvFwUtsHKtkirApCUb2AGnyYbbL7sA7ugI2revR7bJh+984e+xesNaIWSZ0gUcfekltK30o2tjG2ais7CYXCjlGNGjYOTcJKbmgujoW4n2/n489eJe6O0eTMwEBI1YtboPZpMe+VxFklKITnCPLBYNFRqO895XI9yMBpMEHbMxd9fXo3sFWewO3HrTjehsaxPmOHWu0BnktcvOs1TAyZPHZN3Bs8Lf5MfadYNiAs37kesV1WJvKV8VZNvzP12ooyuNl2krVpSyeXQ2mbCm2wJTrQCrnkNBRWzUnnj6eTEf4UR36y3XYc3qPjk3iHYdPX4KZ8+ModHbIpwNCt75i3t7SrkoME8kY1Jw16zpR3sHQwZ4/6kNIs2vKX1h+sKZM0Oor29A78qVQtpi1JFRQxavmlxCkJEDSCoLHD89KWx+nZHmJToMDZ2C5lMfu6Omsi3fYmDyhzl/+lsududHR5z/Ocufu8y8eTtMev6S+vx937KWjwcUJykxq17Syws9Hjp5s4fOnkMuXxYnkVyaQtoaIqm0WijKZdz2zhtx2c6LEQgtIBqOwu2qx/jMLH71fy+jddvNULw+mPRVtJkquNhrRjqbQq6Ux9ruVmgRg6USR3Z+FKZSAfOBMKqKEfmqDovRjESIzM+HsGb9Zvzx2VcQz+SRK5bE/srf1CK6GFobudxemSQsNptAkJQMLEYWpauhx6eUdYmgUW9c1caNESU04GXoquTZoFzOS6EsckdHE1eFsTMMc2Q2BDPJLMimUvjB97+LcyNjmJ6Zl+luzeCgah5Qq8kNwiJLthSLHHdSnE54IC5P5YQPiOtzkjaZCCMoeOyxP0jywQMPPCCWQxITrN75AiWIQ75Ogz8+9gQOHz4Ii9UMu9UGq1bVUrFLpx1XMZtFcGEezz3zDMx6sr8KKJUJMZaxedNqaDVlREIB1DutqCfkotXJxMmHM5XLCUwRiSdEaLtuwyacOTeK02dGsP/gMWHxKsyqMxkF2pOAWzMdfgzi+1hBBZ0ru4VQQ1YrdXzUptGKiw4PdMzJksqdyggLkGxXBh03N/igKdaQisZx9tQwqmVGSYk7pEy/3FEyeYLXUW82QTFyR6HC9+lYXGKfNEJLpoO9DrpcGS7FhLKmgk0rVyAzNYl7/uYOKIEwDrz4Eix6A4yFkojGx/I5XP/Fr6D3xpuQMteQDy/gPz7ySXzgo/fie//2MOx6I+7/xD148qc/Q3x4BKFyFqPxJO77yv1YuX4FDr/6J2jLCfS0+9DorJPpgUW7Wiqhwd+KSCwt7h8GtwdJxmOl83j+Ty/i0GuHkU5lBcK//KKt2HLBBcihhqaVAxKDU2UotVYRhiiDZDU8CKslBGfm8eJzL2LvK6/im9/6Hj7+mc9iz+GjUJxWVK1GaMxGlAs56AxaOFuaUTAqyCoVNHa2IbwYQimVhi5WxOr6Vvzh4d/ArlikyWWjpe75gTOnhiSRm9D/M888g507d+LQoUPCzjw9PCQuOFoGZ2t0CITDiKUyuPiy7XjnjdehlorBVMohNz+G0th+VDNRVPQWKBYX0jUrbrr70wiUDehqbYfdYhB/VA0sKNDnt0aWZQFFQno1LeJBCswVuL2duOt9H4JLU8Dk3sfRd8l6DF6xE//w6c9g7YaNGDp1GpkZ+gdHcf2tu9DW54dWr5HVQENDM8Yn5nBqdA5z8RwWkhlYHFY0NJKJ7IXJ7JDCFk1FCPGgkivLYS7NMQ+IJRcoQo4yJJTJJHcK/d/f2iJnTTAUBpNuHv3tb2HgexZPIL4YwdDZYcwuBLF58xZJLQ8EF2A0GuBwOtHR0SEpJ3/zvvfIZCl2XyTHFYsS9O3x1cHfTJmBX8690UkSSjqRjkSxc1sHNvUbYapkxduVAShGcx1+/9gzOHlqiBkpuPXW6zDQ1y0aPvIN5maD2PfqQRlc+L14VtUtsY0Jr7IZ589HS74Ltm1GfX0dFJ1qZ8mGnbILsmKj0She2bMHmzdvlYaeBZu73GQsCkVTgqKlhGcObm8TIvECpmejBOplrKIF46nTx6D53AN3SuF7e7H7a4VveXpbPsSXv2Z5glve3wmTc+kQPr/oLRfYZZbnMlWZhY9Q59LYJ4eNFAL+sDUFgWAIk1NzcnilElyU6hCMsSMqwmY0ob21EZ/45EcJQWNhYV7gLZq7/c+Tz6Po6oRzcDPyPOA5vRO1KRSxMDmGjS0e7FhRD7eSAtIBNFprSGfzOHRyDONzUQSinM5oJFtFMp2Fv7kN3T0rUe/zo97tgclilaJCj0OKw/kmtLY24+VXXsZvf/vfwnaiI4lYsckhWRMqsVwTvkZqx9hdlsuCq5NAUSGIxiakShd+evFVoGg4f/Ga0kbMgGA4hE89cJ8c4uHgoty0lB0wa4pPCTF8Oh3I/lDaPjX1XnVEV78/u763Gh61ozp79ix+97vf4ctf/vKSbyfzrLjQpu5HdeIh42pyfBwH3tgv71cqFhc391f3vIKrr7lGCh6XQh0tLThx9AhGzp6VGBNagjGqZ/d1V4m4enF+FgZU4K93wufxSPYcu81CqSym3rFkAhanGz0DazA1MyM2WzPzAVmAE27lGEehKqUFvEYUHhcrFRGpG8wGWB12+BqbRAMqv6kzo35JYnwYhRQXQS0p5oRGWKw5sS3MLCATSyOTyMjSndZsdJk3mowS9EsmsMluRY7FnLs+PsDFshQ7JoXoWCBqgKmiwKrRo6CtwOuy4aKVK6EPhfGRu+7E+MHDGH11P4z8+nIZaasdbbuvxdWf/zwWdCXYjTU89vlvYMf118Pe2oRasQJrfR0e/9GPcOBPf8JiPoOkUsNDP/t31LQ15BdnMTc/jPm5MTQbzPC662F1mmHQV+TeNNjcKFR10FrdSBRy8ho4XSUWkwjMBWG32hGKLMLgcmLVxVugrXPCYHZApzGimC8imoghU80gFA3iwL4DeO2l17F7y+Xo9nUgsBDCl7/3A+TNGuTNWmhsZtQ49ZGlnc2IvGHtlbuQKuelmWKsk9/pxuXrNuPCtn7sXrUZTXYviopW0snFJUhhyokeR46ewKt796K5uVmeN+6i27u64GlpgcNiweip07h02yUoVCrwNDdDz0bMpEF1cR7V4AySY2fhzIWhr+aRN2hhIRRZMWHDtXfD1OBHd0snbBY9ygq1f/WILgahUcpIpnJgXB5lFtGFoLg7pfIafPBv7kVbvR2hc3uRU0r4yGc/gwOvvYrQ6Bx+/YvfQOswos6jwd3vvRHNLismZuaRqpQxNBXEntePIhgrwdnQiq6+PtTV28WOjxKFVDIn2ZRqOri69hCvVY6d4vykZmfy+SBrkmdGfZ1LJvEIDReSGRjF7B348cMPY2YhgPmFABxGszSYPBe3XXQhzg6dw9YLLsDE+Dg2bNggRYSw5kc+8mE1V1J8aI1o8DWhwU/WuEWY6kePhKG3utDa2SJn8OzIKK64qAUbVpRgKqekISrTzlJjw38/8kfsPzAkP+v9H38/ervbpKnmGRSPpfHKi3vFWILIkHomQgYFWjuy0WFz3dPbjv5VvTKdiYEGatLAq5aPJUmHoZH9VVddLdrG48dPiJEBC1soOE+alPAEPA1+DI/MYmIyCK3eLM++y2XHiWOHoPny5z7wJn9Fzd9ThebnSxuWAc7zJ7nlgvZ2Buib5BXaF0kxe+ugXz5oeUOxivPjywQX8WBcmjyXGYI8oEg0kIDGM+eEuMFkdub1RRNpxOMpIRsQXrr//nuxenAFMpkkFgLzolnbc+AY3jizAOeazSjqHchUtNBaHNIRxWbGYUyE4MqGMNDiRikVQWh6BJFoQnQhjjof7HVecT530xrKaoPN7hCfy3qvVwIzab7sqnMtOZwwGgkCA42MTuBf//VfpKth60ZzZr52wkY8SJd3m3INBT4Unzd541Q4WQtNjUJ/Fmpme3EM5o1FxZyCXDGPwbWrcPeHPiK+mhaTRfYG/H+g3Rc7Q+p1eNOyE+I+j4VQFWNrxD7ISkeLqmp0rO4XFbGF+/4PfoD77rtPXheY7FwtIZlOivPG5OgYTh47hoOH96O9uxMuhxtWgwWxhVkcPHAAa9auxokTx8V2i/E2LHj7Xn9dxLeZXFqm4Ut3Xy6pDHV2O8oMQg3MiVURLZK4L2QzRGIMb/iqeJPp0OBvwqlTpwXulfzDUgkWsxEmMYtWYGAyRpUPF7VKvIJkH6rpCBTQE7omvm/gPs5ogs5kRIHUTXbUzOhjqrOihZ6i52IJ4YUQQvMhBGYXMDE1D6NWL/9fZAFz8hGbNVmQQSUS1NggFIW5J56CXKRDJwQX5gMp5QK2ruxHl7MOHqMOF64agBKL4cUnn4TVYIbeUodySyfe85N/RrrOCotewclnnsHTP/+1uMHkmQRZLct1S+WSmM0k8J57P4Rb3nOHoByGUh6lQhLJaAgl2oLFEyLt4aFut1thtfD122Fhc1CrIplNyyGg15vg8PhAa3GzzQ6Hzw2N1YAqZQsmq+yQwguLGBsbx/TcFOxuJ1o72+F1NaCBGtRIFh++406kq2WMxRcRNwBpoxY1px2KxSQQfimfhsashc5lhcJ8vA0X4bbBC9CZBxb2HwNCSbiMdri7u9DQ3g3fhkGUuhpQ4LOhGMW1p693hRB1GHlFjSZ/U7RezOSkME/NTkj1+088AAAgAElEQVSeotVkQ1VbQXH8BM4+9wQ2rF0NRz4JaCuAQYuyzoS5DLD2yvfB19WLlsY22dESgXEY7AhSc4eiWKyVyoqQehKLCRjEJkwLt8uDDet6UWctYuWaFTgxPIRTZ84gNDOHUraAgc3rxErR77YjsjCPl/ceQCKfQ0Vvh6uhEXUeP2oavezdS9yjVuhYRBE3Jzk2+7x3q6hqKqD6kYQp3qVs2Hi48HPoDFTJZ+HzupBIRqG1WJGIJyTQlkSw973/A5iZnxUT8NZGvxhceOsJUZoRScSQyxVhs9jR7PegUOQe1IjPffozmF+Ygd3bBJg8iIZLSKRyKNSKEhnltPthJrJjdWBqMiia2k0r9LhmqwmWGoXuBdEalko6PPLoc3j9jZNi8/eNr9wrek45k2hLlshh7yuvC0tfCEQ1TnnMJE1LAeTukauHzVvXwe6iLzPVsdTSKrJGUesHMDM9g72v7MXV19wgGsmhs6NIpLLiQ1vntMPjMUvcFo33Dxw6hmgyK1Fs+WxZ2J7T0+PQfPULH3qT3PIXhY/fUCaT8807WcTUEXy5Wi4Xs2U4lH+qhxYPdclLVj9fYCAxy1ra4dVkApHJbrkAim+nmvLOz1MnQ36xFsOj44hGyO5k/h1TEHJCc6clF5l969cO4LOf+ThqtSIWo0FhMCazNfzuj3vg616DJFfbjnrMBoIwMLcsHkJpcR76UgbzI6Ow6PUYXDOA5ma/pAWITktR5BAmq4pJ3F1d3eLW4aDgmD6NjExSmxk5PFUyD5mDaXzjG9+SkZwTSjFP7FwV8PM1L/9Sr6UqBOe/q39bMgdeNgQXv0pVxyLfk12fXifd0a9/9Rs4bHVSvIix8+spTYgno5Kbx6/R64xweerlBieUyo6uRts1m1USL5jhRk0UtVu86kwN4K6StkbhmQmcPnYQx06cwBNPPI1sMgGbzgCb04xN2y5EZ+cKaKs6lLMpvPbqHlx11ZXyevP5nFyTkdFR7H9jnzjIkBE4uGEdPD43FhcCAvVFQiHU6PtXJHxclD0oPfpMer24+hdrJZgtJoE39Uaz2oxVawLzUH9HgwHqF0lyKhepsWNboBY+LuUlLspgEhf3fJFuJirV3WC3wmizyaHHzyZEzXufpgmELHWKHnqNHmMj4wgFQpgcn5XvW+R7zYJaKEtR489BGFebL0mCdElbhYGEKLqnZPIiEjdryjBWqnAZjeLef8sVu5GemcBAqx+dXSvwvz//JaYnZhE3mtF2243o3LwFHrMFtVwST//oJ7DkikhSQGw2YSYZw2hkEXfd/0G8++73o6pUpAmoMQaLhBuaObPZyhVhEnpeVf6dTx2JRsUy2XJGKQJWh0MkLjW7E4rVqcLk1N7qNKK3JAR68NAhvPDCy1JQdDoDduy6HD5adpXK0Jer8Jud+OanvoAzJ08hqVQxnIxi0aRFmc4qZIyaFRi01ELSjaCGKy/ajs9d/A4s/O4ZFI6egC2fg66kg05vR0GvwXwgAk1zI276+qfh27YVSVIzFTP0fF4JMc5Oi00ZYS8aq/PeKNGtP59EJVfA7EQAbf1d0I8cRuzQXqzcuAm5mQmk4yFo7GZo7fWIKA5suvoOtPX0w93QJKQspkqYqjok0gkhA6lwqx7RxTRKecCgMUt+pt/vwaWXb4ZeX8DgugH83Zc+h/4Vvdhx+eVobmnB4SOH8eRTTyGTy0ujQgi00e9HqUaiVlkSNNShgvpPEmjUlBp1iCBdaimBgKgPYXaJsiLblEbdfO8sQjASMbaORhGK2MCFwoswMEYtX8L73/9BrOjtQn9XD6xWTpVqMCtDkG1uO55+6s/IxJN41y3XIl9KIxqJ4LmnnhE2+gsHh5GoulHJm0WcXu93w9vSAJfDglQiiamJBSzM0sbRgN7GFO7cVQ+XsSA7XRUireDRx/fi2KlziMUz+NF3PgmXzSxaSr3JAJ3GgDf2HcXoyJTck+l0Su7fPIMGyjXZVQYjAWy7aAN8rfVilK/X0PiC5gYmaQy4SpmanMbePa/j0u27EYxkcGZ4Cp3dvbCaecaRPZyF0VCGp74BL+99XRABk82KUkHlEcRjYWi+9qWPLEltVNhICpr6L2rBOq/wsZt969B+y9/z7ZOgFK+lD5MUdL4kYpnpKdPeeYVPit0SDLg8DS7Dg3zogoGIiJhNJquIbtPZEqKxpHRBTIpeDM7ioYe+j/XrBsUeR5zcqwY8/LNHYK9rxFwgIqzQfCoJt90Mm0Ej+6XmJr8kTxtMZjjtJjidDmE6UehJOy+x/WJCtpEkEXXRSiYSKfrsVjii9/R2CeQpCRNL6fM//OFD2Ldvn0AJklO39DH1+lG3xPdItb6SSCZ5IlQDZLKbVM8sjs087NUtW02jTjG0uh8fn8DDDz+Mnt4e+RxeIz5VdLYgiYRWZfUN9SgUyiI2LfKQUTQiYuXEyOJpoG6HZszFAhYpFJ+ewrHjx3HkyBFx9DhLsb9SgYtBqxodqgU+rAXkCmmsXLUK2y66FOVClam+ePaZp6XQckHN18Q0dtobsajxZfD7Dq5bK1NvKhEXqykyIY0GvSTehxcCoi3K5zOyO+SepVwluYgBrOq9yGvJCYtJzTw4CHmSCcrfZJFZLQYR7Rv1Oml82IDJaychZqlzJAOTDwj9ABWTDiaK/O1WYdGSEEKpDMUIwfkwZqbmZRfInyUbS8oDyFRvY1UDC4ulTotcIStG1yyAFHgrBh1ytNPKFuGuaikGQB0jiypAoVaBu9mL3etW48LGFkQTKfjaWlAh02x+AYdmJhFKpJAMhZCZD8LO1HWjQUyttb5GdK5dhSvfeR187X5kCgnUKgWZNJloQGmMo84tsFEhk5UUcjYFlGCwGRK95ZKJuIbCeqdTduZaoxEaHScaItRVkdRwLzU8PCquH4TR6Wbzla9+QXZLRBBcDV5helpqCv7pi1/H8IHDyJZLmGJIsUmLJBEHBxXeTC5hXJMBt+y6Cu9bsw3OMwHYqSecGkaqkoSlvhVWdzsYMIFcTiBgJkxc+uX70b59N3JVkziHxFJ0+lfdS+KRMOZn5lDf2ATFaMNiZFp0icdPjGDHrotQPfwCMsffwPpdN2L4pWdRy8ehOG1oX7MBr56bxR2f/jo6VgyIQQQbFe5us/EsSkWaKbDokWhWRSbNJsgMi94q12XHzovhcOrxu8d/icu2X4L1m9aKGcMf/vgHTM/MyLPncDnR3tEJHZMEagxuzsmunr/J1lb5DCrqow4Qqo6Zk576d27HeAboBe0SE/hqUfbHMiNoGMJMW0AdVq7oFju6+cCMNOCL4UV869vfws5LdyIVy0gGJlM8DBaDxKf53HX45S/+E9lEDDsu3YZYIihNQzFfRjJvw2MvDcHqXSnrI+mGtQrShTzmZsbkc+LxAvR6OzLVMta0lvC+nV7YwcaqLK+dTlCP/P5lHDl+Frl8ET/78VdhNmplf6k3mmDUmTAzGcChg8eE/0BeB9EwEtl8/mZMTU9hfGoKn/nsx4ShSvyL5xPtLLky4sVgnZiZmcf+g0fQ3TOATK6CltZuabj1xhLqHA55fYUcHb8cOHpiCBXaCLIRq6rm+mTgar7xlXvUMneeUbU6xVG8oR7Qy/IDNSl9ueCpWXvnT3/n/315rnlz4jsv1Z0HyPJhz2Utp0F5w8vL3Y86Vsrct1SEc9kyTp08IzdTkjl3ZWB+ISyHFQ+yaqmA3bt34N577saZM2dw4MAhPPbHp6Q7YRYel7hMg161sgsuHnwM0yyUYHV44GtqR0d3D/zeOjR460Qsyd0ib6algVSKHL0tyUTi4d7W3i7FToXlFImb4WtZPqCZIffrX/9aDmuyCZcL/v/H1neAx1Vf2Z/pvWhGM6NRlyzJcq+4gI3pvYYkpJD+TyFkF3aTrWyAbMom2YRN390sJCEhhUASOoRuDLgX2VbvfTTS9D7zZub/nfskQ9gVn2OIJXk0773fvffcU8jkXPlg8V+eqWXCVd9adnqEzOQ6q7548j9Mu6G1l0FuSj6IH/v4p3DTe26RZAUWR5pkk/KbTMYEQ6d90OzMvBQAFhhOOOKtadBLc8D08DNnjmP/a6/i+WefE8No+qYS3q2UqmJ9ZdSU0dnSDBP0GBkYkpy6kpJXM/02bML6DVsYj4Azp07i5MmTIgHh5EUzYWL0jCUhlET3func9HoRsjtrXMLQ6+7qQDVfRF/PGVmSM8+wrrEOeklvoInvvHS4ZKkxLUHiTAgd850SGQzd4suw2HRYs7pVpuzZ0Lw0Li6XB4VCVRoVxqkQ7mUHTHi0xuOExqABV6kkGhAG5aGngQknjpyGx+HD7PSC6LoqVj1iC0vCkuVfXEznJSKGBCm6jeiL3MNWpbHgzx7nno+ao6oGdg1gKSrwWmwCReXNVTjiKex0erHt4ovQsqYbY31D8OrN2HLeVuj9NShXyyhUSoDVpIbb6g3QbV4PrceO4blxRJIRFUJigc1nZN+4knQxyxxLjV50UXTeZ8IGmaycfs8xrPWqPRQrCoXaSrmEckmD06cG8Mhv/oDXXjuGzs5GxBIJTM8n8KcnH8Lm7VswNjBEwh1GZ2aw8/zdMGt0OPDEM/jRPd9AvcePtFaDU8UYCnabGqrroIVZBbddcT3uvPhazBw8ht07L4KtthYwC1ESxSITz+3QaHJQJqZw9omnMXDyOE7Oh/Avv/oNlPoWxFMJPPjQT7FmTRcMVR02dnXAbLVD73BhbHYGxVQEDf5GGKoGBIxFTD39K1gSC2jecQVmjhxCIb4If1sLUhUtnj7Vjx89+QKaujegvq4JVqcDqUIWS+EYynkNjFqz7BcjkSUshmPwevzw1NQikUyho6MFVrsedoce0/NTOHTyiGRRcp/UvqodDh66uYLYf8m+rqSocC+ZH9WqhLJyxy5MzeVVj0r2U9masuJRVE9kQoMyg5DAR89SWisWSXxjQHA9GptbsXbdZjz15HNyz2v0FYQXZvHFv7kTV11+FYp5Bl2XpTnjBE+ID+k0hoeO4q03n4emlMfevbslMopG2mdGFTz95gQaus6D26wXHR1RtrHJaaxqC6K+rg2nTo8iy5/FqMWm5hI+uNcNt7YgHIRcgQkoefzy13/GoeMDaGpw49tf/XspfNSrsvAZtEaxnKSQnSEE+RJFGlqkMjlBiabmZjA8Oof77vlbkXX09Z9FIZfBVVdegmIuKzyAbL6I/sFRhJbiaGhow9zCEkx6+pi6UOt1YnRoAOnEEs4/f6s8Byd6zlKJA5OF3spWmX7z2SQ0X7v39nPOLVLKlgubundSC5/s6uTP3nFqr+TVLk8wKxDlOQh0+XR/d+7DCty38j1l38XCxwOtRNNqVfen5vOpExSjh0hJZzL29OyiwAZ8/0PhqHRrFoaP0vapUpHAUX4P4r1NTa1oaGkUUbOXWU8WM9x2G3weBxr8PgQC3N8FBP7i/owaKi6UKfjmAU5XFEZY8DVQ70YqLWEWdhdcwPPwYAfMokfrn7a2VbLI5eunSPK22z6CxsYG2UutTIKEK1c+hGzCm305iViaAU69qsGcuvdbpnjzfZJ93PI/LGZbt27H3/39P2FpMSrMTo/HI/R+dvesmCwsfOg4w7Bzp0F130C/LIP7BvowPNCHdCoujiwku0haBBsRPnx0vqeAvlqG22hAwOaWdONwOirEEkJ/mZIimX60GyPEQBNu4vISeWI0SZfJ94wNASdnsZXj1+VzckjQXzQ8N4/ZiXHs3LJN8hSHR/hwFZEv50Wkzs/Rci8Vi6CQTYvzPyFaIhJqHqCKNa9qr0eNxyY/Hycfh7MGOqMF8XhG3OVTyQwrpTQXJMGQ4EGI3OYwwOGyyqToq/OjUtUjGk0jHsshGc8hy+vrq8HG7rUYHhjCUN+gSngx6ZHKpqXgGZlhRxRUo4VVY5AoqyybRAqj9VqYqQnTm2A0mFFQ8miABpe1dGHD+bvQednFsPsDCPUNIZ+JYWFqEh6nCyUtoLWZMT85joWJMay+/jKsveoizOSSmFicl72j02KVSKVwbBFKlRZpRjC7vVQExidnsH7DemGy8joIulImrEzNFKdlHlQp2R8nMoSxZpBOFtHS3CFRYFyBUu7R29+Lu/72TpisJoRn5zA1NoUzwwPYsWMnWuobEJ2cxR03fADtngDSGg0OZ8PIW0zQkaLusEFj0uHeD30chv5RXH7JJWjYvhNZo1k6bxbtksaIit4MJTqDX3/rfnz21g+gnE8iNx/D6xOTuP7uf0IknUVaIZKRQHIxjvHhPthcXgYI4tTJg7DrTXBZXWisrcG1a3xInHodyfkpaFyNyM4tIUZZRH09Dp8eQMTmxvMD41AsbgR99QL5JzIpxClJUvRQ8gp8AR/y2Rx6ek/DX1snFP5YPI7m1kbMzI2JJt/ksKCjuwttLW1ihMymj00b70xSUzjNCJxJo2cS1xS28YRuVEkQd/DsbFUaBD9foyJeFbXJ02r5XfiLFntGifLx1tbA43MLcW9+IY7h4XHUe4NIJjPIMEM0GcIN19+EW9/3QSl8Lrse5UIO8dQShobOYOhkD8bHe2Eyl9HkC+KGa68WIlg0W8bZWS1+88IA7P41IsUJBmswOTMJX60fPr8TZcWEoyeHkCH5plrBhoaMQJ21Bhr1lwVFSqXyeOjh53DizAjWdreKc4tey+i2EjR6nRizk7swNTePJ596AU63HwtLcbx17KigZulMWhplBiDzvWCALYN9b/vAe2DWAw6rWQT8f3j8Obh9QWh0ZtHgkrPh89hRURLSELY1NQgkqjfZcLynH4PjM3B5avmEytmdzaeg+cZX7jhXzTj1vdNZRZ3gVENetaAtC9nf5d7ytvG0OoqufPxfsoblmeZcMV2xKBLyR1FlN54rfDL9kADD70vxZgGHjpyCUqU2TicTX1kC2UoCcbqcDgT9ATFBtlocEoBaX+9Dc1sbPLV+CUC02y2yQ2LXz5uKhzTZofT/jCWi4m7AyY47PrvdqVqImZgZpxH7LhYSsjUZCPrUk89LB8fpgroYZktRA0e4kvZhd9/9LxgdHRHI4ByWr8r0lidlGeb/kugjJB9VdiAFZnmhK8yo5YR0wit2q0Ve631f+VfR9GTSWYFAGOorO7tiDgsLc1gMLeDo0WN48unnRJTf2zcAs9Uizh7chxn0Wsk4FHiZiooqo4BMAm2WtRVYDTr4ia/HE1JQW7tWIby0IDcop9cSu9FKVXZuUmxrPFJgbFarMLGk8BICJWsrFkU0m0FDczM6OzvEEu3UiePYsn6DpAukYgkR6lIyMD41iThjnLRV7N6xTfaLxQyTLZh4zmgULTK5gryGclWD1uYgZuen5L+dHi9c3gC0Bgt6e4dF0sBGgcbivA4p7l1paZaOQY8SLti9BZt3bITN65J08hLFzBUjtFUDFMmIrIrjCGUX8aWoRCT98aknpXMn0kBDartGB5NShVVLJpoByUIWuXKBhmnwMkqnqhHCgi5fQIvNDm8VaOvqxLprr8b2T31UXSoshdH74stosDio20WlmENVyWL/C0/DuKUT533gZkT1FYxHwiIdCdbWyX2ayGegtxhVaUdZA7OBJgkU+pLCDcyGZqWZm56dkcmP/ye9Mmnm7Kv3yVqCuWZOlxc6nQW0PdEbzPKMqukIKqWcPqL873Qxj2wkgeeefBK7tm3HD//2n6GEkyhaTDicDqPqtKM+2ChF9j033oQ1vF8ji+jYuAHrd+1Ti+ehU3h1/1vYc8tNuOyWq/HKz38GTbIgGX3R0BQ6dSb89sB+fPQH38VQaAknhweF5Fbv9cNqowzIjMbGFlgNedjNLqBM15wl5HueQdCgJnCXtVaE5xIYOjOAseFRTM5F0HTBxSg2tOMnv/0j2prb4bDYBcWJRGIiW2BeG7P+qAkOL9IdyobQYhhuhxvNbc3w+72S77dz9y5s2LRRGKd2pw3f+e5/4Pjx43Km0HqNH5QpqR8r6Ji6f65U+eeqYJtrCzZvdBhiUaBBAc0cgBxcDguCdfXweIMUE2F6fgYLsRAGh4dgtNag1lWLrmAt5mbCIAaSzYaxce1GfPnu+5CIRpCKjot/p8lUwcuvPiuB3sLqhgYOrQU3XHsFXF4HEgowU/Dh58+eRSTjgqVohM/nQHNLQEW9qgWcOTuGQtkMW60bS6EQtjRn8Mmr/HCgLENHNBlHJlPCAz97An0jM9i5Yz3uuv3DALNNKdlSSrCaOHXpEUmk8Y1vfx8Olx+xVAFT83PYuWs7lmJLcl6ZjRZy6qQh9/mtuPayvcKM1lYVhBdj+OXv/ojmzjWk8kkzTF9au0nBtk1B1NXWyNfyEmgNbsxHc3j+5bfglEKpW2aFJ6H55tfueNuyjC4N7/p4u+j9JdPznbCmamj69sfK1PcXBtXy8CxDmMvF8Z3TjEx+7IpWoD3pjlTWpxgfiwC5jL7+CQxPzEv1ppenEJ5QxVVXXCbekIy5aG1uRWNDKxob6+F22mBzcArkFMP4GXZV6sQyMjIBrZF7qbRAVjU1btGVMImAN6V41ol3HQuR/MQYGhpFXZ1fbvbHHv0TNm/eorqwxBI4c+aMZMap7uZa/OrhX+MXv/g5LDaSYZb3f8uRHjIxlkrykKgG3Sxy6jOygiZzH0XrIBJTGJci0xQPcD11a2a4HCbc+v73oK21XbQ8tPxh2OPc/BRmZiaRTiURXlxAaHYOOh6GWhP6+ocEfqGkg4wywhTcwZA5ptMx4Vh9EOlUUzZSVlGGR6eBjeSZchGpYlZuZL4OQhjU2ejVSyVdKVPVmdxMnSOLdywaFSiNn1vRauFtbRHh7KqmFkyNjyG6sIi1a9YIy5QEoUNvHYRBp5WDWiEUp5TQFPTD57bAZaW3I30aSGJhwr0ilmzc4bkcdkSiSzDZHAg0NolrQ6Giw9HjZ1EqV4XByIaAyALTAczU0ZVLsOor+PBtt6B5dSuMtQ6YvF6UZedlgr5qRJ5G0kaTuKwkFlkomRdZxuNPP4Wf/+IhmLWAUQEcOj2MvMcqFViotzSakCvn0MF9CUNVGbabK8Nntksxq2pKwhR2WT34q+98B6aORrx23zehWYrC6rQjPrsotlAaJYeZxCzyO9fg6i99DqFyBjPxJTjtVngdLpiYScamw2CCtqoTwXU2k8DoxAhmZmcxMTWJ6dkp2bFu2LhBJC9ulxtOm1Oc8W009KaHKacw8TelaL0iVnxa6GE1MuGbxVyPYrmAip5WbFq4TFY8+8c/4cjrB7CpoQ2//vFPobXZcLKShLepSRW9mzW456O3Y/SFl7DKYcfqDRtRGJ/FS795DLlCBZnOtfjiT+7H0MhpPPGj/8HnPvZ5/Oi738WeNZ2Ijw9gVKfg9p89gLTOjiwjn3RamKsVLM3PIpcuSFq30VyCHnY4bXaER48gevBPCLpsAqPR69JaE0QkFMXvf/lrFIpaBHfuQ9LXgF899wosJjuSsQSMtOKiThh6bD/vPBw9dkSin3LFnGjH+J41t7aIH+SWrZvE3JkpDwJB6+gEpMFjf3wKDz744NtrDFnfqLFrK3FdavlbJrNJUDU5FSrpj2co3ZGI2LjsVgT8TvGdtNndGB5fwEsHjop/bE1dLeoaqF0rIxWJYXtHACND46gLBNHe6EVb0IVV7XXIZhbhMCiosRiF8fmHJ59HPJcVNrMQhMpVXH7xBejoakMkq8FMsR4PPtOLpZwVhmIRHa3tsjNHtYCl+CIUxQiHuw65ioLQ5ARuudCLizfk4GQgtFJFaHEBZUWHb33nZ5hdSuHyS87H5z55C5Q8Q2Krwia26MzQGMyS3/jl+/4NJqsHiQzT4OPYvZcyi1HE4zGYdUYR/LMxX7u2CZft3aH6+SajWAhHcfhkL2rIQKV7ViKGprpatNbZ0VJXgYn9t0L2uxkKbIjn9Hj+tcMwOmpFMpLJUj9YgeY737xT5RZyspALoHYo79TxrYyE7ySpvLPwvd3RrEwyKkFD0FI58GWJuGxLpurZ1O+lMvG4+2FxU6HOZXKHkD6WuyIO/TIJacSH89iJAcQSWTEh5sPKm8lT48QX77oT77n5Rvhr/QJV8vvycKTzA6n6JNoQvqRhcUdHu+DbBrNWJiAKtaulCmZnZ5ehzVaMjIzitdf246Mf/agcyrlcAX//9/+Im2++GZdevg9PP/WciCdpsMpOmJPi+efvFKKByaxDX98A7rrrTik0JMOsTLU8FGTnJz8fO6qKSBAIZRKTX9Hh8dKTZs8iw4OdGVfcLXFSolsLvfJy2SQWw4voOdMrUIGzxoHV3Z0i61hcDCMmJrBJrOrqxthMGMPDE+LoQRjGZjXDw+RtvUasjbI5BXMhBpqqMA1MRhHQO6plOLinVHLCtGRCOf+cvpqcKVgMSHzw0/GjSMkGO271XuD7T51cvlSC3mJC66aNIkJuCQTRe+qUiIapfySJgyQGMk/PHD8p6Q6k2ecrCtoaA+L24jBq4HUxnYH3KiHystzIzGwk85BegYQwa+rYSeZhsDnxymuHxPFHa1BJMtzf2mjRRXPsYh4333A1Lrp8rwisHc1BKJzOLA5oyyxkRliMdiRzObz22qtCumhpakJDS4vYJj3w05/hmd//SSzlPExP5+JZHnADHCYzNq9qh3ZoXKDa2UxUUjZM1GdpS6gYK8JYYwzO7p0XYOuFuzDzxkEosTgWI4tCsuGzQRVK1qBgstGBz9z/VaQsGmT1FdnZapSq+FxmCiUxMjh28DhGekeQyMagNUNiZ6wOG4L19Vi7bp2wlSnH4V5aQl4lhICEKXVvzPaebOxkOgO9ziySBm1VDwOvMgXmFj2qJg30QmzRY2ZgCGNjIzj9+kFMD4xieH4WYacBOZJ/HFY0B7x4f/tGhA8dRUONHY3tXcgPjyE5NYNwVYObfvSfAhn//of/gX3X3Yhau18g1qe+cjdy0TlMOC343IM/R8niE7subTUn5ts0RG531PfFJm4AACAASURBVGDs0DHsf+UlmHUOOTiTuUnoMlNob2XhNaBaKOKJZ17D5g0d0JaqGB6eQdsFl+K3R3rQuxiX/S99JA1ag6TO0x9TZzJKA0yPTFp60dR546aN6OpeBZudOzzaf5kRj8aE4ES0hygLG8p77rlHGjw2sdzrSxcv/LSKyCwI39GejYWCEyoN0tmEa7VluBxW1Na64LBbYLPqEXAxoqmEssGNhx4/gFjRCHdtAEoupuZh6l0YnQ5h34418PvcyCUSaLKbsLnNAW01DobE2A066JFHtgg8+uQBIXARkmTBJpHoyksvwqaNazAfS2E67cEvXxjDbMoKs7YCi94qqFFLkx/uOj9y6SKGBsfoFg1jKYXP3rIGW9piqOazshahgL5a1uPu+76PZB646oq9+PTHbkIpx6GCEg0GO+ugNzuR15rw5Xu/Dl+gSXyNY8kMLrz4QpzuOSlWiIwL41nMlVRnex26VjXB67TjyKFDcLprMDGzAB0ZrpUK2lqaUWO3wKLLo8GlQK8pyTld1ligMzmxmKng9aP9KGlIM+OIxLSO1NuFb5lE/46xfLmI/R+T3LunO7WIqf3Myq5PBGZSQ5cJMixz7xK1q6QNFj7VGo72SWLLs5zYsMJ0EmZ2gZElNKou42zfKKKJLOYXopLJxL86G4/iw7d9CJ/77Kexe+cOmeaWohGhyBKapEEsF7zcg4nLO6NMSiVhwY0Mjwh05LI7xcSZhemmm67FH//4lHRsN954vRTpo0dP4Otf/wauueYa3PGFzy4nmCs4deq0/Kgk1Xz+858R3RwfBu5EGc0zt6AmnYv7+bJekXsv7l6ocSMeTchK1eDxcKY3oFZg1lpPDTxul2jWKOVMxGKYn57CyNCQGLqWCgXRq9idNbIQd3lrhEm5sBSWSYv5dwF/nYTbjk7OIp/n+6uTh4cdc6Wch8/nRSDYCDIOjpzoRSZD9mYVipbBuoC5UoJNyUJXIrRYQl72ForYcZkqKr2ahY4EIgraCUPSkJq/0/WE+yUWimBzE2wNZNF6UV/rR8/RY7CZzcKsJTTM60PBe8+xYxJVk6TrDZi11wSbvgyXTYemgAcWIxuCChhHQzipkC/A5wkgHI7C4rDCxJBgE3VNGsRTebzw0n5ZovNeZFNhVPJAuog9F6zH9TffAKvXDb3XAY3LAb3TKS4PfPAD7jp5UI4ePIiRiVFpPDpWtcvPFI1FEXD78Nef/RLis3M0eYSlTGsNMvCqsOg06HS70UYmHH1DrbTAo7drGRVTFVVdGfoSJSpViXOpMZuQTSWgr1Zh5M6nWIXWaoHRZkU8n4VlWwdu+utPQ6mxomQ3Yj4SEQN36iZPnurB2bMT2LS+HR1NrQi01MMb8AormbAdpzqaflPKsEIYlt2yyIfox8pEb1WfyPuPujLSvq0WMut0Qq3nvZsvl1BiLlsqA32miMmREcRzGSyOT2JqbALHensxS6apQQ+vz48GpxtrEkWYI0uosRvhsDhhiaaE6OTddyEu/sd/wmuPPoqzzzwNNDdj7OwQbt19AQ4/9SiKpRwW/AH83cOPIgszKkoWo/0nEF+axbqOLkRPnsGLv3wYhVwBsaUUbrrtvegP96NtNTeoFTQGguLPOdzXi8XQnDCTCyUDarq34NFDJzGRyiESTwvyQUo9vTo3btiCQDCIlpYWbNqyGdu2bZXYs1KlJE0tERVKXzgxU6JEpIT+wB0drViKJPHFL34J6VxWiBrS+BO1IkeB/2hKgtSUCxWh9ZNtS6s+t9OM+jo3LBbe0wqcThq862FUUtDpLeiZTOKxN8fhDHZJ6sa2toDkZsbKDvTOJmUyTCQX4LcbsKe1Hpdu8sKspy6Od7EBBmMFA+Mh/PaJIyJdqgvWolLOQVtK4fJ9l2DLxnVIZVJIaXz4zctTODlBFnkFtZ5a+D1e6LQVxAoZzM3Mo9FHJnIEAUMSH7m2HZ1BWvRxraJgMbwkcO0dd35T0lFuuvFKfPK265FPJwVNowyLmHpF78Tx/gmc7u0Xl7rjp04Lh4OWi2fO9AiBR/rfUgEdrU3oaPVjzeoOhOfn0XPqFGq8PixF4nDQocigF7RIUy2hxqqDtRqByaAgFk+hVDagYrAikdfh+MAU8mULEpmsPDOUbsnEtyJCF+rsOdbm2zq+d0967y58K3s99WvVr+MTJv/Jwsdpb9ms+m3dyvLUV6mgJOw8ddJkvVQ1LkStWRjJmCMsqMZl8E0aHp3GbCiGSIyaNZosaSUSZdfuHbj1/bfg05/6lBBhKNrkN6Y9D7swlcGmYHB4RM34y+QwMzElrgcMSSRTLRKNYHx8HB/4wPuQSmXxzDPPSFe3b98efOLjn8a6deuRTCXwzW99U5iRTzz+JLZs2SrOKcyT4l6Q0yEvtsVixBfu+ALO9vaek3Sw0yazkiQZsgz575I2rtcKMYckECaqU1COqoJMKoFEdBHpRBSJaBi5TFx8MCkON5uJsDPRTi/QDj1DQ0sRxNNJOexIaGER5p6AJKBoLC40ae67WPAtJgO8XjvqggF5D6G14vipATaDyBXKqBLu0pHcnwczt/WFNPLZDPKqfzisqMAmDEZ1Omlm4YsnxLtyxYxANsMiKStj1erVaN6wThzWye6cHBnF2Z4edLWvknw+FowTx48IDZ8iX2ZxUA+1pqsNBg1TDxTYTFrUuuyodbtgNRtkl8OsL7+vTgwDSpUiGpobxRGF2j3u+ZhwvxiNi8A9Go0h4LTDb7fC4XHD21iPhq52OIN+6Ox2VKn9M1vk0KfYlzDxxOio7Df37doFloJwaEG60lOHT+KH3/spQovMTLNCr2hgKhVFZExz8ZpyCbsMDiG45HXMTFRQ1FRRqtJGzSivmabac7Ew4okkjOKtqZOdqU2jQ8GkEz1cXWMzyg49UoYyEtzxJbKYjYWgs1rQuboFzc2NCDYEZPdEmJ5sVuYwmgyMyloOdBW7PFVaw+eR11tQCMKYlHEQ3qxoJR+PWjGlUJLix8xHkjKK5ZLsOCNzC1iYnMH8zKxM3L6gH8G6Ojz1+JM4caIH0+kk6js6kS+V0cYEiNExWPJZaZLqNDp4oiWE0gXsvfdfsPriS/C7H3wHG9Z1ocwkeIcDB3/2M/EqzZpNKHetwx3f/SGKOh2W5scxMzYg0HtqbA7aaAwzQ/2wehzoWN0FS8CNokUDMx1ruJssFFFMptB/8hQmJ8dFtkL3molECWdDMUzHMuJC4qn1oLG5BU2BIPbu2SspJoFAUKa6XC4tZ4CgBDazpFmwaQ7PR6QR6O87K+fIug3rEahz4xOf+rxKnsgyNJt7PFW2QIs9/uK9ymvC9YvLZobf64LVWIXDSma6BgYdI4A0KFcp0NcjktPh6SOjGE6ZsBTPYs+WtVjjs6FYUvD80QEsKDYE6wKSWO63VLAzaMQtFzRCW0lImoumyobagUeeehOPv9IHh1mHlsYAKpU46rwKrr7sMmxcsw7FdAYVkxP7B6p4/MASLM5atLe1IjQTwnxoEVafGwGPB8VEBmUlg91dGly5zQmbNioMT7LKk9E4isUyPnPH12GwWvGhD96ED95yGbLJmDR3bJiojx2aiuGFQz3y/pKcdujwEdFid3Z0qzmfVZrjV5DPpbCmsxW7t22Uc3pwaJhej8LHoISnLlgHr88nDXwsFoXXbYTfwWaEUWU5KCUr4rkK+kbnEU6UEVrKIa8UZPXCRAfN/d/+G7XkkNiybBCtTm7/u/BRYfJOjd//Wggufx8pcst/KB0kx/3lvZ4IuJcDGqRALhc+1atTxPxSpPhLdBtlRSYKtWCq3zUSTeJs3xgi8TzC0bR4epqNKmxHScM9934ZHrrLK0AiXUAsFsHs9BQGB/qwYeNmDJE5mM2JzVVofh7NjUGMDg9j85bNIlCnju2iiy5CV1eXGOU+++yzuOzSK/DYY4/h4x//CG655b34/o9+IIQaFi/aeQkJiKQLsedh0a+K/uSxxx7Fww//elnnp+4JSb/n+20nvOHxIhDwwemi2LSITCqCpaU5zM/OqkGt2iq8bocUO/mlFHivoVIsSabgbCSBSDSNcCSJTLEiic1VnQFagwE1Hp8UPibNNzYG4fPWYGBoFCaTTYpEd1cbYrF52SXkCyV4/c1i73P8ZD8qWhuKZbq8aGHSKzAVYtDn0kLmKDI/jdMTrcLEX4ANS1mILbyHFhcY+Mn9pFagHzJF9UYDUtSckb27fG/wnbKQTavT4rw167B+dTfefOuAQLYUnSaZbeetQXtLA+wWA+p9LqCYRSYZRz6ZgMNqEd2Ow2aD02WHt5Y5X2oCA+X4ZC5SIOb110NvtMr1DtY1IByJkd8Mb1MDXAE/NPQqlX2qqmsk2SGWSSJXKQrzMRpaQK3dgh3NHTj93Ms489YRvPXSfmhIftGaMZBKIss8Rr0BTk5LBVpLVeDRVLHP4YVRKWIxqRbeDBS0spPtbMfQ5DQGx0bAQRFGGzIlHdJljbAhHT4rqmYd7F4PFiNRhOJREcg7/W4ohiq27NiCvfvOh8tpk0nZ5XHLdWAALGE+Qph0uRdq/HJeIqF0smoJefFgFKZnVXXDMcEIq9YKh96BqdFpTI9NYfX6NeIf2biqCWVdBaGxaTz18KPwON247oYbMDI7jcb2ZkzPTot359mePiwlU2hatxYzs3O4oHsNJve/ika7B/pyFVZNBp05E6aiWXzisd+hxmTFd++7B5+843YcPHEc0R46rrwIm9GA6aoW9Vddg1u+9EUkU4sY7jksonWT0wOf2ytMTou2gsXQMEYHehFsbILZSWODKk4dPIzJoWH43A6EZ6OIF7JIVAp489gZLGQAT30b1q7bimBdUNjDNKWu9wVw9z//g4iqyZLmHqy9rR1mE1m+cYE4eWYQ3qfMxWwxYXBwUGRNjc3NaGoK4v7v/RjPPPcsLBaTeNOKaT+q0kRxIdDU6Bf2YSoxC7ddh9WdTTBpFeiqCgwyHbJQAkWNFb1zZbzUu4i+aAU5jR4Nfgcu2r4BhegSXnjlNeT0Vvha2tHmr8fA2X7UWkr4yCWtaNLHYdGrWl9KYfI5A+7/70eQ1DmEGFYuGuX8WNVRxa23XIGu5gZoC3nZY5+cdeNXzy2ipPchFp8XJ6O6uk6Yam3QlUvwmGxIxqbw0Wv96KpJosyAWR2QTiUkJDedyuPzf/1NaM0mfPr/fRjvu+5CpFMRkUmxWJsMZvz59VMYXsgKw5760iNHjsCkN2HXrgtw7OgxIqlQill4vVbsPG8TtKUijp84Bbc3IOxVrpS4B6XnJh1pmLlH8mBrSwOcRoKZafT2DqgOM6FFBJpXoQg7Tp4eRSg8h2uuvg6XXngFNPd/6294hsm09ZdaPhV+lKNaVReI0eWKc4saybki5VsGSs+xFZf3eixw3B0sFy5+ulD2K6pDi8CiImdYVrMth0qKpyWz+zhHy7+r6cBqnayikC/hxJlezC4kMTYZhtXill2Iy2bFpZdejs/ffoeQLvoHB9DfN4Aatxtr167G66+/jhuuvxGzcwuYmJgU2Iv7DqWYQ19vL3bv3IX2jg45tP0Bv1ho/fSnD2BwcAhf/dd/lfgLo1GDW265FZ+7/bO4/MrLUSJtXWeQPyPNnlMLzXNl9jUAfQO9uO+rXxcNHe9qkjj8Xq+ItrnEpttGMhlFOh3DQngOuXwGRrM6EZL5ReupKrslPhQUg3OvKUSTCmK5PJZSNMNOQaO3Qau3AFwgM6nbakVFo5VJZ92GTahx2FDndsvUp9Frhea+GJqROBEyO9nVprMFkXccOjaA4Zmc3FRlho/S0kvJQpMKQa+kxVORomYHKcbiykHNo06gR0l0pyVTsagSW2io63AItNPY0AgD4Tv6CpLizfcKGnFyPzs4gA986IN46qlnEEumECvmkCplsffC82AzGtFQH4Cvhh2yDol4DPlUWsy6xTqsolrFMaaIRZRi2samBvjr6mCyOkSjSf9P2haR8VmltooMRRPJPKpLEKHZUj4v+yPqrchZZ0FKJRJYHB1Dq9aC08++iKGDR2DS6OC3eaUx6F+KYBRFZLgjLmtgUSqwlQEG+liUAnY7aqHP5ZAqplHj86G5qxNFVMRoeTKSRMFigMZFqy0zTDYPHMF6kTHkiimEQ9PIFtIItDbC5rQJfO30urBn3/nYtG0DajkxMJzTYZVJUghKvBP1FhHtEqai3IJNGJ9t9p4kMLFJWw6skDUBd1wmwmIVI6b6x2DWWeDxBRGdncNSZA7t3R2YXwqht6cX6zs34M/PPoOt55+HbCWPuuY6HDx6GOViBc8++SzimSLqV68WLeWeDeuw8NYROMo8mzTQKTkEI0DV7sZnHv8N0if78Hdf+Cs0b16Hz9x+Bx78l3vgzGXEAm1/aAb/+N8/R2DTBixODKL/4OsIpZagbWnApRdfJ3mG4YkRDBx5HZVSFjt37YHd7hEpzje+8lVccekliMQiOH62H2dHxlDQatHc3oLmtm6YrG5odRbRhZLpRws/9h733Xc3srmsOH7wbBgfm8FCKCTJIfl8Fg0NjXJfv/zqftQFAiK1ISzIBtlis+Dp5/6Mu798L9pbGlGp0BJOJ36+Xq8PNe5axBYXcPL4flQLi7jysvOxZ+c6lItsJisSY6UQGTGYMZ804JevTWAkYUCsrEfVDJi0ZQTonbkUgaGqxaatG8VEmuzFo0dOoMlRwfu316LBwnmhKIxIWn0d6lvCw4++gjqfX4TskThF4Rr43Un8zR3vw4bV9ShlEuILPJcO4revLiFU9aNcLMPv9CIeLcDfWoPpiXFEZhewflUQW1tD2NgCNAW8ULQKUgnma2YlN/Ov7vp32Gw63P7ZT+LKS3YimYzIs8Vmi034H557A3Npraw+lFIRJ04clzXPhvWb0HPqpJpuoilh7dpOmPQaLM3PwGavQTavOtdQh5dJxURvzdw9GslrdHrZY1sMGoTD05iamlGDuAFMziygf2gK5+28EFdfc7Wk1YyOTELzvW//7V+I895JaqG+RPZyK+SXZV3dyoSo/s7J8C/THGQ6Y6+5DJuuOMKsiLjfOSnKdPiOCfDcZChsSrU4rlj7iGUVh85KFQMT4zh5dhjTc3QOMMqbxEDRm66/Cbt2XQir04SZqQkszIUEPty6bYtYCjG+xG53SREkFNq9erUIj9k1t7a2yd/HbpgsNovVKDFCobkFdHe3I5+jgFyHBx74GY4fOYIf/OcPxY2Dri9yqDCQVcviR6kN9Wp0wo/ha1/7ikxbdf5agfiKWZogxxCenUU8HoHbzTTzlMgX9FYrjDaHQCZMDkil4mJKy4w78e6rAElq0+JJRJJppOkYorGKr6HR5EAhrwjL9LLLL4PebECuVEa2UEStu0ao9ZxImXnFRAOLXo/xkVERm1PHR90MmbAzC1k8vX8MOq0KdZKNyb9Ym52BJrcAI53/KwZhRFq0Bfk8l9sl94nT7hDGpFLMCyzK181uv8HrowIfpUoemkIJhVQWvkAQyUxKnFPyRi1OjY/BQCozdBgOh3De7nXYsmUNHLTwKhWxenWXpDDwsGHiBeUJ0oCRur/M9JSwSodDYqEY+WOhjs1khoZWY+zASTTSVmRPSc0krxkPQE6Z9MGk1pCem3TeYOGfHhtHdHAUB3/yS9RX9XBbrbIHU7JlZMrAFEoYVLKAxLUUyGWHR2cECnmYSnlsc9RBX8qjo7MV/uZG9AwNondsFOlKGRZvPRp3bkXSpIHdVgO7mZOeHya3HW67FYdefQlvvPEKNp+/BXa7EU2tTdi1ZzdqPC7o7UY4bVZosnloHGaUed+xwChV6Ix2aOT1S7aEwM4i3qFGTHbi5MtpxOCa8CdlFgvjIYSmQti+dQcKiTyshQpeffppiRbSWE3CCh2emMI1N96M5599GlaPGR3rO0Q0/NIbr8Hr8uJ3v3wEi5kCmjpWY3phERft2Yn8sV4U5mdhtRhQThdhWlSw773vw6X33omeR55GMRJB8/oOnOjpxeTrb2JhcABTxQwq7W34h/u/JwKq0QMH0L//Vdg7a5Fo8cLubJLIp6Hjh6HJpkRsffP7bkVtbQMe+/2T+OVDv0ZrRxtO9PZCY7Wia/0G1DfQsFyVJZFIRwyY/7AJ4GGYz+Xx+b/6HNZvWIehkTGBG5fCS5KxWF9Xh5mZaVx00T6cPHla1gjc7V1y0U6Z+mk4oTPqcezkKXzu9jvR3tYAk76CpqZGeZYnJmdw4LVXEFmYh75SxMfefzHq/E7s2tYpiBZlM1bokNMBSZMDbw3k8Nv9IzA56oVBfmTojISoOg0W7Nq0UfxYLSTleeyYXFjC2NAAdjTa8MHtjdArORj15EpkAJMdX/7Pp7CUMGCNvxaOGidODoyjrDEgYCnh6//8UXS1U3KUA4WjWkszjk9p8LtDYeSyBnitfkEOFmNTIjNa074Gbz73DD5xSxCXne+DqVpAOkevTkKTRSwtxfHXX/g6gn4D7rzzr9C9qg3xOB1ayqKTdrpq8NAfnkeyapW0HQ5BXAOR47Dnggtw8I0DKBayWN3RJjSUdCoqzGajyS5sTr+/XnSQi+FZrGpvhMtllxWDVmcUdjcHBjLg6bc8ODiK4z0D2LJlE664+lr4fHWYmCTbnSbWgOb7//7Fv1Slv0PELjZPYnO0zPp8l4BdLWxvO7jIdLhM2+cEcG46XC6A55wjBALgOf+2E4wUtXfoA9XEAhJaVmDOlfGTBDQdpsMLePMwU55DKFeEdyZd5b49F+HiSy9D5+p2zM3OYGJ0QiJ6Lty3V+ptMpNGd/c6mUpqXDUiXGbEjbi1SNgqxAib8CrJJcJ8WzZ95gRGrP7M6TP41Cc+i2eefhJ1dUG5gNQ6qdocZmdRm0c2aRLpdBQHXnwGscV5xCJhJKJLSMajLB2ii2KsT4qwWjYjbiJkH5KazveeRAga81IDRyF9JlNAMl1ANlcSmzWvzyNGtwxZJKGwvrEVdqsduUwKoflZ+P21sFttcDpcIjwtUhSrcHoso8ZmkYmWSe/MlmNSQYqxHpUKAg2deOKFM5ifr4DhRDDJqhUmZRGl+CTMYIfM1XkJJm0ROuq+9DSM1sOs18kvTk9mXudSEU69ET6XU9iOgXo/rFoDrDoT7J4auJvr8epbB1DV65C0GXC0bwgmq02mjNaOZgkVpZ9nfTCI7rXdQo2W5ohp72bmzwGNwaDsThx2NcSW9wzZpBJwWS6rhBJ1Y0ywHlVNBXmFqQpVaMpVLM4vyvdlIrvMf5IOYBKh9xuvvgZlJoS5Zw+gRW+FksmizCR2kx2RfAFjpRwGy1mUeJOUqzBqDdDkCR0CxkoJnWYnaukU5LRiPrqIhXgCTo8HLd1r4GxqhZUmwA1BYXtW4zmMT07D0eDHfCKMwbM96O5oRVd3K6rGArrXdclO2Ep9HhmWeg3cLLhmVT5RpudhldINo3gzsmnlz099GJ920uVlzUCnBjax9NCmgDxTQWohD6+7HrGlBLSROIb2v4mlZBjBDZ1IUetaqCCRK0gMTjDgQSwTQU5Jo77OhyMnj8FhduAn3/sv5KsGeBuaEUrGsWHdauypbcKbv38MXpMR2VQeyXgB9/73T9Bw8S688fAfoMnnYPU7kV+M4I/f/y9BmcZNwO3f+hY8Pj+Wes7i1MO/xY6mBszo0jikzaBsroPTZEUlEYXNqEVdQxDJYgljUyEcOHBQmhZmx7V2tsNidYlfqzjVLGdgrqBHxSKZyTqUCqrubufunZJmQZ4CD0pKcsILC1izugsOBi47HJidm8fqNS149rkDuOCC7bAZjNBpVROKZDaHe+77qjzbpWIGQ8NDGBydRGQpKrphPYrYurYB2zY0wm4z4PwdW8SYQ6+1wqwpI2+z4lRCi1+8OIlVXdtgVErwOx148fgxuL1Bic5y6MqoFouYSaYwmysgEl5Apwv46IXdaDdxeszLhM+Uh3iuiq/88DEUyzWotdKkOoEyHUz0RtRZq7j3S+/Fxu5aFPMFmfaJF+SNAfzm5TBGoxqEoyWEZ6JobG5ArbcGr/35VcTGZvDte/fi2kvrJJE+SUs7mtlXKzjTO4BfPPiQQMi3ffhD0FXVc5AOVyYLjRRM+MVjz2E+VRFfUT6nPT09KJYK2LF9uxBbSgUytA2IRpZgt6pG9CT5TM0wm7FOuA/h8CzaWhvh93llnbUQjgizmwks8/NhYW2u7l6LC/ftg9Vmx+jEJJYWI3IP0OFI6tAPvvOl/7PwSSGSwqcSVPghhszvMKh+d9F75yTHJf3Kx7n0de4WNOrBpAYSrDjCvG19tkKk4YtbSTFYmTBVP081WofC9edefANHTwyhXOWxoWq0tm/bjm3btuOmm6/DGwdeh9XsEDhz/YYNQpvnAccDkwc131QWaDK78sWcMLLUUFxVP1hfXyfmviL14LtByQEPgWwOd/31P+DTn/kM1m9cI4bISikvRrO5bBrJSBSz0xMYHezHxPgQMskI/fVRLNJ2h/ZQJRnzGQeTSLCgkdFYA6PJCJ3ZiHxJQb5QRjpXQILu5amsMPDIgmJQrr+uWXRWFCAvhkII1DdgMR6Tm7C5uQGBWsYh5TA5MoD2lmZxaF9KJFA1muD1umBhOoPFIIQSnoS8MentSZiQSemkCw9NpfHUE32wuBqQrOZksrdp0lBi0wJZsdXQsfDpStCUaPVE6jRgoNCZNluVMhp9XjT7fMiEF5GPx1Fjt8u1oPaJN1Z9YwNOT48hlIyhsWMVbvuXv8Wp/j6RPiykE9KFd7S3yW3U3t4mTi7UZJpsy/mC9JrU6BCopQhbEXIR3WPYfdC1n/oz3uziC0smKt9DepPSRDufF91bPJLAs8++ILD47r0X4KobrhZCB/dloXAYB1/dj/TIJEJvnoJBUeBrCqJ7x3a0NLbjt4/+Ab3T01jIZ+Ay22CpsHGiDsuOUi6Lci6LGmhgIYlEo2Dt9q2YmpgWuHV+LoS1TauweXcSAQAAIABJREFU5/LLMDA1jjP9ZyUGSWKOyhU4zCZcc8u12Hr5bmQNJXjq3cjlkqJr5H6J+zmlXITbWQObyynwMZuuNOdlg1bYskygp4ZRmJlcLyw3nJSvrJjlaasmCUuNz8Qxd3IUufEF5JfiWHvlBTjZdwKeOh/CpTyCLW1iiDw6Mga72QDoFfjq3LLzHZ0ch8Ngw/3f+A/kib44PCgZdXAHvLj14ktw5NHHoV9KILOQQO2qVTj/ve+Bva0ZowePo6OhHvHIArSFDP70q0cwm8nhov/3Cazfsxf6WAJP/vt30F2tImA2YVav4Fg1D319u5ivl1NxLC7MYWxuHi6fB776FrHzIvOSK4iKluO8Ru4D/uwk0fH6Uyag+gGzoSPbUF290GNz1apOiaHqaO8UCFNt6MjGph9sGe4al5wDtMJiWsvajkYUsymxVTt1+gwe+8MfMDw8iGw6LdFAzNjN5ooS1dVW58BFu7qhKcXR1NaAC8+/AOWSFnodg1jLCGks+J+X+nAqbMPmrVsw0nMYWzraZGXhdPpxemAYkVQEbocVZpcPE4sJ5NIx3Lo1gBvWumBRopJOoig6KfYvvnkcv/nTETg97cJFyBYURPlcmE3w6rP47lc+hu42hxQCg2KFhtOwxojTMwpeGalgNmEDiiaRT/Ece+uVV2FTNPj4rQF84VN7MNBzClYLeQpOIfMcP34Szzz9nDyrV11xOVx2i8CYRBgolYqls/jFI08hktfIeoh8ipMnTgrJZeeO7RJ5xiaXaBHDoe12MzpWtSK0EBVbM15bMtGTCbpHlWB32GCxODA1OY3RsRkx47/6mmulBvgCdOSy4fTZs8LZUBvmsjBB+exofvK9fzyXx7dSqFYgxpXCJ6OhFL+3nVtWGJzv/JqVAqV+/duFjzePFFLZf70tdl/Rs53b9y0TYFbgzXcXPk6ALG4ijNfqcPzUIH7+i0fhcAflIGVHS2o786WuuvpSSVowG2zyJvDGJQwmFmjL5Bk6jlPGwG6Bkgf+uerjyxSEktD8qZtTX7saIMsCRE3h7x/7k1CPd+zYgkQshPn5KUxOjGJ8fARjg4PiKECLHRZOvRi1FqEVQWtBJAjCOOXBG01JEUum0uJYwjRokiTSmbxEL4XIqrI6sHbtemEkMmSUKe+TM7Oo8wYk24qFgF6TdpcVfj+dFWZQLmbRQLGrvxbJeByBujoYzWY47TZZINNvk3IKPszUI3FHyf1FtpBDOp/H1GwUj/3xDEbnSqjaXChVS7BrFWizSyilZkmdgBEKDCS+aIzit0nvSBe9QKkR1AIugx5OvR7butfArtNhsLcX+qoWZqcDOu5WlRLG44sC8Zi8btz+7XsxF1nEq/tfhSXgQUtjE7Zt2iwONbw2zNij5pILXTYoZM+lUylx38gWM6rJN9mKhaJ6UBFyV9Rily8yh0/S3sQw2lbR4eU/v4qeU4w7qopecGJ2Gt/98f2oCXglyWF8agLD/QNYVdeImaNnsXnjBgQ6W2GpC2BybApf++q/YWBkFNdedy3O7D8Ic06BpqjIA81GIh6NQFfIwy7NooKLrr0ar/35ZdQ4a+Q1mlJZtPgDCEfCKNIEUyQrgLUC2DUGZJHHJe+9Bp6OBjX6KuiCubMe8Wxagj7pQUojchJ26F9KUwMKjPUm+qQKsC1kCWHWytRLA2aa0asxTnqtCTpxYzGhmilg9sQQ6nUe/OZr9+Pyez6PI4NnRGTftK5Tvme2UMLCwqIw9UpKFs1t9QLbz8zNwQwj7v/691Ax2oSoky6X0bxmFRx2M3a1d2D/rx6FLpbH+vMvwNmFecxFYwi6vHj/DdeizuvGI488jOPHT+P6j3wcLeedByu0GHvxZcy//joanRYJwx3MpJFrqMc8DZNjcRE0tzY0oGNNN9z+AMoavWg2ee25tGO2pb5MdEKHXD4v5s8iKyKcXebEoVoUqlwDyjnMuOuuu9DU3AyLSTWdZ+o7SUH8xWmbBCp+/lx4UVLAmwN2nDx8AIcPvomTZ87KvpBFhufE4lIS4SjDjhUYNSXccsUemCpplEtJBJoDuOHa61Au8t7QQWOqYrRQg3t+sR+oWQ1oy7AZKtjQ0YZMbAnT0wtCfKrtWIVygUHPYUTibLiAj2xx4bpuG6DJkT8FnY4Npgf9kzP44j/9F1y+blTNRoGCaYiukFVcjOCrf/9+tNZz51tGuWCGhc5G5RIKuhrc/T/HEMo3wmZyYWJ0CLHINCr5OBwo4sp9HnjtGcxPjGHvBdtw3rZNMOp0OHjoMJ5/7nms7urCR277EPJcH6RT0rzTGGNuMYFH/vQcFKNDyC41Ho/wJwhDC3cjq4ZnT02MyRlJb1bO0gODo7ALOueSZjiVislUzYGF073DXoO9+/Zh05bz4HC6VSu+5cT2iclJvPDCC7LaISrHM4csdM1///DucwL2dxc+sdMRIbkai7NS+NTpTy1m79wJrvz3SlFU7baYHMBdDBmb3DG9XRBXvpafp37/tz9Y9EREvVx0V6BPWdZzx1LVILSYwoM/fwRLSyRiEHKgIayCa6+5AldedalIEpgewK+lfRInAv4+Px+SBAPugqwWm0x9TG1nFA13RkwZJ6mDj47q38huQc17o+s4C1DP2eMYG+nH9Fg/kpEwtNqSJE6z3utMdKQnuUCS9cTWi96UsqBk4WbETaGEWIQ2YBXRhPFisRtxe7wCW5otNmHHzIUWRFwf8NXKg2qx2YSQkc1TMsBXS62dTtxQyBI1G3XIZ9MwGzjNVqXjctfUiFWbVU+GH4uVBCFBWY5UMugMkjZN+DeZy0hsUTqZwYmzETz6dA+y8IoOiV4e5moGmWi/JBQIvIyiCOxJNjArFRirZVg0qkC83ulGLV3ZFQUOs0XCacNTU8hR3Gs1yfsYrZSg8zjgbKjDhqv3ob6tCaGlBfhXNaKzY5Xq+akzyAQu4mDG/3DyJ0W6pGqwVB/EKvJkp5G4If6kGmlwZPorUiSsk30l7zmbzoLI1CJ+//CjEpHCe+miyy7F9vN3oGV1K7Rm1UqOOYShaEz+PkOyiMv2XYJsuYiBySmcOHIC37//x/AHanHzDdfj1Mv7kZ9agJ4wuU4HvcUsrF5NRZGdzJYN66GYdBg+1QurzijTfTQ8i3XeADa3rcLk2DD8fh9slNYsLkl6OgOA6ZfK113r9CDS6MB19/8DkozeSkZRoPWVXgd/fVDdpUIre0893WHIrFo2pGATR3kNIV5xBqoaoataYDE6UdGXUSingHwFAz39aFRs+M1Xv4ftH74ZBr8HthoXsnpamjmkSyc0LrpEFCTnLjI/L89ENpbGD7/9Y2gsThToV5rPo2vjWoRzcXQEg+iq8ePl3z2BrAI4CWEuxrAUDqNSKaHW60bnmm5s3L4D9e2dIinxFyt45b8fgDWbxnw2gpF4DFG9GRWnR3bCXV2dqPcH1EgzMcjQi+elKoGSFLvlKa0i0p2ViY/Tx4qZhLpKUQNe+RGaX8R3v/s9sdMj/EmLQjYwzJEUc2nmwllNWFoMY/8bb+HVV18UFGRpZlQQH53BKM8OUYZctoRURsFMSNXTXrR7A5rcZuiKpNpn4W/24cbrrxPsna+7pK9goNiCrz58GLAFsPO8rTj4+n5pgi1GoiNNiGaKmAhFkImHVXN0nQZbG534/N5mdNkSYlpQ0RNxccKgdSCpVPDFu3+OvLYO0WIBJpMHzasakM2EoE0u4Ft3fwxtjUYUyjkoZSM0SlHIboRGb//aSzg+zAQrNkkJtDTasXFtA/ae14lEuB89hw+gJehHa4sLF55/HsLzIRw/dhJnz55FMBjAZZdeLDt+iteVCjP1LDh0/AxOnh2C3evHwiJDZ7VYXIxKQaJMgabqvWf7YTXr0dXZJdeG8Wr0ZGbsEtc+Eg9WyEst2b59G3bu2IHOzm5ZUxHC5bTO60QpVyi0IIz5xx9/XPbidKoqcuIvK2rhW9mvrRSfld8l9ftcfgBFrcwOefuDX7cCY6oQqEp2USe8lYgetfiteICyEKxo+f7ya/8X4iqfx5tzZTJcifeh40kFBhQVDV586S088+wr0BucgMaEbDaNSy7Zi61bNuKuO7+AWCRyLsmYBxIPy0QiLocSc+f0tMfREArRI5ZmIVLgtjvF0YHwETOtKNCkm3hvXz/6B0fw7J+fRmihH3v37kCbvxY+m0no63Ro4B6NBYUGSNRQmbT6ZfhKNaqtlsqILEQwOT4h4lvuxXS6CgxGwON1oaGxFS63XwgphDYN3A/ZbNKVES9n7A27GYa0krmUzRK6Yx5bXGjgpEXbuDt02pAv5tHS3gZ7jVMOK05dCiE47gF0gNnBzqskjgp06CAVPlEpyuGmKSmYi2Tw/P4xHDwRF4oyBapGTQGl1CB0xazopag1pFTBWtGqbMayIkQTh8EAn8UKF3SwM7iV17FaQWdjo4jwy9oqklUFpjof0tUytDYrtl16IYoWoKm7WRxoqjTJNpJKo+qahO3Lgsek9oIayUMZhTAWJVhWJUKZTVZh5/G+o2yDjUV9QwMsVqs8GEpJA5POhvA8IRMtnHa3kHMyxQwMDE010oOUCIEGJWiQKio49sqbaKqrl10kxfH/es+/QVNWROv3xc9/Foeeeg6xgTEYaEMnC1GjJLXz9VWzWWxetw4LiShy4RhKyawcxKl0DAGdUYrfptYWiWOqsVgFGs7GE8hVCyjrqijnczBXjYiZqtj2iZvgu3IHFjIRlCiMtujhrQ9IzJRkeGsJY3NPZRKGMZ1B+LzQFJqFj/d6taKHzeyGzuBEOb+AcjkGDsw9R3rRVNOAxYkZiXWKxaOoaQii4q+FxmQTh306rTAIlSkdJosRA6fPwOXxIDYfxw/v/zGqFhuyVQ3y9C21WFA2a6EzatEcCCIdTcKsM6OQLmL96rXiF5vIJcVA3mayw2yyi5RDZzbAVirhhV//FouTE4hrNQi0tKJrwzY0t3di/dZ1OHj4kPjF8t6QcGWtQZ5d3hMUP5MJLSknPIfEEIjSDbpHQe55aajBtA61gPC+icTiYvL83ltulqKZSGZQU1sr8pdcgeGsSRw5fBAHXt+PwYF++LxO7N7UjGRoQuBzjcEkDSIPZ5qj57IQX1iK2a+8aBOQiTOiUPb5wdYg3nvjdSq7WacBcxfeCHnw73/qQ6KqhzabxKr2TrR2bUT/wKBAqZyc+DPZ7AZkqqqBxCe3B3FjtwOOSgRWtwVVbQk2WKGvmlGxWfAPX/sDzk6UoXE6EYkXxCzBZa6gw6fFP91+LZrqDMgraWSX7QsJPOi1zfjWA0fx6LMDqBQV7NrTgptu3oFat05Cg3t7jqHn2Otw24GutkasX92OyMIcRkfHBYWhlnTr1i1C1mMGZKZAgp0Gv/7d4zA53KjxB9Db17fM0lfdnTiVq5aQw9iyZYsKQQNIZ3OyVyUjm88MGf0XXrgHmzduRHNjk5wDJCJ5fV5h8VK/Svct1iDKJ1wuB5584glB2GgswLOfjHnNAz+5538VvnOTHD0qOba8Y7J751T3zsLFjlotoMuenqJlUyUSK5+3AneeK6zibqBOjeoqcTmEVrKnVFh1xcT63L8zsFG81biM1WN4ZAoP/Oy3yOa4z9EKk89sAm64/jrc9sFbRc8nB2YZWFqKwO50YGkpLBZhPp9fCCPM9iPMUaoUYLM75IEgpDM0OIyB3j5MT88gm8mInICGrOxQDYYsVq1qEA85q1kHg4EO62q4pCQms10hp4CTSj6L2FIE4bkFZOJpKDkFlUJJvhdF2BaLBi6XAVarQYqIxeaUTo84PXnJPNQItdB0WJiKVjuMFgsqejuKVGDR8b2QQSayACWRYKosSgUunpOob2tEoCmIUi6ParYoNk5L4QW43B54A3XoOzsIpQDxpOzYvhm2tnpkKkVo8xUUoGBwMoeHfnUYhbKVsx30hjKU9BwKsQnYdBrZ2ZI96KgyhkcLK/e4oG0Xd4I6mHJFcI4mXElP1NXBALxuJ0LRJZTMBlz2/vciVa2ib2QEeS7zuxpQ1xGE3qKFzmYWSrbdZBNvSZPBJPFQNBlQ95lNamIIb7oy9UQZiYTh38XCZ3XYJbWCXbs/WCc7QiE26IxicqxjynVJ0pFFUpMrpiUBWqvnQcmcsCTqG1uQyBaR4gI9lRGzXe66CEq2NLWIt6DHbMaP7v060oNjqFDgzz0Fr6PLKQ+ZQ29AjduBoYkxaLNFGIoqQYd+kLUk/hiMaA3UImB3QpvMoJM+hBVFNHRCQlGKkm3IhiptBZwXrEfzRVthbvXD4nfB4XaK/V5ZQyd8BRWwmWMTpIWRLOVlr1kxexcWI6dRMyqM94ovIBWeQirFxIYKpifmkOP7GI/DWuOA3u2Cxu1BbWMLqpxoNBXYDAYhCdTVB3H88FHUNzWht2cAD/zng6hYbIgWirKKMBtMcNS6EE0noKe2slBCwOlDajEhz5nNTDixIjAkQ3MrigbpXA7h2BICXi+qmTzaGpuweuNWrN+yRTRzdFKhtdeDv3gIQyPDYmxBeU+Rf6c8e8R2hfotjRZ3ojwviJKo67yVxptGGeS28lPVuC+yeGnrdvvnPo3w/ILoYWOpLI6d6cPhQ0cxF+E9oDqRVJUC7MYqLtzSjPjchCqr0RlR1peQz9NXMod0qizRVbt3boVdX4WBjOZKSZLPeT/e9r73opTLoEy9ssmEJ3qLeOhQBPP5KnZtWCs/z/8n6z3g5Lyrc//v+07vdXuVdrXqxZLlJhsXwIDp3RDSIXATUm4SbjohgVxDkj9J7oWENHogBozBYMAIg7stF/WuXW2vU3b6zDvvlPs5Z1a2zN98/LGxVitpZt7f+Z1znuf7nJtZJZ/rxF/FEhE1v5erBdLlMgHD5qOvGuTWTSHcZhW3XxqOhuLkvKaHhsfFdx9d5SMf/zKJsZ04fLLf9xL11Lltb4T3v+sQEa+tax1LrlGKVBOCVIQvfPMcn/viQ3zgg7/Iza/YRjTUJB4JQsPDhXMn+eH3v4nfZTPcF2PH2DB1MfsXSoq7k1H/ptFhtTFImkLFapLKVfnHz/wb3f3DWNKtis9XGKnyvgjov6dXO2ypDWJul1ogRW11La0846GREUY3bVa4gBjaxSp18MC1JJJJUum0dvqSuiDCGnUhNJsMDgyrcOcrX/myQvN9Ho+OOtfWVjH+81/+8kVyi5LbdYwpS3opeI4X7Qzy3zs7sE6huvLvV4qYCBaudI6d69SGV2+joF0Za175+VesDfJPnaFfMcxfSWPf2OXJjyttYmNsKsgsyYxztD2dw8pq8k+f+Q9m5vLUbBNDDLwNi1fc+gp+4e67lfp97IXjlMt1hodHOvu9dpvseppoNE4wksDrEcpJnfmFRZ5+5ml++NBDzF6ewvS62b11C5uH+on5nDjsKnYpTzmXxmW2SfYl6B0bpNQsqYlS1KEOkcpZgkKr6y4hX8wxf/nyRtq48CFb2GVRLvmI+LwEfEJvaRAImISjHnB2pNECDXaJck3K+wavU3aL8uEqliy2bt9BqH+ECk4Cbsgtz1FeW8Zt1fDJWW7X1YzbdMLmrWOq3MyvF3DKfiSVZ2Utw7U33cLZ89Oks0V6BkfYfO0esp42xWaDqDtIvpKjZYY4+nyar937KN5EH5b40wyb3PIL+AW7pcdrg5hQOQRqLMjHVktNsk7bJtg0iAj6yunQ+Je4Aw0OtmjSPTSkhI6fHTvGO9/7Pu1UH33mEW6480b6Jzr7CJEeBtx+WXlQyBaVMyihrzL2GBodJl/Mqw9xaX6Za/bt5/mjR7nppkMsLC9SqcpCvFd/bekqpOPT0b2IXqQLqIPH4dG9sPjOxIsVTYgKUHxbNSX4hCNJLXMizJG9omTfDUrBxSQviRV2HW+9ySd+63dpLWdw1usa7pqqlHBFo+zfu4961VKD/YWpixSW0rSqlshNNH/QJZFNbtk5NXDU6ty5cw9hu8Vgd7cu8NeWlxRigNlh2q5XSyzUinTdvJf3/M0f0OwLq6DhxbWBw8SSA1/GvXWJSxLQeOd1rFVa5ApFzWkUi+z81CTL58/iEKO/xDGVq5SrDVIra4o6k2KDz0ep2WIunWbznt0UajXCvoAeXIMDI/z4oZ+Q7Onj9PHT/PDBw9huJ+t2XXe4quqWkbvHqRcQeSb6/AnioYhCu0v5AnXBS8mu1qrRaBj0D40wPLpJD869O/dx8NrrGRgY1tF+JrNCb1dUrTk/fvhhvnH/t7WDk85Wd3UyZpRNplyoRbCiYhZL3zcZh+rloSGj704or0xRRM0dkZWH36cjNxmJvfqO2xViIEkwX/nGt6k2TGKDI0qj0TBuGQm2GsS9bW67bhNrMxdpWk1kVGC1LS1sxUKNUsFieKSfbVs2aZ6c1y2pLVWFBnQne/ild7yNSjFDW94zDJ5e9vDFp1a4XHBoMoeEHovq03SHGRzbhFUrUSvlGR7bxNTlGQZcNT56exe7BuUiI1hAeVZcuFsmHgG8u+BiKsSbf/XjTBx4Ndl8jf5kgIFolVfd0Mvt+8cJeiQVp66/B0lm6RCcnDz5bJ7ZtSI337YLf8BNPBQi7I9QLYsauMrDh79HdmmGieEoPkeT7q4kHo+f2fkltadJHqjklharNQyXT1GITx45RlXAFOUSsViywwsOBPSiKiHf8wsLWtjkUihdm4xBD+w/wMEbrycQCnPu3HnW1tK6f5UL5WD/gH7OJa5paHiQ3r7uTq2Qfa3DqSpcEbv95KEf4/f6FPF46uRJnfoZX//Sp16cMcqt52X7Nu34HDpau1LsrhTGl/Z7HcrL/6+wiTBcsWWdn3ulmGpXJxLrq0DYIljpGNVfyp+7uoh2EhI2PH0CSW7amCK/FTO8YfLgjx7ha/f+CMMph4AsICxeedsdDA0M8du/+9sU8iUKhSrrcvCLL0T8bVaN+YVlzl+Y5vLlRRZX8iykyjoWCgWcdEXcjPREiLqbWJlFKK5Ty65RyaRoyhiyYWI7DQLdUa659Tq6Nw1Ra3YeKLlF1iudEdvq0iKllTTNck1vQG7pfmRkJKEaZhuvG8IhD8GQiU+KYMCBK+BSSbrgpKRblUtBqVCiUqqqAVlQZbV6W3FbPaP91KtFMgvTmLUq7noTh9WmVZNbcJNsPk/PQD+9E0OsVtZopUvUMzUy+Qqx8QkG9+6n1DK18JVF2NKytVMRWr1lV3E6fQh05L+/8RTHLq1RdwbxuhyUUi9g1NId43PbJm44SRpOAqLWbTa08MnYbyTapWpPQV4VrDIxt0C4/XiDklhhsmLCXe/7BZ4+cpRmrqxswefOH+UDf/JB7TiEyBN2B7h4+gKteotYNE46s64CFG9AhC5iUSmqnF+yw3y+zphT+h7p9AYGhxTALJclOazlQZGxtrT8xXyFYl4gurI7DSo+zHC71AJQKJX42U8fZXVxmYDby57dOzFdDkbGN2kBrVVqKgqKhcI88u3v8I2/+wwhq4nH6cDl9bFQyNEK+Nk5sUOFJvLzHn/qcb0EZFfXKGayOJtNfIKzUjtMp7Pztk0O9A8zFhUotxO/x8F6ag1TQk19Hi7OzWjOYsPj5NpfeTtDv/J6GgLclk5GbslOufs2lbThasr3a1IVgUVJhu8eNbdHYjHWFma4eO4klXxBRSaFtQypfI6FtRQen5/xsS2YBUv9lpFtI+TbNu7eHghEtNv1+cLE49184mP3MLe4zP69B3j48E/xJWMUjCYOnySnm2RKHaWqS6a/pouI06+Q5kK9pgdR3B0k4fWTGOxly669Gm48tmmMsdHhjcBkG6fh0YPUYTTwyHTBF2RybpqP/Nmfq0ACu6GHnaaAyO5ad/Ki6NyYHCkBagO8jqF7b694vtxuAgFhknpwOYUgJOzmIvl0lqXlZfyhBLOpPKvlBpWmE5c3oOM4q1qikl2lP+TktbdsZfnyBTlyaDu81M2KTh2EtSq3q2uv241tFbX7NTxOrKatI9SQJ8gffPAXqJVWaYkq3PAx2+zlPx6d44nJKobDo+dJor9PtQdlq6IjWTGvC2g/7oG37B/k/QfDBIwsHq/stgzcbROPw62w+5bXIFMJ8Y7330Oo/xBBr5ftm1q84VXDRF1NeiNBVbZrBqgsKMT+ouK+CMdPpwnGk0S6XArt9ph+wt4Ydl1CkgtcuvACqbkL+NpFHX1HojEtZvJAFgol7XrLgm+TS57Xz7ce+AnzyysKihahmdjABFUmZ7vs96rSJReLuo+Vwjs8PMzOHTu1LiytLpPNrauQxSeXaAGmGw62jI2rt1UEXtKnCes44POTSaVZXV5h9+6dTF28yMOHD6tfWrpAuXQLFcy47+v/8LLC97LCJgeEdn6dMeTVReyK6EQn5YKN2fjrxa9zdKQwWkhfthl8+Y5Qv49cx34u40/++9Wd3os2Bxo6zpGHQQIdRbZ88dI8/+tP/hZfqE8Zj8K8G+4f5u53vYfXv+mN6vWoVBrMzy+rbP2ppx7n5NEXsOSd9oRxu8M4vRFsjyRs1+kLObhxzyjlpUns4gpDPVH8XrfeLqXQ2vUWlcw6508ex6jbko7BvuuuY9M1O8gLycAqkctmWV9ZobC0Qm0th8NuEQ37ZbhGs1YmKN0hTU0ojkR9Orf3uE3db7jk0BDZbccZqOMauT3Jrg/DjdsbVISPJC8M9nVTraxTK+U0bcCsNnG3XFRzFuViTfmdLvnAX7+DilmilS1TW68zu5Zj4KZDjNxwCNsdwOcN0qhJAruIHSxlh4oytyH0epzMzNf4239/kIrZpfFEzvok+aWzujuU46DLcNHr9BKS5ImmgGabyCCry+PDsG2KQqDxiendUM6miKOqNZvtb76La1/zGr75hXsJtB2cPneM45MX+KO//32Sw90dlqksxytNvvvN+3nPu99LsVbFFw7SdpkYXgcOj3yvmt4kxRepj7GEsnpcJHuEnt9hp75kv5HLl/RsLiXLt9um7pss6RwGEYYKAAAgAElEQVTawim1WVxY5cypc7z1LW/h2eeeJhTy09WdIBQN0hVPaGyT03CwvrTKcz/8CT/83BeJt126h5U922KlQM3jZevIuBZUbyJMKpthdWmZTUMjLM3Nk1lOqcpW8Etty6KWWccjz0HDIuTzcO2O7RzctpVA3Sa3skw1V6RRs+np6VeOpzXWw81//mEIhdR7ps+M0aTSqOIwLTx2EUc1T2EtTaMqFJcw0Z4h5qdmmJuexCrnCcUC5DNZ0rOrrGVyFK0a23ZtV8VeUIDZhsmW6w5gBf3UhNsZjhILSPpIiPPnpvj3z36Bit3k7re/m8/8n88S7kuyXF7XZHMRmkm5lUinvkhSbQXZdJa52QWC0TBbdm5nsKefXeMT7L72ANv37qPddNAul2nYZYLJMP5olEK2QtAbZHbuMmtrS+ya2KYWjt//0z/XG71h1VUwJjA8SQ6Rv2XnazQ6iTDCqZVplvhWxU6j7E2fW3FvhtHU7zk9eVFl+dpdN2T8ZpAtVGl6w5yZW6NgO8Atlh8nlbK8rgV6Am1edcMYS1MXVCwk1KRCI0+9XtXpyrZNEwwNxWi1ajhML01PgOVsnoX5VaLeMH//sf9BvbKg4PdWO8yyMci//eQSz6w6KSjT2dbVzGisX4OuF5fmMbxeCVNkwCjxx68/wHVdFYLuAl6fQxPOXbZDJ0U1SejzShpCnN/5iy+Rska440A/e0abbBn2qRdQ0lkkskYuTU6Hh6bpoCXwA8cAC8t5fYb8cdHXtoj4Y4S9IdLZVWr1Epm1SVqVedpCZhELkQjQZNXkET2CSaUs9rCqrmwahpPPf/Veoj0CTe9RW4moZQUBJ/oJWUEtLi8zOCQovwkmJrbS29ev7OLv3Pdtykqz8uARK5Qh9hKxf7gYGhjglttuIZ1J6TnhdfoUa1cuFTl39hxPPPYIzzz9FOOjo/T1JvUMl7G22IGMB771f5Wb0pmtym7gKsGKdnIiTXyJ3Xml4F1dCPVrtIPrrIzlVrTxnzY6wU4XpBGIV3WHLxa2jR+Vz5yCqjeK4JU9n9gUrqDO5BcRT1ZTZuqyiTVBJjWf/9L3+OEPHsMbjOjhY5XLfOSP/givN8C5s5eU7Tk5NSeSS1VGyi28WBbfHni9QeotB02fGKJb3HFgglHHOivnnmPX3u0kBro3crNc1ERU4gCzZtOuW1w4fpL05XmK6Qwj28ZJbhuh7kV9PC6ZUAmhwKpRFwl4LourXsPn6qg+3R5JYJAHsalEdpfbicfr0dGc4XZLcomObuRA9wmHMBDROA75MMm4RhSAgz29FIWHl1rCLuRwyAStbNCoyijP0L2X0GcGtw3SPZHUBOtC1qbiCHLdu96F5U9giwlXjOeCSBOfmyDSXFApNqkVi/T3ddN2d/Fnf/0Vzi3J6Bl87nXWLj+D0y7q2CdhOhhweumSnV9bRnkNzGaTbl9EsWxyY/X6/RoJJKOlvr5BpuYXedP//C2MeJzHfvQzUvPznLpwku3XTXDX+96MJ+bVz6ULB1apRqVQIuALdFIGRJZttpSc093XgykPqcY1ORUxdUWqrkiydpuahBw35RC0qZbldlnSGJrV+RTlYlUDZ+XCsZxK6+0zn17nda9+DTcdPEg2s0rI5yOusAO3Jm0nQzGdJBw/cRJ7NcMj/3UvrdR6R8zi9jBdWGfJqnJw6179vsnhPvKVou6KJTVdxCar88t4RQjWbKpQyGW3FBhc2BhRC1/FUbUZ8Hjpkb1ys0VvJM7w5k3sP3SIut/NcqPA+vIK9YIEC3vw9PYS3zJC745RvEkXucwi06dP4Wq2iUa6WF5Ok87m1OAeiYRZz64xefEC5WyRSq1B3+iw7vUFotyS1ItElFAigTMeYl3S5pNC8/BSzDf49N9/BtPwsW3HLo3v+etPfBxvNELBtgjHo0rckTeiJtOKfFlf+57efraMb1HJ+8D4Znbt2MmgiIYcopiWbD3ojkQJhTzkZVwc8LM4v0QkFOPJJ58kGAmoUf+W227ln//9X3nyiafwSXak2FXaTRU+ycEq9iNRKnuEhOTxqKpZVhHC3nQ52lQrRYqFHDPTl8ikV+lKxnW82pbMwbqlTFOr5eHcTIpC3cBqywajqZ66cq2hcIKhqJub9wyzNH1R+aiSNlSuV5WqVClbvOetdyoVxWoa1IwARy/OspzK4mw7mOjt4tN/+UGa1qLoq7BbXuqOJN96Zo4jhSTHl4rYZlv5w5Qb5HJFTbOXOaJAKXaG4Lpgjjff0MNof0D/TDI5cLVEWuagKUkbblGH+xRZtrzu467bthP3lhXxJpYWUaGLp1P+53b7EN122x2nafTon1WgFoLZE7h2yB9WdfXJU89pjFLLSuG20/SHPbpzK5ZrFCo2LcNNKp2lWqqpP1iey3ShwEpmnYZoJ9KyZsnr6FuM5mJPkIT7Hbt3Ku5QAeEul5KC5LJy7733bnSBhk5sJBFDRIeiw5D37Lrrr6NYzBOLRGUboAB5GWceOfI0RrvFQG+3snzlkiOXJAERSLdvPPTgv7Wl4os4pZO23Nnvvbgz0Jgu2Z3Jfu/lVoSr93VX2xE6ohbVeXbwMFfbHjZEMB0V6JVcPpWudBz17Q049sZO72pG5xX4tbTmzVZNC58sSBstL8eOTnHPpz5LvSGBmQ0a7TrhaFhfWJcriN10Y7rCNKRj8gR0PyhxHK1qFXdAOJcubIfM1k3eePM19OdOwvIUew8dItNqkVqew2GhUvzIaA9dff0YgWAHBpuvUppd4pnHH6Fm2sRHerTAXzgrHpUhrrlxL/nVeWrzs4TtphJN9GR2QyzhxzDqGlwr8l4piJJdVRazteyjHKYCZENd/ZRaTgY2jetrWy1ndXw6PDBE3a6QOXMCZymn3U0136KSE3WlU/1ittWg6rC49rX7qWOSydapOMLseu2bKDc8uvMy3TJ6reloQT4LVSuPpx1X7qfDZxKK93P/905wzz3/RWxoD7jL5OZlPDmNITfTdoN+w8mI6VKMmdG28Do8RFxhXcZXbUt3db1hMcVKRp+HPTfcwErTYqaQwTab7Nm3g2557cIuHDEvfr0UOHWenxHygoxOR0bwebw6rpYdqlwSZL8qQgQRnehuRyTPksll2xQKFU0+kKy+hZVVAqGI2lnE9JovV/GaXpKhzn5CDm2336c7j80STyPAA4GCt1uE3X7W55ZZnJnlujtu4Uff+i7JvkECPd24mw3mXniew//9DRL+qIpAFuwS06U8e0e360jHCHjoHx0iu7aqFx4p1qefP4ZRquBvd3ipcumSIi+jrGyxhD8UUqarR3fqBiOD/ezculWxTFMvnKSwvILPYxJqNTSbr1i0KbddOCJhqgkfu956B9e/+mamL5ylmlljfv4ybrcDfzCM1xumXLNZnp6lvJ7RkfjQ2Bhl2RH7w3g9AQW4h8N+Nm8ZkfsiLZ9baTOGEeTz/3Evly4s4gtE+cVf/WW+/6Mf8PTzz6moRf6WcbCQgCRuanx8gt6+Pr3Rez0+9T2KiESzNA1DdzFyoRD3iQDlV1ZWNG7m9Okz3HDjtfznf36ZV7ziFWQyGe3sBXAskUEnT53k4x//uCqj1ae4sS6R19vvlwMuoBdJf9CvHV5hXTruWWqVPC3h3rYFelDUnMVt27bh9sn6RFTOln7u1ytOjp6cIRiO4xWxlcukaXo5dWGRdqPGwe2jjHeHWJ6f1Pe0YklaTI21VIHbbz3I9rF+Mtky6bqXMysVJhfXVLARcZns7orwjx97P+1GVowhunP2Od1UHD38+5E83z22RrrWUIC6YYoJ3IHRFC9tiwMTOzj9g//mHTcM8pEP3MHMuRMkY2F6ukWYJ8IemSuJAr+hafVT05O0G07t8KSB0EWTRo6pJlaxaTLqNNwxvJF+zfpbl4Dnep1kvEt33CI4WUunSKWXiYfdnD/+FL0RJ6NdYeqVGi6Pj1ytzvmZOdLpPJFQVOjFim0UUVC2WGR5ZY2VtRzLqYJOziQ1RordloltKlIRRahcDGXsLM98d3c39z/wPb28SzEUcZ/oHWSkKTebgM/LG97wBsSPPT87y/mTJ6iWy7qHFSpWJrvG6PCIfr1YIARgIt9fEZkPP/TFtmB7pKu6ssd7sYhp9dooghvF8OWdXseMfvV+7+qO8OfHnz/fLV7N7lRlvFzTriqI8ge4MuLs/PgGqNoWibbVSWiXfDszQC7X5G//7nOcOjOphALx04hBWzoZ2xYuoV8JL6bbj1sCNmVkUStjV6o6G3fK/N7wiXSD3QMhbu+rs/bkT9gxtp3nT5zG63Ni1xpU7TpFw2brK29l9y034/R7qWULPP/II0gmgOSICSx7fnKaQq5IpdHk1e98HSGvQWnmIi7Z/QgcV6aswQDxZIhWs4Q/4NFgRbldya0yV6vhkttJMIjHH8YT6yFrweDmrSQScUrrKeYvX2RkpJ98LoMrs0p1cU5zCxtlg3pJTKkNjXERD2LZrjCye4TRfTsoVirMpPOM3nwXrtCgmktlxyQ3JO3WHQ08AVFdJWhJPE6rit8j2WMO3vm+P8YZ3qWA4paMaXLTOIwmbrtCsFphi5jkHRZGvUTc7SPYdDG6eYBb77ydww8eJr+aUYN2yOHCG/Ixcc0Ocq46177t1YS2D7FSWadYK6vdQR5dFceKl09GGbLnEdm+JHF7/R3ihEP2dlLOW4qaE6Sb7C8LpRorSyuKnKpbshs1dUE+tmWLJrbnMmVqxbL6/mKuACE8tOIhWjWbib4R4qEYnliEExdPseuavcwePcvO7Xt49vBh9h88wEpqjR8cfpj+zZu45sBuWuk1vv2v/8ql42eJBKOs1KtMltZJeqP09w9imZ30bNkBhkM+tU9cPnOemyd2YqczrKZWdbBtVUWdCLGupF7qLly+hBEUe0oMs96mnitjZfIkvQHqjRplR4O4P4AjFiK+ZbN+3dqx0xTnF8k2Kmy57SCvfMudHD35jHauUdnXuETy4lLOo4xqy+tZRsfHqInPVlBtTRnnt1ldWaJUztE7kGTb9k0kRocI9I1QKrd5/PFjnDs7w6Fbbufy7AzfuP9bBCNh6jImxNDMup3btir/VoqP7N5lrCVTnl/9tV/TsZWoqjV82XSwMD/P1NSU/rjc9Pfs2c3c3LzueiQVZdOmUZWxy3hMgp/lcyrj6Q9/+DdfzLoUjYJ0GcFgSC8bLrcEQLdZWJxXuMSJ559jeKCbLWNDSpxB9AJaAFts3bpVhTDtdl1h/IbTw8XJFWYX1hnbspVmwyJXzGG4/BSqBkuzk9x5y7VEnC3SqQUwG1rkM4WaSvjfe/e7sCs5CpbJM+cWOTGfwR8WIEaQsLNN0i7x2U/8JnUrRUNsVnRyGFuuKPcdT/HMsoO0meDsTBpDu8kGiaCbHf1JLh55BGvmOLdNJNk3Fue5Jx8lvZbhnnt+j727JzQeSLya8ud3OducOnlCI4Ei4ZAWHCVYiM9VfLF2Hb/Xj9cfxvTEML0Cng4wM7+oqEN5HaUeiCJYLiUeJ8zPXeCZxw9z4zXbGe8TMLhYmjykcgVOXZzEEJ+qfD5rTWbmV7lweU5j5KQgishOLn1jY+Ns3jyuF6SOz9ZUX7W89/LrXJ6aYt/efTz91DOsra117DpChBK0ZLtNIiI75hh2rc5DP/qRTkqGBwc1sDsWi+heUtIfpBGQgaLoK/bs3qMro2w2i/HYT/+rrcGsUthkNLfR8Wnxk+7sSgqDxu281L1d3eFd3SG+VARfLni5ughqVlsn36gz2hQHkha1qwtfSw3gYi7tJDh0OkL5GlFp6T817Vh+z17t+r7xje/zlf+6n6bsWgyhVnSsD6ZTZtk+DGEtCrfQ4VT5soz05AESD47bFcDtiNNy+oiZBV47atI6cYQuhyT9Si6cRc1G1WjloIOxO29j76GbKGbz/OD+7+A22wSCHvWwLU1OUs1ISKOLfNPmrrvfzMhgnNLMWeqr8zTLnZm1wJNj4leT0aCzTakq4yqHEihMn09pFEI5WS/XCHUP4Yj0EYj1qk+obdewyik8bnktGpSnJjEkuduqY2VtStmSpqGHxfZgSPJCFdPt4NrXvoJgT4SlQgFjaCfRoZ36ehkSXNl24vA4NC1aCTvOCFXtrqt42mVadYMvfe1JPn/fBdqhCKa9Tru4gFuUC5UMjlyKfsOkN2DgFyFLyyTRdjI40MWe6/dz5vljVPJ5pXIE5eEwTVJWgWrcy2s+/D7G77yRxWqWdVFqymcRGQG7cTo9auiXoF3Zn9VbLYXSChJK6PlCypcU5kwqRdlqkSvVyazn9aHdPDzEQH83Hq+Mc52YklzfaNOotlmanGFbrJ8n//sBRpODHPrT3+boE8+we2QbmUwBT28Pi/OTjExs4thDj+Jyeziwbw+PPPA9RrZPkMoXdCQzuzbHtqEeBSzf97X78NkOspbN6cyqRq4IcaJvsJ9KU0aHMc12E9j21NnzHOge4g3X36x7ntnZyywsCtA5yN7du/nx9x7EEvP49mHCAwOsZ4rUc3WMpkkkGqZ7ZIDkpmHiPX14YmH12K3PznL0xw+R9LhZnVtkuZDWrLqB8V5mpidJhCO06w3q1Sap9bwGfErg6MiWMfKlCg3DwaWpOay6mLArlEp5unq7eOe77yIxMgyRJPlig6mpZWrVNk8deZ7Hn3qSYDhALBnXZIOhoREVIWk3sQEbUFyakJWsOnfccYdyMS9emNTJS3dXt8IlpNMTrq6QPEZGhkmnU9rFdXXFeOihw7zvfe/tEJpU9NXS1JB77rmHubk59WkpMUc+7yKIWFpSDmR2vcB6vsPKFGFMPOJnaKBbkk5pNS0sq0JfT48SQ5qNWic9vd3S1cfxE+fxeCLK7RRPrExiJN5qfiFFtbDGbTfuw9Gu60HtdIh3L0u6UGZk8wTXHTxAtVzi0mqZFy6nSFeaDI1sVnD+UFeIAdPm//7VBzGaOS18cq44VcjmItcKcKbo494nZmiEtirCL2DWKSxNk5s+SzNzga0xB91eQ4HNEgfm9ZrceMNO3vbWu9QzK0IQLWo+D8eOHqWQr9DX262FwCc7YaNz2RUxmHRmlkCqvTGcgSRly2R2VgpfWJ8ZW6AXMnkSRXy1wvGjz3D8xDPs2znGoX27qJaKqkmYXVxlcTmFOxDVoPDJ6XmOn75Aer1EJNJNd9+wvmeXps7zS7/0PvyBkH4e5LIj7710eALYF7uZdGn79+zj+PNHmZ6Z1mInHXlXd5eiFSWIuyBB3LW6jrnl8iLkIn9A6FVdBAN+Bvr71bendaLRUAGc1Cr5rBnPPnVf+0WbQrtjWXixkKn/Z4OjaXZ2f1eK39X//vNdX+fniLyvA7h+SaHZ2fHJlfYKuKxTYOUR6ez2dOipBU5kqSLt6OT3SQFUzt6GqV0DHlWdJxJcp9oVLk0t8Kd/9gkkx6NQquOUubV8kIWh6PThdAc6RUV2aGLmFgqFR0YsDdq2id8dxzJdRM0817jX2FRM47U6aeQiEbccblItm1f+4jsZu/lGVpZXuPc/v8hwohvLrtAz0I1dr3Lh+aO0qraqMssOg9/8ww8T9jYpzZ2hkVmgXatoJy2dnZDJZb9XrUlqcEMjYmQM6AyG6B4ZUvuARA9F+jYR7h3H8EZ1cZ9Nr1ItruHztXRXE6tVWTzxAl7ZaRVsSulChyxtC5BZxqaiKGsT2TTATa9/JcmxTTgHxljK29iSjFwt45BoHlG3BYI4WuIbc2sCugR8uOrysOeYXHDwa//ru8SGtlEprVHNzOMkj52fw2/lidRt+sJuAnKgON0M+aK0GxVK1aIWbCHpy0VL/ESDfYNcc/MhenaMk/W36d67hbzDZjWzRqNQIBoLarxK5682a6kVVXhlMjnOT15ky5YJDuy/lvHNY2rstSs1ypL80BA0XFNHYCKX1lw6s63Bo1o8pXD4Ylw6c5HdvWP82Vt+iUP7b+Suf/7fzFy4SHZxjR079rBaLLC8uogpkTR9Q7rbFa9cwu3m+ImjTE5Oa8TU2N5teJ11BhMx/u3/fJ7ZJ04p3Pvp+enO7dfjZnTTiNo5JN1DvKXhoJ+L5y+w2RlieySBKWpav5dYV4xEIkGg5eT0U0eomU0Ovvv1XMqssjiXwqoa2IEAXWOjRAf7iA0O4Yol8Ls99Ho9fOmTn+RVd9yih7BpWTx6+DCZaoEDtx5kZWWeVrlKq2xpZ1kuVHTHc/MrDnFuapr+kU0cOXoKlyeo/NjLs9Nk19d493vfxrXXXUNiaIiZTJEfH36MZ589wcWpebq6+9i+Yzubt4wRi4V1d2RJVqTdVMFBBxohF0xD1XzVqkVXVxc33HSjUjp27dqlXVo8Hu9I0xMJDRfV6ZMoXhUzVefrX/86r371q+jt7lHDukypBPpw773f5uLFi/rriCpwcnKSRx95RNMTBNPX0c218LslRcEiGQ/R0xVVP53YRUTFuXl0RL9GhC3yyNRNFyupvNKLXPr++XRkJztkEc8tzC+Q8DvZNTGC1axoxyJB2ILSmkuluesNb9aLdaVS56en51koyxXOzcjwJrLpZQaiPgbdDT77sd+ARgZb9qDybMh5ILpIh4t6fIz/8Vdf5dSyg+LaEjsmBlg6d5yhhB9PdY6DW/vpjccpNessLq5qOPbePTv4nd/5IOWymLQdWsjF5/rYI49h1w22b5tQNXuyq5twLE5FEHAiaGsI3zVEINqPhZdpEfPkS4QDIfwhHw2jreg5u1jCqFb5/oPfZS29yK4dYxw6cA3p7JqC148fO0ul3FCU5KmLU6TzRTZt2UZv3wD1WoOllZRCEdZWF/nA+3+Dbdu3cfLUac6fP6dn/sGDB1V8JGNvGUuajTYnXnhBc/q275Dv08vi8iKptRW9mE9PXiIeCmtwtZwpklAikzyJe5MdtqT1uKV7agjJydTCJ8VRrCrGiRe+/2IQrZqRX9zvmToH1tp11d7vip9OjqKf3+tdPfK8Ehp75b9thBspwmuj0euYj6/8H8ENXRG1aAfYGW12urorPiURtnQiaUQJNDe7yPNHjzE5eVmjRP78L/6cr371Gxx59gymGaApBAQpcpJsbXpU2CJFxZB9XrOldBaRbktciRiU3aGY7tSG/E02F6cYaeaVkI7hpNJsseZwcst738me224it5bl0Qcf0liYeDBItV5hcWlBjeoSvyMPuu104u/v4s8+9kcUU9PUVi9CYQWjaSnmSUzGEWWEtrHqFV3M1/JFVY26IxF6No9Sk92ny4Mj2IWvewTDG1EySb1cZG7mopree3u6KM9MEqis42/WKcytkV1Jq+lbpNBOXxwz3kVsbJzophESEvsRj1MrlVjMlGiI/LyWw5maJ2e3SYzvolGT8UpVZ+2lYomnH3mQPbu2UHOM8Uu//yBlZxRLEtnzy3jJUM+cJ0wZd72OG5uIA+IOIbq4aDVr3Hb7rezffy1DE+N4IhFaAuPGoFIoE4lEOXn6JJeW59WmIJikvNyigw5NCEh2RdTmEAw5ScSDagZPxmP4PT6ZVumHWtSAEhvlVpM1KtSScFm5+Ym3U/Y5oujS0ZakebQlCFOAxSaNXIWFqUXiQ0PUfS6Gt22hJLgl09Abs4yg2t4gq/kcp8+e1jBco1LV+CXJeHN6TeqtkkgDOP2zF/jRP34VjyPI43OXqRkmAwP9nfBgSTJv1FXcIoq12eUFBhxeJrxh+mXP7IC1XJrrrj2AkS6Rn5wlItSd/ignnj8KVotMsc6Sz0UxEqLd08XArl1cf/Amtg0Nce+/fY7NQqCRBAm7iVUscu7McZKbBzhwx42cPneKUiZNsypkE5SvumPnVtbyGaLd/fgiSX7y6FM4PCHKVYul1RWVuL/rPW/B63fx9NHjnJ+e10iqweFNDA5vJtHVrbsiMfzLZVUFalKYJAJIpzKdC6scbCKYkANK/Ftvf/s7mZyaYseOHXrT7+rt3RipyWRHKEeyn+p46+TvSxcuMDs7y2te8xodycufcXV1lSeeeIJnnnmGXD6v5A451GRXJD5MuSDKiFVV5+K9c6L82qgALtV/0MC2a/T29qh4XYQ1psPLYrbEJYEeh8I4NUfOS9VqkCtVsOuWBr1uHelleKCLmeV5LKupsVmF9TXFqR16xa1YVZtSucXPLqWYK0l+pYNENEm9WqAv6CbRzvNf//j7mPWsTtYEhSevXdAtySxOXIkRfvev/5UnT60Q8ZgMx7yEXU3lpEacRSZG+9UW1N0Xp1SqcebspHrwPvE3H6fRKtNoiE2nrB3W2bPn8fvlshXq+B4lOWeDyiWFQlmtsgoy/aQKNnMLKbxOr6bdRONhXRvJa14rFlhfTfHA/ffpNO62Ww8p9H51PUsonuCrX/0mqeV1BSj0DA7gCgXJFwp6JgpGUHyoQvUQruzQ0DCRSETHm3IRkkAAScOQ1mpmeppdO3cpfWdtaZnLU5MsLCxQKhR1irBv7271Q4pVTNYc8mRp0LVSciAqxCRh18q+2arhFc6vWxB9HgJyiSmVMM6d+rFWnxfpKh2HnfqctGiJh++q/d7LRpYb/+cKUuxlPyY/r3NRf7Hje7F7bAqHsHOVV2Vnp2XcCMrseAk7lAUJ0Oxk48nDs7i4xOlTp/n2d7/HY48+pQit/oFeJraOK3vyfb/4C5oJ9RcfvYfurhHxkaucWnZcqtpzyY5IkhoNfQglAUF8IYJikjfU8JqYLpP9PRHi86cZdtbUEC63lYrDxfZ3vIX9b3gd5XyBH3356yxMTjG8aRhP0Ec0HFKxQjW1rvL/htNBtmWx/45D/MoH3kNq7gytwgLuligvm+QLFUEGk4hEtauRW60EqMoOp1wo408m8SWi+OJR8lYdb6IXb2IIdyCmPVjU62Z6+rKmOogXyVNZp5m+jN8uY61kWF9K43b4aNYcJIe2M/76N0k10Nei5nXgH+phZfIipZYkhxs4ayu0l86Trxt0bTtIs+mlmp/HKh31Gv8AACAASURBVOb56pfv5ZoDu9hzzR7yxiZ+72NPcX6togIimkWM6gLt9BmCjRx+YbPK+LhawdNqqaVh5/gEH/r1XyfgdHPx5HElmJyeneOFuVnGtkww0D9APp2mNxrm0DW7OLBtC/OLM8Sv36Fj0N6BXkVkyeJeXjtJ3xRckzBCBV4n+wVP24vH8GP6AtTKMj6xtdiYdon1pSnyS3OU12X0aOi42xNNMrB5Cx5D2KcmrUAUrxmkHQrTEAGO7IdqovCzEbhLU6XsbvLpDJOXzrI6NaUHz+C2caJhH1azpAfr+tQy//KhvyTsiXNkdYlso8628XGoWxpmKig0Hbk4XaTyWbpdHoZML1uDYYqVPI6gh4mxzZw9/Bjj4S5Ge/uo1CtUcxndza7bbZYwWB8f4Zr33k1DVK+lGlPPP89jDz/Er//Oh5RYf/zRI6QvTZGvrnPjnbfgCXtYnZ1Veo4cZNIVi6hEdqNy6o9u2cGzx89ydmoBu+WkLH/uVotkT4L55WXS62le9ZpXsXnTBMlkj3qtSpVap6MS872CnCUvU6wEMiURH6hg9q4OnZaDRoKHa7zrXXdrYop25E6nIvpSa2k9K7oSErdlqwrT53OrsKcsuZjLy9oZLs4v8Mgjj2jRE3+XXM6u4BTl7BDR2vLKsu4DxUcmhUsKnRykh27YT0WsP22bSrmgak/ZFUkAdED2/MKUPH6esqBIBfMnZCUBebu9ShCRyK8tQ71E/U4SsSDzaytYdptyLkchtcJtr7ld0yHkY1quwdPzZY4vVWk5ArStFi7DJuk3GPXW+fI//j5hZ0UvBWXbUrW3YN7EZhXrGuRvP/MFHnn2OJu6ExzYOS4Yee1qa+urCj+QS11PIqwClIW1DEePn+Njf/3X2G3B+Ym31dDxtxBuxBcsu11ZG0ix6zQ1UkZEou6h0XbTcvpx+5PMzq+yurysI3mZJmVTKWZmp4lGo6qYvHjyHOObRuntTbKUXmNyYZGjZ88zJGSVWLde7GRnvZBeUySb13Sp9cdWQpLwgg16enq45eabGRdBVaXE6vISPd3dOnK+75vf4pW3387M9GUuXDhHyB9g9vJlhZptHt1E0Ocln8uSyqQ0mk2oRWupVd0r9ya7WFtZwu9w0ptIkheVdj6PVa6p5UX8lH19fRiXzv30xY5Pi9+LrrsNAPVGgvqV8eXPC1k2atbLwmh1tKnklo349o0RZkcY08niE9P6SzSWDgBWbiGy0JdurFSsaDLBc88d5fTZC8xcnubixSldlEdjCTaNbCYcFnSYC8PRolzJaTs8sWUrn/zUP7C0kOks6gU23RY7hHSw8qa7qNttDUaU2BYpBGIItxstSqW0hrfePrGZwOQpEtY6AWFkytf1dPPWj/4JdijE6pmLfO6eT3D99QeJ9ibxhUPUSxUe/d6PCdFRTglIONUo83f/8g+EQ20yi2dxN/K421UV5cjYUT4EfkH3aJZqQ8G4njqszC3R9vnYvGsnzpCfthg9vUGc4W4sObTdbtpWWT9MppBH7Cqu+jreegpPNYu5nqdRqWNVmrRqHvxd44zd8VpW5hepNEwG945ht/PMTk3S8ncpscQoLRExitRaJq7YME5PgErqErlluWxc4rpbbiVXKUJ8P3/yuWkO//QIvqBXlbWN4hyuzBlijTQ+wWS1DMJmC79wBU0XXgNiLi9xlw9fU+D9Xlo+D/l6lUq7QW19nZ5glKDbheExiA0kGd+3m5ve9zb1NTo1RE8zoUCUaQLj9Zo06iVMj0m9XMCSQ7NqU2458QST2u01aiVahTRtEcxkVpRmI8t0byCknw25adv5qu4Zwr09lJbXSQwO0Qx6cbr8eEJBHLEElumh7gmq709ew8mLZzDqQmMJ4Y9F1P9VtYo0BOpWafD3v/wRnE0/R1aX8cbjRH1+HA0ZKdWp1Gs4nG793BbLJbztNv2mmzG3n4HhXhouJd1x5vBjjIbi9IUixLw+KpLtaNXIS1xSMMjr/uqjOMY2U0lleeCzn6OWSfHK170aWyj80S5OPXWEY088xnJhhXf98jtZWp6jVZVCJSG8DS2iYgqXZy2W7GO9WOX7h5/EE4pQaxoqEBMvXjgWZefe3QwMDOihLCNMDXLVS7H8TmVSI8Wuqbd6hYbLKkM3HY4NwHuHuSudoNz6ZWpzww038u6771avn1x+11JpAoGgjkelavg2Rl5ycxa5uuxyT506oRDk8+fOqeKwgxmTr+8wXK/8JXQesTwJmiqdkR1PQ3Pq4rEQ+3Ztw6qKkjOr8TaS4CI+SukQ5X3JFW3OTC5pIRAgvtdt6A4pmexSXJq4a9t2gaDLQTjgI11Yp2q3qOYLeIyGeiBFdSoJ5hIO/ex8hRMrNbKWScATUthDImAQbWb50qf/J1FHRZMIrowTBcuXX7f4/gOHmV2YIxAJ0S+WgmZdVaUyDnc3YWF2RoOIhajSO9BD3qpwYXqGd9z9Hj1jN0iT+AJ+Tp45ji/gwe3waySYnvPy3sn7Y4oewkO51sQf7sbti5EvVnjuuSMaE5ROpZSwE4pENNdyLZWlJBFn9Trp1ArVehVfIklsaEgxfX63j7MvnMAqloRw3UnkaRq4m6KIFWGaQ8eUMs5+0xvfqAIqq1bVYilJMkLgefapp8nncp31luD6MNizazfhYJDTJ06ytLCgGMiAXlpEPNZLqZhXS48I1qKREBF/gFw6QyGbxud2kUllO7oF6aqDAYzpS4+9WPg61JGX9nr6QZJb3IvKzStZei9FC12933vxk6c/T7q5ur7QWgh1dinfriOkkQ+aiAXk38XHUSyXdVxx/NhJXnjhOD/80cOsrqRUzdPXP0h/7wCJZJc+HPJz5IHJ50ra8kq3Z5hNPF4Hb3rjm3jyyWf49n3f0YNScE4dmYQUXHlQHZSrdU0ql+FG23DjDcSIRROsrSzgCrg5tG0C39Qk/c0yDokAya/zhg99kC1veA3ZYpnH73tA92vLK0sKrh3fOsEN+w7yH//0L0r+F6LLUjXHR/7iD9mzbxuV/GVyy5OYtuwM2ipqaYuySkbLLVvDYTsGficBUe7lK2StGtv3H8AyUYCtGYzjCCXUEyRGzIBLTNgyqpGw2BbOdgl3PY2rvIa7VKQu5samG7vipBXoZ+ttd9Gw2hjBCGY7y/kXHsb0hejaekA7kNLqZaqVlHbIMupyeLxYmVnc7QaG6WdmJc3s0iJm8iBfesLPTx5+GpfHowv/tpXGtXacZDOtZnZvE3qcJrF2k6DDRUiy/JpNIoabqCeMLX2as4XbaLNrYpzUoghkXPSOjLL5tpvx7tlJZWmBF44d4/nHn8BRsnELINvnp2vrJmLbhujfN8G2QwdkNkR2+hIrF49TL6QZ2boXX6xHE5stSXeXd74lQo0qgWgMf7RbR5S1XIamqD2tKuupJe0E5TDTMGK3HHpOSh4n7USS+PAO3CPjmoUo+8X8eoqg16n7AjlkJDW6JUYRWTlbLR74uy/ywwd+xqJpEk52E5Rxki3qwaYWLxHoSGGulSv4HQYJDMb9EQ7eeIC51UUczRZnHn6CXrEzmA5ipniX3FRpMVMpcesf/i7jb34TlSY8+tVvMPns0/QP9PDTp58mEk2yZWCYE88/Q9Yqsf86MVH3KG1EbvyFSlm7OenyhH5heoPMp9c5N7nA5NwSLYeb8W07mdi2TXFvoWikk27SEHSehKl25GhX/LQKCZaRohQeEV1pfpfOO5XQokWoKePOjnJPVJZSpHp7e/njP/5TiqWObL5YyhOLSnqhiA4d2s0U8nkunD/DkSNPcemSjPLUsKLKPKF9KN2o3daxqqrPJTZMcjw1a0/DmCiVLc12k937lrFhErGQJpSUclkWF+fYs2dnR0AnIhzTRSpb5fJ8GtMVot6wMA0bh3y/ep3B/l5NVve5WyQjYUI+r3o6K/WGBqfu3jZGPBEnlU4pIisUirPSCHFkLsdMukw5X9EQ4XjQQZgi//rJ3yLptpQ8IxAGgSSIx+/+rz/I6RdOa6HuH0yqulKYtXJGSlSax3BRzKS1sxnoGcAb8VCUUODNo/QODWv4qoxNm3Ybj8/HxakLkm2Nzx3qnL9S8zb0EaJ5kCIvO0jDLRFsXko1i3RmTUHcVqVGoVDUNIVcocz5qSnmVxbp7oozvmmQpHTsfi9Vn5uSR7pKPycfex6j0IFhyGRPaDOG3dIMVVVZCu4tGmXfvj36HncnRAgFK0uLnDtzGo/Dic/j0wIm04SQXEBNp9pZZIcrNCdhlopQTEDxfp9bMYDLUzMMJHuw6lVdhRTzeWV6yqRIhG7hcERTcBaWUxjTU0+0BSTdkaO8xOK82scnH3Ld9cmt++d9eVe2dFclqL+s45NftiFZV25dosriVj6k8oHNZNa5dGmKF44eZ3L6Ms8++5zSRqQgihhAkgpEdSTJvfKsySJW0hdE9NKw5VYp2WIdKofM6GtWhe3bRUI9wqc//WndDciHV1Re7Zb8GTpFt243Wc8V5RHTRAfTlIy7fqxKlWrDYlN/F2/cdw0zT/wUp10hV6/w25/837SScVYWl3ngC1/iLW+6k4DHhamQVVicX+ber9+r8Rn5dp3Xvfv1vOXtr6WeW6O4fBbDWlcVo4wZnIGwer1cXifOlkXbthTDI0QCR75Io1Sh6fYS6umlhihJ20T7RnAEE2qSlQFfs5ZXYK6oV6NJUS22MKwMjvIannJJsWrVSh2j7iU8vJvY+G7a/qCg6UlfOk6lkMHhjTBXrDF56QIjyRA7rtnGytKCxhj5ohHSi3OqPjx/eZqq3WTTphGCQ7fw0a+s8cD3HtNi4hEvY32d1sJTJJqreMVq0DDoMSApPiKHSdjpwttq4mm2CAtWSQRUoi7zuIn6giR7uunaupntt9yonf25R55h7tQFGqaDYEJED3W9rQn82my3KZTLlB0wfv0Bbv7lu4n1JcnmZomEHKqkE4amWB40OkvSNxwuApGYEi0su4XLqlKcn8aulXE06hQrOSoNIWC49Xbv9PkIJJP4Ewmqcng7/IS3bMPTN6DiBbNha7crlzlXSy5Uwn+sqL0g5Alw9gfP8pcf/VuWDAfDQ6N4m21MSwJym1SaUvY7wqamZRGQS4HAuV0e3vmetyv4IDU9x7EfP6K3Vqd0zRKl5PaRNwyS11/HW//mYxTFjF2x+cxv/h433HkT3TvHmV5aIeqOcPgb93Pm3Aksf4O33XUHZrWMR3ZrbjfrhQrZUoWCZTM5Ocu6oPXKNv5IjG07dzM8ulltHwrH3hChyedbuiHt2Jq2vh+S26adnj5bG5l/cnnT1cJGFqJ46zbyADsZmBsFScQctTqf+tSndIUhhUyyLeVGL13x/MIcF86d5fTpU6yuLGoBc3s6nZ2cVbIDk2JZrUqXpps5pfKL8E29vlpgO74+8R6LlH15aU6VnCPDfXoNrpUKpDOrXHPNPk150BbV6WVptcD09AqmK6AoOHFFy8XJqFcVBr918xDJHskcaej+T7qhSr2uaRb7BGsnqmPb1o5FRvDt0CDf/tlzuMJdmE0nzo0u0tVY5//7y19nU8Kr3k23v2OyX11aYfKk+O7aLM5O0dcdp2nK5zfC8soKoWCn65b4oGImQyiYZL2aZ/v+3QxPbNciLBYGo13XAikw8qmZKaVLBXxhPeflzBQPrEzYJHi2ZXopVluEo90CBtXz8dyl8xobtTS/xHPHTzK/tEo6lVU8WHysn2BviLDXZLMp0PwAU8U8k/UyPm+c+WOT2Is5FTqJllEuGsIOlSmgjCX9ApvwelX5WioWyGczLC3MYZUrhP1+Zazu2blLO0tHu83qWorldJpQLEImt67A6VgoQNTrZ6iri+WZWTIrK4z09tEUUEVDIP11FZAVC3kV1cTiYbUQjW/ZwopAqmenn2nLoXLFtnC12fzq9HX9E2zs617W2V1VCK+wNjXwVeyTDVs/kFL05MNZKla5cGmSo0ePc9+3vqchsOVykWg0SSgS01tgPJ7A4XKpzFm6QnlABEosS3JdVBsCte6MUCW5V8emG8nu8vWSBbV16xgP//THnDt7FqdTVJuaIqu/pw4FBtYLJY2zaLclzsTAH4rjCoR1hzM80MsbX/sqbtk6yk+/801q1TK//Cd/hOH3kfD7OPXwI9z/hc/jtOrULYucSJ0F5mtbVOoW7/y193LjbQcoF1O4annaxVl8jnqHfuAN05bRqkOEN02cZh2XRPm0nTgdXhz5NFYhR9Pl1T2U6fOzmi0wsm03TZdkojmp10qkFycJBfzU6k2cgQiJ7ijU8wTaFXwVYeWVFL5sNrzEx/fhHJI9qJPFMyeppdaVWPLd7x9mOr9MNB7kzXe9kn3X7Vbzrhh6/aEo0VgPU3OzzCzOaTezb8dWmsGdfPRr6/zgwacpZAu4/EHtNq2ZnxFtL3du6y0PSbtOryH5fAYeoU1ITI948xp1wm0nfhu6E0nljXZL0bt+Pw/f/x1cFYtWJkdJ0E5Vm1osQnBsGGdvklA8TiIUpct0c/ib36JVLnLwhv34E0EO/up7qDktCsvT+B1ywDZxhxMUWm4C8T69eVr5NYqr8/ibNnPnzqpcXx4eObjztYrmroV6u4gO9eOX/EQZywiaTPBq/jDFlpO2MBflEhh04ZCdaaOtS3TZ/RSLORU5GMtV7n7vbzBXhx1bthJoSWC5peKamqiMZWIhxa9uEzRMIjI1tGvs3buTg9t3kzl/mSMP/UR3GwI0djsd+B2wHgpz9yc/SWLfAVUDzz/xNP/5x39KwVHn9ne+jb3X38iX//mLnD9/kVQ5w11vfCWV4irxsJi5fawUSlyYWWJ+KUOpauOPJhib2KrJ4+Fox7MpBUNUsI1GTQ9X9ZWKwqVlqiBLkwTkJq+rDEk8kDFnJ/bH1pFjp+Pq5E52xqLyt3zfjlJTlLZBldvfeutt3H777R3/W2pZu7vnnj+iNgYR2gn1RIz9Uvjktev4jJ0dkZoAp+2G/p5qNVtv9HL7la/Rc0h+1hXfrxRE2aGXCjrViUYCuIw2lWqR8fFxLaLS1Yo5/dLlRdazsn930hTPmGRaGi3a1SK7xoYYGezWLEL5sxvSCRcKyjhN9vUyPDyo+Z+qIajX8fg8nJ7OcOTkJDt27mXnFvGRVQhH/CxOn+L3fv0uhhJeBTs4PUIe8nDx3AUunZ1ULN7spYvEBOKcSNI0Taanp3TCFY3Hdd2xND+HVa1yzQ03sve6W7i8mFNcWLm6ytbxLk1pCfgjXJ6aUf+rWhfkNdQLuIRyC17eSb0tmMSY2rUkrWZmZpbJ2WmmLk1x+tgp0jWL3oFh+pK9aqJvDYdpdgu/x+JWf5K12Swpt5dzIqgxXayfmaN6eRX3RrFT6HtZotAc9Pd0M9iTVEhEYT2r74tUi6Dfq6rsmoxIJdfT4cDdhv5YnFylwtGLF9m2d4eydPX1LRa4dttO1i5dZu7cBfbt2KGpD0ePnuJVt92kQOvRoUFVri4sLmjTJZcrASmEIxGMhbnnr+r4XjKjq61gAzHW6fKkSHSyz+SmINMMeR46SvPOB64DuO5ArSX+o2G3WFpa5sSJkzz97LM6fmw2Te36tm6fUKiwjDd8/pB2dTISyZeKegMUs6v0vy9yQOV7qsFbHgK5bcqzJTdtXQBpKrrKln0ebrjhWpaW5/nWN79FwB/Wr5PC1wmT7IToCki2JOo2KXzCgjRcxPtHKS6v4QoG2bVvN6+97Wa2dMX493/6ez7y0T9l585x4gEf08dO8dEP/Da98YTGeSyW8+rX83Yn+cCHfpVdu8bJZBdYW5wk7gOfMDL1NuTHF4xjuEUiLL+mAHibeOSyabow2w6aqUV8bVsl1TXDgTsU0eDGQq1Jy+UnEI5RLeWxq0WN2XF5/dTbDmpWFY+rTZffxKwUaTaruktxtNyE+jbj6BlheWGF44//jG9/7QeMDg6z/9pr8XcHGZ0YVom3jVD6bdq2reZT0+Gn2kbZo7Vqnp5wkFZwDx/77yIP/OAo6dWsgpsDZpnq7MNE2ytqxwi5fISrZfpoEpQq0RC1pQef291JI2i0iLQdXHvgOgYO7mH81hs59/zzJL1Bauk0Z0+dVETUzjvupHf/fuhNUIu4FQIcNjzMPv4Uz3znPm7dt4cnfvAgyZ44jUiQ1/3mrzE9dwo7s0hC5vzDo7RdQQo1QxfzVnWdySOPEnU4WbzcuWFqbI+Y4D0uxvfuIT46SFMIEaJIlBw8h6EL+lYgQtMTpGQ1cUUitMN+6tK1NdqKzwv6PFiVIvV8ifz0Gm9/z/tZN0w29Y8Q9nhwymEsEGVROOoERQ6eJgEB7qqJ2KWKwfe89vUMmD4Of/1bOETBbDZpuhxUBb90+y286nc+TMsbQvRv//FXHydm27zirjt59vwZteq88OgznLg8yY133MrmzYOcOPU8q5lVKpalCdgCcBjdNM6uXdeQHBhUW4BApKW4SZBq59mVfVxTD7lOvp2CI3XaIKg4MXgLFacpz6GMLqXw6e6u0/HJiEvz1GQqs5Hq4vF5VcEnPju1OTgFOZVkdPNmzpw6wdmzJ3SXJ148eUal25QdmwhmpFsUH5nYGzTaWUa0zs6uSi7ApZKIWGr6Pl7xBeuUaoOtK+eDSBWEMVsrF9UvKd9KkFdiLSkVi6r8zRQszlycw+eSFA8pfIKkEPSZha9d45WHrsUljBWnjHHrOCQtZT2rmLId+3Z3fu3GhmjE7Ch4f/rEKZI9I/R190pKrGoJMKSslvmDD72DmLdJMhLTC47X71NV6rEjL+iFo5zLa5KFy+fTS36lWtaJwP8j7D3A7Dyra+H1nd7rnDnTq6apzahYliVZtsHgirFNMc0UA9cJgVwIIQFCCeT/U7lwCT2kACEYiG1wb5KbrGL1OtL0Xs7M6b2f+6z9nTMa+/I/v55HHlnSaGbOfO+79157laKkSHgEwl0NLeOBP/4sFsJF2H2dwmaeHH4d3a1WWM1MjLFiZGxSiFjGakirKhNhcqcGhbJeGJ2rkSRm5lYxNTWLyyNjGB4ZRTwSR1dnN1xNjbIeYp5iOLwM375eKG1W6Co5bEhoYSmaUHLX4UR4TuwfEyNziF2ZkRohTH1GBPkaUFdfL4G9WRr+k/xGP129DnqiQCQ9JZKoFIpwWG3SFMeWAihHE+jq2YDRxTkUTXrY6j3Q0+c4n4etCFx87SjecdPboFOA3z/7PBRNWYwOpkg8bG7C4sKifN3cIXPQamxpEEmHsrRwVmKJpH4RL5cCUV1Oi9C8WtvkAaaCv1gNftRJxpWB2qhqkGtSKMYruHTpMg4ceBnTU3NYWFqUzsxT50VzSwtcTg8cDkd1T1dANpNHVvYEqs9eDUpVu7U3/eTlIUkO1U6yGsUmsge60eup50vi7rvugM1qwuOPPy6fi7gD8IGTPZ862/Jg0v8uT2dy6XQVOH0dIm7OpHPYPLQd11x3Axx6BanlCVw8/gra3Dq4LVpEgzFU0lqJ8rgwNQxjvRv3ve8DuGb/bujtCsylJHSlNDSVDPK5OErZuHSsJLGQpSZpF+KQqog9DyFZ/tBx8o6EoUnTMLkMRc+YEw08DU0oavQyXSVz9NIsS/dG8kWZjgYk6lArJUzGEgwaQk0qzTeX5Wuql53F5UsTSKfj8Pnq0N7dAYOJNm7st/gaVGEd4vDcmQrrNS+WYKvRsOiebGYLVrOteOh1H372u5NYDoTlgrRrEkhOPAtTfglOjQVuhxnmYgreUh6eAhMp+PpqxK6KWiV9KSu2UR954E+w573vxNjUJNr7NsHERqJSgIYOLVYPyiYTChqt2Gil8jThBvwFPf7jC3+Guz54D86ePYOu3gG0D/Th4A9+BK9Zgy0fvl0SsQkxm0xamO0OlGGC0eyS5icfj2FuZBKpIM2bl6DwtTICPbt3oHmgV/5+jKSI6UksT42hzs7pxAyd1wtvewc0Tg+SJhtM9WRb8nLWQdFphDJNB5/Hf/V7uO1ufOGvvgGNWQ+vwys7F0n6zpODShPkknyv6WFqN5pRSGVEYM/vV19DI27ZvAOh8yOYuTIq+9CoQcG0VouP/fVfwUCtaLmM4SMnMH7irLhVnJ+bRFN7G6KrQRx7/mV0DW5G60Avjh1/HQFmL7rdaGpqRWdXJ+obGwUF4bebUxg/MXFt4kpC5ENMLmdjSQiT561KGpHYQk5zauad6rNbVlPOq1BnLUJMxOW0LTNYYDaTmWmG2WySX9NNKZ/PIhaPCEOREwz/32hU1yhqMVN3iLxv1uRQ1YhL/jkncHEYEvkVC5xShRcTco4Z6cXPiWsFPv1qU87sTzWYlxNmJLSKUHAVLY1+GBnurAAXJxcQS3EGIteVxA+daqtWSqHZbcS1Qz3QUf/HaZemFqksookwbE4LOjd0SOQRpR78nLQGBfNLy3jl0Dns2XuTOLbMLwSkeaBfaIPXggfvvxtuSwV2hvVqOX1RmKPBoRcOqLvMJIuDEU2NTVLwZmdmRfPIadLf2IQLw8PYtH0IJk8r9I5WLMWyaK73YGH4JHqanbDbdDDYTOKIY7eYYTLrhXFqNJqFwMIg60JFh8BqAsMj03jt2GlMTs8LPNrU1I6+/gGMToxihXKEDBncZWT1eRg3euHc2CR6zTadF/VmO2aX57Gqp4epDunRRaxcmILNYhcWrstkRi4UQWBlGRUlL85FDoddCh8RFT3DyxVFPEiLmYzck8yEbHS6YEjnkEmmkKeERSnC2daALKUpxRKC49OoM1ixpacXLx58UXbzdpddvFl5rxIpYdj38lJAJEUjo1Ow2I0SPaYszJ1cy+OrFT9OWTIdcetXXRjL4rhUlhGZBs/EgQlXkH05Nj6B4ydO4de//S2GL02IH2B7G+muzTJaMveODz/TsBO81DNZgZkoDK8ZY6uDozo18lBxWuHbWhCtLM+rP1VrLUKWapfJB5sHigWbB2ljfy/a21vFrurRRx9V6cU1icbafEwNtAAAIABJREFUmArEYgnRKwnEU9HA7G6B3upBfGkF/u5e7H3bPeRoosWugyYVwvO/+VckgksC54iBtl6Lu+67F7v2bBOvPLffigzisAi+XpKLg0WpUkihUsio8JFO4bvBQByJzQRhMwqjGf5K9wEG17IgZ0twWOzIFspoZBhqKotQMoMkE+Ibm2H1uKA3cU9IVqhODePMZlBiMjqZjrm0uJSXSxoYSGPWmuV1YLetZ4q2OMKTFsQLgqJydtLSasvekn6aZMrSQoWuL+WiHqOjlzCbsOCpc3WYDdZheHRJPqbenEN+4QK29bchNHYFjVToVfg1J9CWTMMmbD6iZQocVj5bOcRzGdzzkQdxff8Axqcn0f3Wt8O+uR/aOg/yLBLiYmGQeCWjQY80C2KlgDOPP4FH/vyr+PNvfB2tb9mPycuXMb+6jM5wFI99+x/xnr//EmxtHkyNXUBnvQuZXEq8DhPxHNLBDPo2bsSVCyMIBoKYmR6B02tF36ZebNiyESvRuLwGhRQddMrQGxSsBBZh4v7V40J9ZydM9Q0IcUfp8kJncUJPpjBNfkmaWgjif33tW3jt2DEUNBpEEym4zSbRGxI2ZTMDg7qfqhRL0Oh0klxA1ip3Zza7GaZsHvdd/xbkpxYwPzYqFnkTqRhu/PiDQGsjsgZe7Ab84kc/xQfvebeck7SugmgmhR//6EdoMLsQzaaRKhWxdXAQ/Zs3wlfPuCYmUGeRztIZks+dWlTIjBTyShXuq5lIrDWgAhOqDSl/ZEtkbpJMphYT7uj4tdQY2ixMasaaXTxVTSaj7OdYz+gCs7i0IIWH78vLXkeSlkCnXGOoJhnr/631rlBXVyxqoygF5qrDgSBPq+Eo0pm8aF0l5rra1NdMOvixVOJNXqbZmelxQYlsVhtODU8IqqCVpHZq71RCVSEXQ1+rB1s2NEJToo8niUGK7I+isTAGNnbDZreqz6zGLM86z9SViUkEwzn46hrhc7s5AGMlFEY0FkJfVyP+7FMfgdvCgAQSQXi3GsTw+eDjT8kwQfSMzRp1hpyUwqGQNEgcFJhHmS4o2HPbuxFKVJDKalEoKejtaMBv/+N72LujB/V+G/xNPtnh13t9ssfl31lcDABEmLRmLAXCePTxZ/Hk06+hZ6BHiE2Dg9sxtP0adPVuwFe/8mXMzMzSkU1WRmldBuVWE7p3b5Jmo0FxorgcRFlTRshOzoUWxYUY9Ctp2DVmpGMJrCwuoJim96wFJl0FLk5sOqbd0N6OOkmzQJuVXBF2oxEOE5vBFIIzcxhoakM5l0M4lYDN70XOqIHV7cDC5DQCY5PY2tWrRsAFQ0LE2r5jG147/BraO1oxMz0Hn9cnXAfuXBn+uxRYlOZNCSyfqjqFqVIDFQ4kxq8WOYVn1SRxlkhn8wiHIxi+PILXXz+O6Zl5TE5NIbC8AovVAW+dF63tbXA73dLdU9OTLeTloEhGFSEjbpr4sLKOCQvsqlE1J75asasVvtpBXNs9Vic+mXKquVtqOgSLIJOUNZKzdfvtbxcro2eeflpgArVxpdBZLaB8nxSTfOMJdeQvKTDZ/bB727C6FIbB44XG043mhib0NnvQXGfCQGMdTFqmOmeFfkvbKKudGVFZhOYuoLGZ7gcGGMpZ6HQUz1IjQ5Nhph1lZDdXKfP1yEhzoBNxLuTwy0tCkk4xLwGihXReaMCaMuEbnUSkaOik4PPB6PGgYjbCaCT7kMbMstCQvVa5lBfTagk0ksJLFpdRdWOnoLNMDaWqDpDgqCokxH+HrD1pQFj3siVkchExGZgYW8DJ10egN2lQ1zmAZ05mcPlKEjprO0JZDWaCK6Lda7QCq6efQ6cesJi5o0nCF0/AVaBaiJljJdj0FRF8L4TDeOB//Cm2NjfBSsjpphtQIJFFq4VRZ4AuEEZsbByzo+OYWw1i98c/CJdFj5988YvYv3k7FuYXEZifx+rMDN7xgfdi7uCLKC8tId/uxy1f/BTmpofhVHKIx1clyicTzUJXNCJPDVw4hdVQCMuRJVy3Zwe6u1sRSyRwZngY+99ys5ANoisr4jZDCJlCW0YLaa1mWBrqEANgoJZNb5ZAZGNOwYHfPY3XXzmGSsmIIxfPweHz4o8f+Bj+66f/BgudcYolLOWSKNMxqAJxnCfJxQA9jJxECSkWM7BWKthY78e9e2/EuRPHcX5kGEmDHo5NQ6hQtN/gxWIggIunTgvhxWi1oGIyIJHPCYOtvaEZnV1d6OrtxYaeDUhnMyIUXysmWorNOaKpgaxCOqkxUKq7fpaVWnKKNJ7c4xG+pJkyvTg5KVabPxZAOuQwyJUSBKYBsMhyN6fTKeKXyEuHbDqKxYVDomeTJU+aUAc4cZJv/Wbrw6vmFyoaVSvG1YHwDUkyaz6+NEZOZwX+5BnndCvvVwvXFmSrNv2VkS/kEAwsC4FiNU7erEFMziWuSmeQ14eG6x1+G3Zs7gQjjPn6cYJdmJ9BLp/C3j3Xyr1DZIuyKbrP0/Ls/MVR8dkVK+hCQczBKbQOrgbgc5vw4fvuRGuDCyY95SN5KdREmV97/qCYdKTSnMpK8PloScYzXBY5VzAcRo6RT1oTtlx3J1IFHZLJvMQS+Vx2fO2rn8f//PSHYTUW0ehzYHmBMVBu5BSTJEuEw3HMzy/j8NGzWFxaEX7Dlq1D2NC/Ee2dXXC5Paj3+6FoK/j1b36Nn//8l/ByB1wsIatkkfdU0L9/EAmaQSRK8OiMsjMlDF5OZVFYiiG1sIr4akxt8LgjrRShM+ngsphhZ+PI14n733wBRo0OBhKoShVYOaVnsrCSAEOP3nJFEhnS9Fa1GmHyOhHPJnH54iWRdXQ2tgghjVrOcISaTr3kde7YOYjXXj2CTRu34J6778GZMyqBks0Sd37K0sLJKpbBTgtCDeasR1IKd1LBYBjLywG8eugwXjl0BC+/fEgmBVoLdXR0ib7D728Q+JJoYiIRlxDCdDK11m2xq5QleLXQSWFlICgpt2RoClxSXoM6Zepbl8Bee+DlILyh8FVZYnTWIA1fq8Ij1Hi8//33CYTy8H//VuIvhByjsnXUyVWi7QsSIZIrlpEvKbA7SN/uRK6iR4zMqeZtMJqdKGTCaPZbsam9DTr61hkV1Dk9SCfpnnIRD3zgRlgKU7AYsmjvaoNNT6f2OBSjAfmSHlfOn8fK/Dze8pbrRVRK02ROvFTpc49BQojZQkhIj0ohCaWYRyVfQjKYgI7O7PTQNFihpV8lo3ccDpRFh0YYRk0jUE83rybGNbGrZbgpoWk2E/yrNCJXU6cJg9LANp/PScfMnatcRPyLvN6odcwDiQxDd0s4d2IS587Oo72zE67mVgTTRrgcLiTzNnzlb34GTce1UCxexGZPI3Puv+EqZdDT1gGlmIMxnYCdrEFetjpCISUReoezSdz93g+jXqvFDXfeguLWAZh9dSjHM5h65kWMPX4A+cAsDBY9fIM7seMrX0Bg+AJe/fnPkTLocefdd+PY7x/H8f9+FM2N9TBlsqh3eXAlmcBHv/NN6J1alJMBrMxPSHZiPBCDVmtDIiPiD6wEw0jr83jPu+5AIryCEyeOo7GrAzv3XY/oSgSL4zNCHaedFIulzWKEw2tHOBNDxWpCnGJYZx00FRPOHjgOTayI0ycv4NjoOCpuKz78iY/g+u3bcOnYcTz9y1+jq7EFJyeuQGMygxmlkURKSBoM1yUhhueBvpGcU3w6Aza1tOKu22/D4y88i4NnTiNQ0SCvMyOBPJxO0v65XyxCwyT07i70DNDSqQm93d0Y6B9AZ3sHXB4nLl0axn8//LDYpnE649TH88YzJqiFmihWbUApO1InvPWw5dqvVcWCSBOYIsJ9nFDNtQymZaArYTSDFNRwOIjV1UVZjdA9hM+iPGuyI6wVMRWt4edBT9P1Rhi131+DP9esDFUegXonvNEgX5UyyDwrOjU26TzjnP5I7lj/g4VcgEUtGaYZlSo/s4hILAmDQKkagTpJyKgUM+hqsmNjdxMM2hKsVrvAtIGVJbE5u37fdQKrCX4i5DkLTpwewfDIDOwuB9xOWgCq5zGwsiLSijtvuQF33XY9psYuCpnO6nAKgoaKFq8887zs5haXl+S19HrdMkQ0NNUjk8uBK6VgNAaHpwmdW/aJtpdcB6fFgeNHT+DYySP4ytc+j7krZzHY147hSxdQ19qGxUgaz7/wMg4eeBn5gkEMBIaGdmDrth3w+hpk6uSQQx1ieHUFvX3dePXlV/CVr/01Oju7q0ntJSRNOfRdvwUlowbZZA7NHi906Qyio7MYOXISPotDhp18rqCucapkKJJL6m126LJ5lGlMXaxIVqeuAJgVLUwa5slACC4smHV+aoytgkoks2mUjTporAYY7VZMTk4iFY3DajDKfU40kUYE3F+SOer1uDE6Oo6NA1uwf/8NiEZj0vAcOPCCrMOUQOC8PCp0pWBhopfe9PQ8zp2/gPPnLmFiYgrnzg8Ltkyhc09PH2wOh8CXtcR2LpY50fFAiL+/kFDUDo6HTHzUqrClHKJqoeMXV8vc4+cgzpw8jLW0dbmI18UarYM6r7p9Xu0G+b4cWuiyvv/6vWLl9fBvf6tOm8IsU3cPsrtgiSgB8XgKyXQO5MiYbW646nuRyGoklVzXthdGax10SgHJ0BwaHG709/Yglgqhf6APkVAIPpcBbl0A77q+AVOXjwpDdXZ8HJsH+3Dw0KvIFzUY2jKAXCqKm966X5188mpjwFBOTsdcWtNMlblgQ1s6YNAUJPCSMS08xAaDBUaLXYgsil4vsS+yI+fkppDir3bPopqiZYT4m6qvkNo1q00N9wbsvqRgVrMT2WsTBuZlwn8hk05Jl27lBV2MgE3di8+fxuRMEjZnM6IZDRy+RvT3WpDXOHDgdBHPngBSMMNSGkHgtX+GtpJFp92HOrk48jClirDkCzBU0tAV9NDpy0gVU7j9PR9A/MIo7rv/A3Dfcj1yoVVc/OVvYZ4LQs8CVUpjIpfF4J98Hu233o5DD/0njKvz0O8YhNbmRGdLCwrzc7j403/FyNFj8DU2o31wB0p9TRi6eRfSK9NYmRpBIRKDUqJ+s4jZxYBkuxH21TQ5MLitH4//6j/R3d6Btv5e6OxOpKJplFIFmcxGpmeQSOaQWl1Bf3877D7S3MtIGbWwNrYgnVZw/sXTmDk/JakQV+JR3Pzuu7DnhmvR5q/D9LlzWLowjIkzF7EUDCNL4wKdAUuM7NHoRMsnDyJX10xgL5fhUrTwmSzYuW0IA0ODWEgnsFxS8MKRY5hdXoTN5RS3ob6BAaFnd3Z1o6WtTXL6yJj0OJxSmHjWuA/69ne+g3icAal0tFHZkTUyGk8CG9laMawVOXbjV4ufispwaqK3LdmmnHg45TEiyWjUyaWYqT7HNBrmaaZxMwud+vGqodRSAK+mupDkwueSTembHaBqZ1+e7nUC9fW/f9X2UH5XnnMiQbJiUCC5eJkM7QHV5HX58yqqpd5L6tqCrxPXCUvLAawsLqt2Z1q9rF+0SgG7tnTBZQasJq1MtcFQDNMTU9h97XY4eDlTnmMl2cyEdN6A3z3+KtJ5rbio6Jh2otHAxYa1lEdTQx32XLMZfZ0+BAOzEpLa2tImyBOhmKce/R1WV0ISr5ZOpkXjytSBjvZ2mQqj8QQOHzuBu9/7IdR1b0OEbjwFMswL+Ofv/xif/8IXhIxWTIXQ09GIoyeO4MzwOEbH50GbYCZRDA7uxMDAVnjqfEIgdHs9opkOULCeoufpKHYMbhVrxg984H5s27FDQr8L2iLimhSG9u2A0aJDIRzH6tgMMkurKAWjKGWzYkFGsbvFaIJNbxSoshSLynPtKOtgKlZlLyotUdj6gjaWSqqxA914qhmhHq9XhcUZKlApI1HIIhgNC2xJr2SaWfM+T8TT2L5zq+j8Nm7sF8MDpnv0bOgVS8SW5haEgiG8fuw12G0WKInkXIUiVHaCNI09duyEuKUcP3ES+VwZXm8dWlraJF6EuwI+gIVCCekc4YSEvJ9cquIGcDVLTxKQq8wYdhKSrsDpo+rbJw9ytUDWHmSu39YILdUO7w0PeRWm4AtR8wIVwE4gPfXyF4cIlLF9+3Z0d7Thv375CwkwZIQJuzHCi4RYOQES56YZL7s8kl8YzVHfugUr0SJyxPrb9kNjYR5VCdl0COVoGna7FTqzVggLFI9TSN5kSeAvP7IFs1deQu+GTkxcvohbbr0R3/vRDzA0tEdozmw4fXWEgPWYn5vFzMQ0FhaWMLh1q2D3/MbbrSb0bWiEy0HGFQubDhWKn+loQtsfit6ls2C/r6CslEVAzqlRCl+VjCAEAUKfRT5IBvWyEzYrSTVSAaXw68kurbLyCiVqG+lFeQElUus394h9UCah4Lvf+QXmQ1EYbG74mjvQ2d2NRk8JtroBHB1z4Vs/uwJbwwZYSmOYe/WfgGIcDTor2owWGLUFYfeZc1k48kkRw+uQRzobw10f+himnnsFd91+O/rufw+i506gMDoGZXEVyVAMpXQGZyol3PaTH0Lf1oGXvvc93L5pE7TX7kb80iiCyRi6hrbgqT/5HALTU+Lqsm33PjiGNqBj32aE5i4LWSifzGBmag6ZWAaBaAjJeBLNra3YdfuNiMeDOPTMc9i1fScc7e2wNjQhmS3i/OlLGJ2ZRXN3L7weP1585BG4zBUMDfVA0ZVRtJpga24VxujShUUsT6zg0LET0LU24SOfegD+Zh+cbjOmLp0Dwa4nfvFrFGJZTM0tweh2Yz4UEnu8bDKjQmQllTxm0erhMOhhE3cXg2QEwmaFxuPFwdeOoK7Bj63btqOptRl19X4MDGzElk1bYLPbJeE9HIvLc089FA8mobof/vBHmJubV1mY3OFWkQCemJr2TW1MuV/n56KSVmo/+D6Ekqw27u4YEErDXyaYM/m9gkg4iEgkLA0cdZZ8vrgzpgdtrcDyrTr1qTFE6oNMfaBa+NZnfa6HNWtF782/V/vcWPiIZNQuGxHTq04ZglxRcp9IpMS+jFFI0jsLd4ErANojqisXJiAwrJjTwuLMDObm5oRcxkbTpK9gz/Z+GDVZWI0ko+mwuhJBaDmIt964T14r+RT0WhgZ7psAnnzuOMqKFZlCHEAeugoJHPyMCtjU14a+Tj/2XrMJmXgQrS31cNhdspbgc/DIw7/H8KVhOJwOyZWjNpXkFJfDBqPJilg8hfGJKdz30Y+j5GmCSdHCrJTx0quH0D+4S6wcT71+DO3tjUik43jiuWewvBRGR1cPmsjm3nYNenoG5OtobmmTaYmQPmHfs+fOiFaa0U47t+2QtIx3vevd2Ll7l2TaMb/Q7DRjcNtW5LMJTJ49h+DsPHS5Irxag7iseOu9KOQLcOqMKKdzMDBajMB+JgcX7d/E1Ya3Ki0JSsIzUFcu/M6Q1JOEmWHTCr1C3WKtx71mgQMT7euyaWFmkuQig5VGKyL76/ZdJ8OI3+8Tv09a43m8dbJWaG9rxWuvHoW/zqZKY7773b+rTExO4sDBg1heCoqjBCUGpLE2N7dJHAw7JR4KxjkQFqAJLC9KNcmhygpUn1ApcKodmaqjEQiT2qXqxMdHfm2vxy9UfRLlR413IjBMtcN7wwMvv6e6Q1wtfGpGH4WvtQU2IU4GHHZ1tePZp54Urz6+cBwmudTmxyObiB571LIEw3HZC5By720YQKpkRkIxQtt2PbRWmueSUp1GMcWPQeyfyRD8VPQSKluvj2Nn4wycujns33cNmuoITWTQ0taKUCCK1XBYhPRM/m2o98Jk0OP48ePYe91ePPfMs+Jbx2557949aPC5oFVUNxaJa2LBIhumZhBQpF+lOr1Va6Aa7CRNg5rnR6MBIS6Q3i3ifgp62fWqlw3/S7s2mtvG4zlhZ168fAUnTp2R14kZf+1tdfA4XCgX9FheScDu88DuccNgtgmbq7/FD7OjC//yu2G8cqmISN4DJRvA3JEfwlyJCrTZYnHCJaN/Bfp8Gs4UJwHAwq8vn8bb3/0+jD5/ELv6BrDtbW+VxbfFpMH468ehLIahFMu47HHhln/7KfQuG87/7BcoXLiMkdU4xkfGYKfe8j334tS//xyFcFAskmYDqxi6bT/e+ecfRzo6i9joOBam5xAJ0dIoI4eKh21gaAs6BzdK7Ek5VYC/pR11mzciVFGQIgNV74CvqQ3+5laJsfrPb/0Dnn3klxjc2I6NmzfA2uiHtaUVOrsPo2cmMD08h1AkietuuRmt7U3UQoujxsVzJ4Sdtjw6hcMPP4eZuWWkeLgLdAQpimEvd8Fpecv9l14OMqeRTKGIaC4DxWJBS0eP5AB2dHaisbkZXb0kLzQIgaSQofMPkKOhu0JnHyNMkk1Ho2Hgl798SCJ6KCxnh83LghNarVEtsuDxUuG5I1uzrK4faPjNqY5UeIvVKpOd3sAdOnPuiiL8jkbCIsPgv82CyHPFYrQ+1Lp2htf/nvoUrk98UffL63+sZ5uv/30WturMqH6s2m66dv/UEmF4MijTYOxPJodQOCSMRu79SOdn+0jZFe8STve8WOk2VSkWsLy0gtnFBSQzWfjr7Lh2ex+4IWYALWHJC6fPiySov7td0CwySFN0YDJZcObyHGYWU8gWiMywoGShhR4GckUrWTjMZbz3nTfj+l1bsDQ3ht4NHbJu4D0VCsbx3e/+BKfPXEJ3Vyva21qQiIZEMM/JsqenR6Ae+qDefMedOHTmHBxaA5KhKJ57+TU09QxiORjD3Nwi0sUMJucXsKGnCx3N7bLLnZycwVf+6usS/srJnMRECuPJ9Kb9F3NB49EoOtu6xAd4aWUFH/n4A2jwe2GFBk02lyAHS6uLWGA4dzEr3rlOjR6+ggYOaRZUZYC+ADhZ6NiAVQqwW80CYZJYVYb6vMldL00736oNTDqjmuPz+WTMkN3hkPPAZ1PWNUoFV2i3SAs3k0m01DT7p2qAu2fehYHAshQ+Nydao15kGswS1PMu0ipQWtubK/Sh4xfOyU7CAOn/mCtIl0QfQ0KYVW8G9fBUP2GVVKLIbm79TkCw9qpLw9oEJ1OGuo9agy1qxBa5rN9Y+GrOe7W/q3YDVUCPcF5tr1UtpDVYtXa46Oze3dWB0yeOS/fJRbEQdqRgVV/oMh8njUBZsRi7VR105gbAXIeCxQtt8270bN2NqekZJDNxSTsgJJIrkX6tPqjMqGox5fHALVb4DHNIxIJob2jA8sIsGhvrxTEjnStgbHICGwd60dvTJVEohIo8TCkQ2wuO+8wXU0Wl4jIjXRArHItarXPmTpP7SVXUizK7ZZUowKIme/WqdZRcQAI7k4XHtHoF+Tw9TdOy84zFyMadxYULY4jE0tAbLEKRpk2Vt84Nl9OCepcLbo8d2WIOsVwBiVgGcdKgSxXsG9oNs92LxVQRK1kzXjuTxL98/2coLR5HJnQJRk0FPqsXfo1BXCO0pTysTFfOJeDWqsGQd33kozj52O+xxd+Iel8rdr/1RkQ0eTGePfHP/yqEAcPbbkH/X3wFJRQx98TvUbp4BYaeTbB3tsDgcWPi8BG4E0G89KuHRDC9ks9hKrKAHz7yb5iNTKK4HECOLXhZh0wqL56K9P8cuGY7shUFR4+chMvTgIbeATTv2Am9vwGKwQqTlk729CCTgHccfvxR/M1ffAZdLS7ccfetcLc3w8zoFKa361yIhzIIBSKw2i1obfAjk0+gbCji9SOvwWrQw5ArY+ylUzh76iJCqTTylYrYlbFRTDLGR2+AwWpFNJVEJBmHx++Hv60V7b19aGxtQ9+GHnR3dqGtvVUkRPFEUp4DXhh1LjtikbS41VBiw0iepaUl9Pf1obHei8OHj+DXv/4NdFpFjfaSHZ8K8bGBVcEXde3AZ1CkB0JW4Z6fkKZJICgWhUhkVUg0BV7y3JZyspNE7xrDUm1O1YzPdRFnVdh9PYGFZ1rMLtYRV95c+P5Q8eOMoN48KmRbK3y17D/1zMiWu7rAVBMJ+HWHQ2E5YxYLczBZ9FTPSq6giaDIekBSPAqIxFOYmZuDXlfC0KZOWHSMSitIVuHE6Cj2XbsTRr0iSeB8yIu8N7UWPHXgKMJJZoESbSmIOL3IMIhcGgyG6Gn34s6b92CguwEzk1ewbXCTfB952V++PIXvfPsn8vpxX7ppYAOsJgNMeohNF3e1vPr6Nm6SneDpEycxMzEDjc6ChUgWK+kKzoxNSqyZs8GLusY6cTphIsf42SsoZkq499570dbeKWnwCwsL2LJlC9o72uSZ4F57cmwcm3oHZAJNFfP44pf+AjZmuseTWL44Ls1AVg/kjWWkkiHYdTq4igpaS0ZZaRhNeuSqSR00nKD5djgags1slp1ykdpYyuLk2avue8U0W/LjxQyck7YMKFoFFgZ2u9U9J1GsG99yE37z6COIZuPSKDJ/0KgjKgY0NjTIs8pAAwbuWjweBKJhlUFayMNmNqDRVwflM5/7XIX7O37RdElZWVkVWJAPqF5HZ/SrDyZZgzWIQiWl1JwZ1C+gJj1Y8+as9mXU/6wt06u4rjq5qdtyAhL8Iqs5DWphXXcCao4w1bWUmtGnIpvSAag7Loh+g0tsTph8nx3bhnDy9SNigUZPTdJv2c3xfVSjXYNMPuksM9wUoQdX9G5JQYatEVr/Nly3/zYcPXpMOuJCJIr6tnbRlhWgIF+hM0oS+3ob8ak77YhNP4O52XFs3zgETx1tn3LYuqkHq6tx+BtbJQYll0uJlEE666p0gwtZFi42EKQ0c8Gt1j1VUsK9nexJ+NBwbJVMAsIHOpkO1CeEye3s2FWIh9FGPLzZXEokHol4EStLGdlhTE5PYnZ2Rj4+2Vzbtg+hp78XHq9LOjPehHRRMNPpspxHupxBLK/F5Mg8zp4+j/5tg2jzd8PldUFvVyf7uVU7PvmJbyC9NItC8jJK+TjsZjf8BmdVoA/oCwW4CimY8yl5uN/9wCdw/L/zgASEAAAgAElEQVQfwgZauGU1GNqzD/WdzWjt78GVx57CmdMncc8/fQu5m98Gq1mHJ7/5d7ht+y4oXe3IEJpZCeA///4fcM87bsfxp58WK7HxZBQzwWX84KEfYC4yjkosBIVW+xU9UmUtskzILgEN3T0I5gooW5zYdM0eOFrakdfT9oqO4SrhJ1/tQs164Ozhl/GJ992Nu96+D9fu3wVPSwOs/gYUFFL23YiuJhFeCUtMkddhw8zMOFYjyzh79jQ29/fDZ7Lj+Ycex4VTl8TUmCrLiraCDJ8rkfLoEIonRe963Z7r0NbdBW99Azp7etHXv1G6Zb1ewdLKqkiCPG4vWpsbhJBUKpCoRRgqg2QqiZVwSOjuNosFO7dvw/zcDL75jb+R6ZCXHZ8XFkB27rSOE9hbqxOyis1uEckLGzuaABOa5EpjdZUZbbShorxEvRdULZ06tamuKlctD2v7ujczNflcr9/lCSz/B2wQ1ztI1eDO2luJyampcqt2i2t/VtsFSjdYlvOip9id050UdiMikZgIskXywNQW8QzWIVsgZEmnFjYkqr6XnTK/l/nkKno6GsTCLxQMIxRcwe5rtorxudttg2IwoqBhdFUZDz/xArRGG3KFPDRlBWaLDZlsEWZNCW0NDjS6dHjXO24WNyciQx3tLXJZ87598cVDeOhXj6KhoVFIbx2tzfC4bSgXc3DarWjr6EBDc6t8/qdPncPU5QmcHx7HYjKLkUAIOocNQzt3wFHnRtmsgdZlgmLTIRGMYOyp87ArdmzfsUOS7Ye2bxOdXX2dT/34ej1mZ6Zx5uwZvPOOOyXnbuT8RTz+64cwfOQwEInCRsIjkzcsRiTzCYlB8yt6tBitMBfKMJZLYkmWTWdgN1kkqJk5lHzdyNYkJE+mf56oAln8Vd9XIlssfBKXVTVCkbVapYSSDrDbHdBXvWJ9NJQv5jA2PwWdwSAOOuxc+Oetba3yvRufnobO5oDN74evvQNmu01ql5MxZZwKP/KJByuEPXgQOFryrcgNqsODiL2lG+SiXNUAsSzVdgJrzuhVeLIK8UsHU5vQhHZRfSDV4lmtWjKRVKAhxlMtfGsT3jpIdK0rqDK5JFWd9GTu7KgrJNzK3Cy6QjDZnPRvhwM9XZ144rHfiSyDFwFHfYE6RW/DgEw2e0aks8ScTYjltChqrcjDiorZj0373wNvYxdOHD8lkEgpn0UhlYa1vkmCI3VGwO+1Y1uDAze0jqHLO4fWZjc8Dh88Pp/q81dKy+tAGIVnXFzThVhTFT+Lnx11QyXp2NWJrhrKW3sNq9qjNRxciqBQVapmwXSJKCGZKSGdLiMYzGJ1NYXR0WlhrY6PjcFo1gqphGGhdV4vtm7digZ/Axr8TbA52P2SEVeQBX2R4nfuaLMVcZ/IIo+SxghD0YLA/CqOXjiOgQ0D2LJlADozE3eKCMXM+H//4Zc4eOAw0qtnodekYNAZUa93wkZJBb8mptTn83CUcyikYrjv/ffj0rFXkVhchENrE9j4mt07sG/3tZi+MIIDrx/BZ37xn0j29qGQjuGXf/yn8KyGsene29C0ey+OPfZ7LJ06joHerRg5dVzc8i+tBhHSFPHtH/8jFmfPQVuOwSCMYR2W6NutsUiaffPGQXmrsTiQYeo1NZDQwmuxiLaOuy4eOP4wVzSIBhfxiffdg/3XDWLTjo3wtjVBYQerULdlQng5ApfZAZPTjFgsJA1WJhNHJBlDb1cXtEXg4LMv4xf//l8wmTlFl0Wjly0W4W9uQUtHB/oHNqKRe7uN/Whr64DTTZ/SogiZacig0QN62tTlcgitrKKbwbGvv449e/dibGIUzzz1LO7/0Adx+NgxuOu8Ahhcd+1uYRF/9StfRTQckXNLNi/PD1cY4ughOjaruNbzshVz52QcsXhU3oq+hZMvoVjJNlQDq8VVSWFjrZf7QSWX1QqgKjGqFbXamb9a0MT6fi3TU0UxqkQ2gbze6CK1xm1hX8KJT4wW1ImvZrKxVvxqTXN1903mJqVUdHbhl6LV0je4glCY+zcNTGbOMxrxdFXvE/lMoOiMMoEY9BWkIwEsTI8IQ9Fk4W6Te6MG8fGs97tRhBbxjA6/eewQ4tkKymSyogS70QGbnebIUeTTEWzuaUazx4i7bt2Puekr2LF9C2wWs0ClhF8fffh3GL54XvZt1BYODPSjs6MdHrdLZc4zOSNfxsXL4/jtI09gfi4iUUru9lbo21xwuAzoMpvQaXchWC5huJzGfDkHr9WNKw8fhwsWtHd04Mt/9SXZeXK/R7N1BreyoaHY+4knHpem6rGHH8b05RGUY2E0mgwwFHPIFkoIE0FTAGOphB6TFd1ON6xchcWiYvbe4POJ5257SysaGxphs9swOjYqhtS0+csXCHSqWm1p1sWVi2/pu0x9p2pLJpwEjYJoJikIBCd72qAlaLjudiBWSKGkXq7QMHha0cDN9YxGg+VwFK7WNuy59Xbo3R5MLCxganpaCEY04lDe96GPVqRIaVn08muLbz4Asgvg7wmhpYiiPH28pKtanloJW+ewohrDEmeo4rdMUq8Kb2QSrE5ralFUz5R0gcLGUifD2k81y6v6EFZZZexAOSGxi+NPMpHotk9LKk57/GZyYU4RLZfCBw88L7ABacniDkO7mupJUUWqtD42IJ1XUFRc4lfH7KyisRFvu//zmF6OYCUQkl1MdHUZBptDwktpa9bc0QSTQYfC4iT+1yebsaeX1l6rKOcrcHl96s6tnBE9jFgmschra1INHTQVo3gg8htc1tC5Ru04JT5jHYRLh3KxhRP3ChY7DXIlFrqc6JWC4RSWlqOYnF5GYDWFcxemhG04fHFMpAvX7NyGfddvxe69PfD5nXA7PaoZM700tXa5iNk58aHm948Cdz6aorUh3VxblunAChvKhTLC6TDsFpO85vmiglgsjlxOj0eePIl//N8PIbV8GhYDkyg0cOkscOss6vOg18oi3qMvY6DJDz0d/006LM3PwZhXUI6QRZrAPbfdCr/BhXPRIN7/D3+LuNONuUtn8Ptv/C367XbMa7K46Z0fQN+2IVx5/Dd45pFn4GFHp9VgNplG5w278YEP343FKyeQpX8gFNjrW9DcOwRTSzcqZjvKigHMsCwoeuT1wFf+9gd4+w1vwdv2bIa2wMm7gHwlD0msW4mh5HXix3//DTR4LPB11sPSUA+T1SLmAZFkFmMXJ9FS3wKbywa7045kPIbmpkYceOVlcaZ44dmDSBdLOH3yrDw/lNBs27ZNxMJev19o+MvLy2hrbcGnHnwAS0tBrKyGhPXb2tIkbNxwLIZwIorxySmEVldw681vw/kLF7Bt+3a8+PJLeO3VQ/j6176Kk6dPY9OmzUJGsfKQo4z/+Pef4dmnnxF2Nh2OSP22WKxcX4qbEFcD3I0z3HV1NSDFhDs7/pSCpqURAj1N+HzS6USVIdRkAjVo8+rkpZJoVGSnxj25OiHWatPaxCdSo9rzrSI51etm3T5PLYjU6/JAicewCPFV2PPNha+WFCHZjMJTUEOLCcHSIpGFLhyKid2Z3eaAlnmdJGhwB1RRLdw4kVCPSHuuUiGN4QsXRQrT19sNq4UkHwUWqwk6ow2vnx7HkVNT0JjsgsAo5Tw8tjoJ2l0KzIqx/LaBVvS2eXHN1h4sLUzippv2VtdCRKzMeOXlF3H01Zewc+cODGzcDJvNKegNA7Spo15YDuPVIyfx2FMHxWqxu38I9b4GBDIhWPo98Pp0uM7hQ32siEuBEEadBkzpK3DrHRh/9BhcMMpr8f0f/kCd/ktlMYy2mizi0Xv+3Dn810O/wquvHoDP5oKFTjOVImycsksFiRGLcxKGAkcJ2OX1Y1NDEyJLi1gJLGH3rp3yetB6rc5dJ64zjJEKR6PipUlD7zwZ9sLt4MlUv3PcMxe0CjJFwpxV7SXIojUgkkzA6VIj6EiiKlP37DQhWSnI9EjpHe8VTn5kw7MJKRvN2H/rHXC2teOVU6cxMTePa/fsFQ9UuZfve//98mTWojwEVhRfwapziiy7a0tIlRGlisWrUSSq4dW6/1cfaVlcikpdnXBq3dzVnZ3KxlQfVlVQK3u8KtVaiqHg9+rDXlv484AR52aHwuLGg8zuk0WaNPxgaFWEjCQxkIjDvQQfd8ov2PXxEBC+479JWKsEI4pFPaLJMsrGeiq3kUzk0TCwHzvu+SMcPTcmHnKplQB0YoWkhdvrl4BY6uoY7hpbHsV3PmDFPTso34gjX86qHRTtyCRMRk2G4GGixk7WCooemrJJYkgoaq/oiijQHqHC39dCI5Ig7k8LkklF6DG+GkU0msJiKIYF7unSWUSjeYyOBJFMaTA+NS+Sh8aWDmFCbR7oREO9Edfu7IfXwSBVBTDRWV9BnHua1AJclgaUYEI0k4G/qRN6nRl6dsR032coBruTkoJijp6NeWk6uMdi3z05G0E6o0VXC10rinj18Cy+/PX/QnzpBPTaOPhFULCqZEpwGG2S1UWnmUouib2bBpANLKOrrwfpZAYLFyehK1VQLKRRiqxgX2sP9Nfuwtu/9OcIFVOYPPA8goEI7vnIAyhm45hdTCBw6gQM0QWEFhZw4fxlWOxuXJ6ZwIe++Gl4WtzIFdLwdvbC3dYHrdUr3qOCONDEmtBykVCYFrGigq9/+z+wtW8rPn7f9TDQEklTkGC83MgIFp94Bj2f/jQOHXwG6cAcHB31AHVXJh20SCMcTcBu9sLvaZUCRo0RWYpkDP/0X/9NiAZ0trfanGhv78CGnl40NjYJjMj1QoK6JV4AWq2I5T/96U+JYDmXo9M8HTtiuHTxEsKRkPirhsJhzM/PYfu2Ifl7p06fxsDAAObmZuG027FnDy9TOVlq14wKpiYn8U//9I9wOZxS5Li3Y4dPTVkyHUM0GhbymrqfU9MzBFWp2umtsTKrU9p6CFP9e+vsxWpVrbriWJvk1p3t9ed8vVC99nffrOmr/f7aPcJTVb1Yah/7KvegVgT5d1SmOe+N2g9e/JxW+Xt8S7lTnLtfvQNGo7PaWKt/xjMoKfBV8hjvLOqa5yfHYdZX0NRaL+SJktaCx54+hFTeRCWt/BtMJeAT0trSgnB4BSalgO0b29BRb0NvZz2sJgartoqZP7OCyB/gRJlLU8JgFqeXEjXFiTzOXRrDCy8dxdjkLLJFRfwrrWY7UvSGzUSwXAxi6B17oXHq0a13wLKSg9HlxbliBAFDCXbFiOXnzsGYqIhn5de//jW47Q64zFaUUmmceO2wrIXI6o4mEvRPFHKZmQb+ZI2ajEiXcshqysiU8nKunYWynNNOiw1Tly6hva0Nfb0bsLi4KM8QUS1mTnKPHKPtGEmORAbpYsQCJ9phEn5ILiqjwMSJUr56z6orHe4BOTFzD5tM06e0DJPHhqymgFSlgFw1TJdTq9/lFHiamaIbNg9iw5ZBTC0u4ac/+xm+8OUvScOzML8g+YfKve+6r1Lbv9WcU2rFSXZntcU3d2KcTGoEk7WixSInqVtv0NoIOld9MlW4tLbnY66Xuguo7bhYhIQFpFfT1/mi0cJGlSkoKpXaahWnFOo2bDaHKmpMJhHmJbAwKwwz7hzZzfJ9ON2piG0FKytBNDZQUqCVFGySaEkmKdCcukLarAkFxYlIzoFkNIJCPIktt70P2qZtGJ8NITm/KF+L3V0n0IC73ofGgY2YnQtAp7WgmFzCn+9L4NP3NqNYWUXZWITBYIZkkTNxu2JEqZJDRcmor1VZB63ClGYVXlyjYhcr0JQUlOk0kkghGUthZmkGk/PTWFycQyxMEbYJRocX7qYOGGweEctOjkeQzWnR0NoOT50bdqcHmXQC+/cOIRQYQ2d7HfRKWXD2YGIJZ86MQCkasWdnnwhGU7kiTA43zFbqjDil0oqqCKPVLAwrsjh5Nkl6cDpNSGXCmJhIA4oPqVQedmMaPb2NOHtxCV/+6s8wc/lF6LVJgXpRyqPB6UGdzYNipiDdWCUcwXU9nWj1ubC8soDdu/bg0IGXYClzCs7DmM2gRWNC/bvei8EHPiKNysHvf09gi9TKKo4//yTe/dnP4dKRYwgcfR19127H048/iqmzp7Cxox0f+9iHUNiyGY7r96OkdUDDyBoeMKSgy8dRyaYQCscQSuSRJfxs9eDJJ4/j1PAIfvCtr6FOV4JWY4CSSyN/6QLGf/trDHzhf2J4fhpjVy7A1VgHg9OLEuiNWkC2UkJzfRcMsOHw0SM4fPQozp29gOHhK0hnCti+fSeuuWYX2tq75NlcXV0VwbQwb2kcTLNrnq9qi/jggw/Kzo4O89RcrQaDott78cUXcfsdd8h54E+/v16aPaYx7N+/R3RNTz75FD760Y+pMCTNnQ28wFUJ0o9/9AMVbqchc3AF8/Pz0vXTOUhkASJ5UUXd63d3tSIljSiTJNZcUFR93vr/v0pUUcvMGpGt5sO5rgmuFaL1hW/9zu/Nf177e/K2CmO+4feqH+9qUeXUqRa8GumNb/na1f6fn59AtRVgNZhAqayVSZiwI8086EDFq041x9CiUGQyA4tCAZfOn8HE1BXsvG4X5pYjOHL8MooaqzS6RJ0K+awwq71uJ0pFur+40NnkQGudCY1eK9qbfXC7+LE0QpgRb1wNLe1K0sAuLodw6uwl/P6pFzA+uYjunn5sGdwmO99nnnkOy4FVdV+qySOuS6DjpiGYO+tgSBUx5OuSwnkhsYy4kodfY8XigWFkFqIYvnQR//79H6DTU4/jL76M5373CNLRKLwWExyEIrNZnAwHUbIQGq7AXtHBrqMZRwlJXRFakxYNZgtcqQKaykZ4tVpYCEPq9cjQmox+omTRC1NIkUmPhZ0WfartpQ55EpDorZzLyPeHxMOSBhLUzBUJCVOS8mHUwmS1IZ4grFmGYtFD5zCiqC0hxSxT+s5q9LIa4DeR1pONbZ3YsHErkpwsAfz4p/+CPXt248YbbxRzlSgz+u64824pfFKE1u3ipLMS5qQKVYiFEW1ppBBWy1+VhCKzXRWmXGurhDFVffBrf69qFbYWWMnSoFOX5AIn6PRyYDnl8WHk1EKLHofdocKnitqtEFqLhCPyazU5We1MhVZc1RLy1+qhhDBUKdDnv0djYOamSfYETWhL7Ez0gMGLrK4ZmVwJ4fkANt7+fkwFmRVWlJBDLdMFnF5hNMFgRENHN4p5Wu6UYdbncf/WEL784V6U8uNS4HiAykUWOHpTcsTLoqKkhBtUKjD3jd+kPDL5FNKpDNLRHGKrUQSXA4gEgogGQgjMLSKaiMDmssLr98LmcMJgdULn8KFkdkJr8cBio7aSB9mM9s4eJFIRdHW3YGpqFG6XA7FwAI1+CzZ0tWMlEEGunIHd4YHN5ADyNITlw1FBluJRRkjp9CgVcrJ0z6WLyBYI5pvFbqnO5USCidN5DS6NpNHS2gGbWcGpo4ew//rNGJ9dwp994XuYvvQijFpmJlbgr/fAojMiG02rpsWcFldW0QwFu7ZvwszsFJpaW+D1+nDq1cOw6rXo8nmhS6Qx+OnPoe7Gm2DKZ/H9T3wSf/r1r+HFk8cwcuwwttz6djRXdAg/fQDhWBhuPdCoA/xGA0ZmZrDpi1+E8b0fwvOnZrkYQ3RhBDd1WtCqj0KfTyC2EkFFscDV3gHFasPw7AISlTwG+3qQWaEFXx2KZIEVyzj303/DwHvuRbS5AS+8fACNLS1QJPwUSGUSIE86sZrBC8+8jNPnziAeS8Bqc2Dr1kF0b+iFw+ES4gmdRNhIqMQxPnsFQSFq54Tetdyx79t3vTR6hB2HhobkGfc1NGJufl52s9z11KBGTm6igxATCg1++tN/xf333weTwQoeLa4W+DFj0TCee+5pjI+PyHRHTZYUO9kt1RiZKjzJwlebompva7s08ZZdR2hZP6Gtnf11xW09Y/PNhJX1f18lNPzfQde193nzVFhjbv6hj3n1c1eTWPj/6nSnskxr/sDyfagmFsjXoTUgkaKrEuEzizS1RgMJPjr5HpFHJubvSllQEdptzS9N4/LIMGKpHManVlCAUYTvbHD5+vLupgavp6MZRo1qfVZnU1DnMOC6XduEuMb7iSJ7KDpkckWMT9Pc+iguT0xifjmK1o5W7Nq9F4OD29Dft1Gg0wc/+aBoM4lVKzTY0CTRev1mOPqa0WB2wJVTsBoKI2JTUDBU4C3qET++CH04h26PD7p4CrMXLiBF/08NYKYAHxXUUb5GnSK0OBlaQbyYlV2qmf7NqCBtpBFIDjtaO6FfDMJX1sFnscmOjdAzn8EaQ1hlaaqayiJN2QmNG/TIED2i1FirUYsip8MCDQMoZai6SeloDleG1mhANJ4k5AfFpIPBTp2QBloL9c10ozKI9tHrrUd9czu27diFE+cuomdgMyo6EtRUS77p6QkpeNxli+7y9jveuVb4OG6u18+peryrOzf5RlbZmzXmpVr01nMw1WIn9n81+HIda6sGO6g7ARWf597AZrOIbohZSaTxqvElBpmwiBdzfOYFIKa41c+BD3LNEaZG+RcfweoP2UFIp6aXy8jr8ci+o1DKqwkUGr4/F6o6KHon8nofShoHIhkd4GhHmEONhjZiJegcbsDikslHQweVcgVWk0niaPKVKHa5JvH//I8dsBTHoBRS8vWjSKjEgGShiJKWEowcCpkSkvGMiFDDiRCSqYiwneKLYegyFeRSWSRoUp3IwADCimbomTBMKx6NFr72DfB3b4Le24BwsgC7y4PuDe1IxLMCYSaTEeTLQVjNBnjd9dBqjPDVm4XUUi4aJNmBAmwWPHLdRKzMIFWaD3P6LDAlmZBjAtqyEYpOLbDUwywvz2J2ahF2Rw/ycGBs/Bxuv2UHXn/lOLYO+rEYXMVnP/dtzF85BE2xhIaGLhRzWZleDYoORr0Rbp8dWFxCh9YAl92EzUObcXb4Erbt2InRS8NIh0NotttgKBTx1r/+Gxj7N8IUieDHH/oovvS9/w10+KEw/9BgQ+Dhx1B69TBsmTR0xbzYtwViccQdNrR+6pNQ3vF+3P35f5EA4z+9ex/e1aJAu3oKlcg0lq+MwlqwwNPUjmUlh+479kLR5KEUigguBOBq64PS0QVdsoDLv3ocLq8Xdbffht8cOCBFqZjNiczl9MWLGB65guBiRHLVyKjbsmVQdhI0QWfx4jTHZ13Mi6sEMu6pyAhUkRCuJ3UqwatcwZYtW9HV1YXp6Wns3r0bDU2NcLo81dBVug2pDR+fdVoH8jATzjQZNDh48BVs6O5EU1OTZF0uLs3j2LGjOH/hjGQGMnKIMhGFdHMaz4v5BBvOWqwYDd9V1OTNRU3lC1/11FxfjP7/oEv+W7Vp7s3FqvZxam/fPMW9uWDKSkRdP79xNVItnLUJVD37KmRZu2/WT38setIw6NQ/J89BUsMVEwKBsBhOu11+gdnUjFE20yq6JWiONByUPYRx4uQZjE4uYDVMnaiqC6wZaGvLRWzuaUWT1wavXQttIYaezgZs37YF2VwR2WwRkVgKwxdH8NKhYzhzaUYIepsHt2HPDfsxsGmrhL1y/840Drq4fO4zn8GFCxelIS9X8kghiYZt3Wjd3odiPAF7QQOL3YpgJQWDSQNfTgv9TBZzhy+guLCMRp0RNnl96BOagtXC1YweiXBECpOW597rw8XwEhZjEQrgYLJZEMrG4Hc70W22wbwag19vgoE+xxxaOAnX+B/CjC3J1MefjGEj215rNsqun7ZrFLHThaqi16kElxIkZT5dzCMvWmaIZRnfv3NDF5x1TlwevwKdlVFKbNoUWAwWSZpn47Bxx3Vw1TVgJRTBlsGd8j1QZOAnR4GNfFrMQlZWVqDcdvtdKlBZgyJrosK1Hd56wfnVvZ7MfFUt0P+NrVMQK97oVbcG9cER2FJytNSHjdOcxaxGl9R5XQL18MHjoa5pkfhWhYSMazvBWgGuFT0+6NzxXT2IKkRag0q5b2FauIUGuib+O0WUKtQyqRZBlYoOZUWPEiFPnQdFYzMWoxoUtA6CWYDWBH19C4oMIpVXskwhGpCJiisDKgm4i+P45if3o8UaUiGyUhGpXB7ZdB6FcgURRrBki5IbKJZJNPZ1WuFw6WEoplFZCaK8kEBkKYRYKC4XDFmqWa0Co9+Hzp074evqRU5rhpkTH/QIBwPo7mjB7Nyk7EPJ/DIYK6CsSMgLZjv0Bpu8psKCqzpmqHlnFHKSlUfHHTJcs0hlQ1AqOqSTZWgoUi7mYbbVo6TxIEY5RGAJfb3tSGV0aGo14MCBU9jS24VsIoMKllDRafEnn/47LFw5BLuJWVsOEeaTZkyCjraihcdhhxKMot/hhKlcQP+OzQjG+T3WSL7g5MWLGGxrQ3w5iHu+/V0UW1qhnZvHTz74QWzw+7AaXsKeTb3Y4u9GaX4FleAKDIoWIS0QbvGj99674LlmH9DWjqDGhAf/4QkoY1fwpTu3o99XwJXDz6ClTgOEA4gdWYS9sxNN996GvK6MXGgexUxQ4Bqzuw3WTZtx8sJFdNvrceG5V3Hzl/4KP3n+BbzyyitYnJrAUmAFGqsD7a1t2NSzEe1tncgy8oYklGgEuWx+baLgsygpCFW3CdmUVwipqpZxWmrJeGaq5+Qzf/IZobTbbVZBWjIZXo7c8Ual8IppsQbinlLnoTci4ek8IuEQgsEVLC/N48yZ05iYHBOxOc+YBMtq1CBZMf6XSCI11kotTFdZlutTD6qKA5VmXn2/9ZPYm3fzf6jI/aFitr4AUo/6hv///9gHXi2SVYPrdftF1Qv06mSn2pmp097VYqjeReuhz9rdxCLAGC4FhDnNCAfjgtyYjFZBQ+Rfq02lPDP0mlRKYjVHM/DhkQmcvzSCUDwhphU17aBJU8JAqx/792xHLDiHqdGzeP9770W934fFxRUcOXYGrxw6genpZegtLrz1rW/H0Pbt6B/YBD09eWWPVWXSl0oY6O/FX/7lF0tmoRUAACAASURBVHD69CmUdXR5KqCoLcDZUY/+G3dgITCPZl89tLk8rJUyDIEwcqfHEDoxgkarC2aNBl6yecXgiXCiAcY6F269791IaYHFYBjTUwGsrEZxeWoKMysBSUcgzk1YvMHuQAO00K6G0ORywVQCTCURpam+nNU1FQcp9ga0GisRzq/yQah/JrRJH9yCTkFaUUktvIupD+WvuUvMagGnrx7tXe2or/cik03i4uULsDpZDEvismM1WlDMlZDNl9HSvREubz1mFpZw89tvg5YSk2JBjPkXFudkt7e6vCwZfcqtt71DCp84q9SmO4E8a6QTVdcgU11V+E2YQbyiq4xNNbOrZpRc3Q8I9KI+iCrUQI87Tkh0gCCN2gqzhXE5OjHnZbwHjUSJDbOgcdLLZLJq4dRxMuPnoHahNRE9f12b/tRDUyPIVP+vmsDMC5+QUjqVgt9fJ3/IzDFetvT1qwgUqQrHwxkttI42RPNWJHJmlEx+lAw+aOta5PXRVLJALopSJgEdC1YxJU4uCE/hvTf1wG+JIBpYRjAWFl1eU30TKnQQoAanuVUCJJn5xsy5Cunp+hQKkXlErowicGEeiVgFRSOdOtrRualfNCh6hxfjc0to6ehCPEsBehh2pxnJeFhcOiwmK9weB7xeOzWbMNB0mpi61ihFu8y9Q4kdWREmcxwKWaKc5jTUA7IRsUBPqxElIeaymZwey5GCBATPL8blNar3u3DqzDBuvGGnWK011nsk/Tm0koZZn4ZeH0dZseGBj38DgbFDaG30IhRKCNTGq50yDop/XVYXitEomvR6tDOLTinA19SAXCYvtP5QMAifyYbYzCKue+CDaNrYB+PiEl771reww1cPj1YDY6mA0EoSUWjg2NQL/57dcO66DrrOdkhUucGCHK2eTHp88ydnMXfkMO7b2oxr2iwYHT+Iwc1+mBgP89gZuP2NyG/qgntwMw4ffAZbehtgterw5EsnsPdDH4K5oQXleAlHf/5bvO3BT+OxSyP4oz/6I+wc3ISBTZtQ19wh01ZoNYRkIqlqRXl1VvWk3JUSOVGbNDXDjoQJ9WmtOvCIXpPoh3r5h0JhfPazn8U1O3cK6YIHPLAcFBSETE3+2+xg7XaLipbQNDsWw8TEGE6fPomF+Wlksqk1K7/aJS8Tm/i0kjQmYoK11PI/PL3VWNXqeVKJHuqv18OStcJXK1xrO8HaX67+wR8qkGvT3FUDp6sszRqju1YEaysT7tyEcaoWsDcXNpneZGJVqfFrX/+abdrVAnm16KkwqEqh16o7Xu6i8iUxe+D5YMiqGEYw5UTMqPkallAu0OyDTi1FIYacvTCMyekZBCMRIa5Usklcs7ED110ziJWFCSzMjuODH3w/Hnn093jx1XPIFYtobe/Hjp27MTi0UwhO9JL1ON0SFMDPcWZuVl6XsYkx3Puuu/8PY+8BJed53vf+pveyM7O9YReL3kGARCEJFlEUVWxJpuQqy1YsOUfHsZ3kXltObmLHsqI4tpyiXFtuUuJYzRIlirIkFolgBStIFBJ1F9jed6f38t3zPN98O4M1c87FAc7uDmZmZ+Z73/dp/8K/+/3/hxfPnDEpHSJ91yjgiXi56/33YxhlwoKTm1lg5o3z1JdW6KhB1ObG43DiC3rp7OygVCliuO30jY4iHjUFeUMOF+VSA0ckwb79h3E1HPyXv/gL1nJZFldXFDcx2ttDpFDGl8wS8biJu324RRu/GfistSSBT/9Jp1C9EU2VFpndifh+zW6n4rCTF4snMRJ2m9qoMnJIjA2zXswzOLyFsARpp43F2UlW15bVvkuhL4YI3rvJ5WV8IL6YAuwbZjWZ4Y7jd5Lo6iFbEOAY2o4W+bUb1yd0tm171wMPGWrvo1wdc0OqJZD2qE1agpCtda7XpB5Y1ZQEQG3hKEfN7D0o18LjNsmGLoH7etRDSuYSEdGe83j0/hLYUqkkq2JyWFcK78aClzaG/DoR1lVQgvoDSpAz2zGSKbfQoe3WRm0BeGOzmZWfBGE5RARqK/I28rNA9E1R7ebcstFgKV0jbwQxXAkq9jhFVx+Ozl04gt3YGiXK6zehsIyznBcasCIXnR4HMWeFBEn29LnpiYZM3UKXRwmf6ekpyqsrKnYdi0aJ9QwweuAA/btGMLxV1penmbl8jaXri9R9Pew4cif47ew6sJPzb13k9iPHeO7pFyhXSmzbPozQx8qldWLxGPFYgrBYhhgmFUI+R9m0DrtXHbmTuRo3prIYdbeiyA4fjtCoiAK9l6pRxeYQ8QI/bqcEx4oiCUV/8tLEOj988pzOhrZujfDhD5/izMtv09ExQHfcxtWL5xnZMkBfXwI7aaYm3yaV9vDHn3+E3PKbhLwGqaxYw5ioQnVZdhrYZXPVagRqNbY4fAQ9TkqVCpFoh+rCHr/rLn74nUcxFldYyK1yx44xTg6PkkimoVCkUGuwVMiz+54H6XnwQRqHd2PEgxQMN067B0+tpA7qZZtBxevhb74/w1988W/42H0nGagscN/9/fh9Bbp9ITJ/+QiOTBr32BCFvbuYXZpjcLhTHS4WCw169h7GHe8WqQnSl6/w9OsXeXNuTSHaUlWn0hmm55bJ65y5Oa8WvqfaYDU2DJY39os6ZpgoQdk7gio2E0pzbQt9RNakdDzuuOMOPvrRj5pyedUa01OzxDtMIWERQpDOaMDvJZVaZfzaVV4/+worK4tKQhdxaNFvld8rz6uBTiKdxXvTSs80oJVN16TQtXVMLB+7VuAzA5SpJrQR2PTxZvK5uR2pgdEiIiiy1KRBmbGs1UY114fJ19pc8W3+eWN2p1Zb5nvaHPjM92oGxPbAZwXD9kpPk+omZ9l8nAk0sp5bkK0CNhFbsGRSLMWcuJuUB3WBkPel56Ogb6sUSgWTnF0zOHfxIpOT0yqdZZQy3HvsACG/C6oFwmERI3DxB5/9H/gjPu65/32876c/SjTao0mOjCVEBq6YKyigTYx3X375ZQaHB/CHg7z7ve/mv33xv/Ho976r1VtN5mS2GtsHBjh6cC+5pQXWrl3HL3N1vUQ1BfYJOETAb/39PXSK00O9RNleV0PrxeVVHDLyqdvojveyVKyztJbhtTOv4glHmFtZ0ZmhFDs7twzjWk0SyeSJ+XwEpZUs+BXlVovjupncSRyROV1VCiXpaNhMHIksuKpIxIloeDjEcimP4XKr84TEnYHto1R9Ti5cucy9d92jtk2NQp7FmZvY6mUF0UjKXhMDYhFSaYLxpKMmIMaRrTvwhiKEIh3aShVh9efPnGF+YZ7r1ycIBkLY7n3gPYblvaVms0IqbGtzaqbanJuZrANTZkjhwbIJZFlY4rPSlnO7tUUXCvh1bicIH1lAQi0QOwix85CNLSRaeayp7dfk5qg7g7QwmpptAvoQR14VkzUdBszA15o9WlXfrXPGZtDWitAEvYiZqbSCBP0pQTiRSKjmqLWZVMXCZtO53sxKCZszhsPXTSM4gq9vL6WandLqHLbSKu5ajhNHDjG3NM1CconuzgjHxvo5GPOQu/YG02+d1xafqLuUizUMCbhCZqei4sN2w0UwkcA93E/3kcMMHbyNmcVFldyaXikwvGsfvoDByJYYpfQy5UxSFfeFaO4PBxQt6fe5VWFD3BWkler0+nST2u0edVwXd+XpxXVKDS9nXr3J+953F+OXr3Dy6Cg+e0lemd4vU6jjEKNap4/UepHr4wuM7hji7etJHv/xOTzOMu95114qpTUyuQZLSxm2jXRRzy0wNX2JaiNHT5foudoZHy/y7W9fxlWZJp9eoNhsd8vB5nHYcdnqOBs1BRj57E7iVTtRl6Bba8RjEdzlCj/3cx/CVi2x/MqbxBsG/mqV/PK6Ujw6bjuM/9SdRA8fxOjsJuO0U7LXMAIePUiCzoBmqA1n05vQ7eIHV1f4d5//e4JGnU+//zgfe3A/QZ9D7VAy3/g28z/6PqP7djMd9NN57ynoCOPyBLDZvZwfn2ZifJJ8ao3l7IoCi9LJCsVMnnwxpYmI0+mlImtThKuljSlqME0uq0XXMQOQlaw1AWPqZ672GhvkbwWO1UxXDdk3//bf/hsWF+cVwOhzi+WPR0nmYmQ6PX2Tq1cvsbyySD6Xwe1x6OEm4U3P8qb1j8qGNaUFzZhjjhzMdS//Wsmimalb/6wZWiv8WNSI9jbn5kpxc9VnVYe3RLXmzN98PRYnoZkEbFJxaa8erYDmEJ1NwQY0kZbWjM6aIW7crznjk8/AquysYNcO3tHXKJ6ADrd+JiqubZdzrimorZ+hh3y+SrEgOEGXzuCUbC2yzOoAX1bTYwFTlEpVlfUT2bjLb1+kmF1noCtCPBqmlE+zf+8uXjzzCj944kkqdTd7Dx7lX/7rf0N33yBLy0tceEuq9lkO7jFFJoTuI2fYlpEthKMhnB4XT/z4Sf7kP32OQZk9J6Jq99OYWcK1lqSWWicS8hKKBnHHg8R6EmqDJuAQKUIi4YDqyQqku3+on/Fr1xRYV8rk8bo8OndcXsqztJSm5nIzU8wxs7iiQdjndjPQ1YljaY3ehuBMbHgMEBymALZU30DiRRPYIn49GvhEMk51KeWvjaLbSdbvoWPnGOtGnVy1ogE+LEov6bRqFIsnoMwec2vLFFOrisb2uU2X+rphoyz+gLWaVopyltcrNXbs2MvI2HZzD7t9pLI5vv+jx5lZmMPp9jCyZauCzmyn7n+3oX54lrJKW9CzZLU0G5IiX2ZCctld5jDYXLiGbriOjiiRSMjk1gWE59XQ8l9IuQLfFuFbE0Vlkh9b+pOmS4NJ+ZPZl9lLkUND1EhSyazOpmQAb/r5tSDS1mxREZptAJuNzWS1ZvUwsOtz62DTZle3CQsII61TWbhy4Yp1P9duihahh2LVDYFecMfUO83r9+B31HCrg3OBj33iF3nl1ef4wPEDjDrLXPjed4iV8lQLSSbnZlhIJnFGI2zZtY+e7aP0DPTSH44Qr9n48z/9L9i6+gncfh9G/wiZYoHf+OUPMj35Bp2DHRiOBn63g5ABMbtDVRLkTKq4bZQ9Lho+l4pVB1w+DHuAkprSe6jWnczPpVleTbOaLdA/NsL8io+5uUnuO7WDtZsLnDjUr/OeC28vaOt0/MYV3vf+d7GwUODFl8Y5evQo4aiJiH3uJy8wOhhnYWYKr9/JyvoiPruNkaEwczPXGRkZ1ham9NAdrmH+439+DL+xSDI5oyR7w6iqso7IBAj92SEmnTJ7cDiQWjFYrlBeXeXIthE+cPAQ1dQKtlIObyrP5FySerSLYx/9MD0PvguG+1SqKCOgkFqdilhQeZz0DA5pcuZE1ogD0duQ47TsdnJxaYX//qVv8hu/9jGODkWwV2S2aZJxi2fe4Mpff0nbPVs++Ulix08wv7DAMz96nAtnL9M1OqReaLlUitdvXlL+VsTpJ+gLKwCoLOaYhp1iVdCYZe0AWIevrEFrBt0KBs3ETZsvDcolMQUW1aEWp1U2f0dHh44D/tknPqG+YrKP5HqJC8LzLzzHhYsX9OAXeTEBWyipXKoTCbBNUXLrgFfXlDZBhPagtfFam5p/2vpsioFZe3tjX6kLgpWoNhVT2iq39oBnBTR5/nZU5zvdZyP4qaN7U/yirZVqITI33k9zLmm1OtsDmTyXFfTMCk86UubMrxXs2ytC8/7mZyIC2yJeLdWnPM6sds0zS7pUcu55lUy+uppUAIvb40fkfcTFRu5bqRXJFDI6+6tWhbZlVltvnn2Vc2+8xuLsjApAf+Nr/4u/+9/f4PEnnqBQqbNz1wFO3fcuIpG4iiIsLEyzdXSUgwcOqHyk6CdPTExw8vgJdbeR57169TLf+urfEzFqrFyb4ObZN4i7PST6YiolFo762SqydwPdJDoT1MtVlhbnGd46REd3nEopr7QlsRFyNKCQzhBz+ZVStHD1JoFGiPnpVRbrFVZ7Izxx7iypQlFBLD3xDuzL6wzb3ASks1dr4LQJwMVtSudbIzP5TKTKE+CUjJu0+yxAOoOM14F/6xZ2nDzB9cUFVTIST8pIOGJS0uywvLBAIhFTS7el6Ql8DvFtlNlqQ+lia6k0Lo9PKzpJMoYGhtg6tpNguENMsbTlfOn6OJMzs2zdtZ3bbz/G4JYRrl65ju2Ok3dvoDotbKbmfFLFNdsVclFFUdscHJtwYNmYkn2Gw0GNynrhq6L2n9ZZR76Qb7pKV3VGJ7M82aStjddCgqpKgg75VdVzw5NPumKpZMY0UtWg23SPbuMHmRtrQ9J6c2KpjutqxSLK8Q67zg3X1pLqiCB6h8LLkUNIUHa2mkHdFWF6Lk0+XydXEg5KCFd8WBVbggIdF2CMXugGu3Zt4V/++i/gnL/Cue9/lUFRi8lWSFbz9G3dwuj2nfg7ouDz67+KUVUS6+TFsyqz441vIbLzCN/58bNUa1k+cP9tdEWFLWG6p/sNg1Aux+q5N1m5OU7NZWfrsePE9h6gHIorskxsQOoON8lig+n5HOMTi8TivYTiUfpHo5y/UlE6wn/9749waE8/u/vDHNzeg1EVZGmdQ3cM8dgP3mRErGwSIbKFBl/4k69w/527GRsSZfW8ElmT6ylS63P4fRASO5pGFbdNxGEhFEmwZaSfQj3CP/u1P8UozbG+OqczD2xVhS147R7t6xuCcM1l6He62BsIsDXgZzQaJu73qAuzmPcawQBlh4uhI3fRfeg2Sl1R5KjJCNpU1p/NSUhcmz0enIGAyQtVGwsbJbeBX9RwRJRbWioClqo3CHkduJWLKvzQOm5qlOfWmBaUZncX5/MFJpbFXidJ0CupjYclkalamtOWkwxPBSkr+qlKLK5UKYvbvdHAVfc0jUbraptiKQ61aArNaq8JBtOxgqx1WZs6CzcFz6WFYwGwhKO3f99e9RK7fOkiM1PXmJ+f070hs3GzZ2iasgr9xzrYBVlnVTjy1XSeNFGlimSWZkrTj9Gq+KxKb3Pga2ormXuqaf+jrcBNtAPz8a3TwwqoEkT+/wa+5vh+A4Ri/Y72Vqb1Hl1iWttsdbYHxFalZ83rtJa75TmtVmd7xWc9r7w3/Uy0A2zOMzXpbr5nAWQo3afeIJsvq7+jrSEzOK+ONmqG3FZQq69qpc7ywjzn3niFi29d0NnfQG8PfZ0Jjh29Ted7MubxePyqyXrwwGFGt46qmo/f61NUsN3lJJ3N4Q/6+fP/8T/42YcfZqirh6WZKU4/+SRnfvJjMlMT+EtlOkWhx9HA3ukj1hNVtHlnT5wte3ZpRVpbSUMlq9xTuSYdwRBD0U5y8ysYmaK6pUthI5zRQrmMy+7DWzMTyZsRJ9+7dI7VelUVtqIdERypDCMOL+Gaga8ho3VRvJF92KS6SQtY0JxKW7AptaAmD5Ykz+Fk3W1n8OhhAkMDJPNCMRMJuXVd/wLGyqZSqlMqrhCX3zrH4uw48Y6AGv6WKyJ3ZmN1NaVu8TI+m59f5I7jJwkEo1y/McW18ZvML63S2dvHgdsOEevuUvnGpeVV8oUitqPH7jRMGSxTT1MuuFQ+prqBcNEEeWZTyLTP78frc2lGKnYlonspLcyFhXmSyTWN2FZFZy16U/nB3BgmZ09bvM3+v+nKYLZDTMK61MobrVabnbR45ZUFhSbtDdNR3LSNvrXya7VcmoNIKwQ20LaqynCJYK3Lw9LSMj6fX4VaRcDZNG411PUct4iqVrkxsUDN1UHN00Okdzv5dJHcyjx9e/eQLVUIGw3uP7aLO/f0sNtfp7o2jdMfxNM9SCUUAI+ovEgbwKwu5JpL4A91ujBcwgt0MzufwhuIUyjmCASkeqvikgqaOoF6lZiID791gfW3z6uJqzcexj48iGf3IcodI+Dr0LaH9O4XkgbzqwZdAwmu3azh7/Awu1jiH77+GLGeYW47sgunUeeeIwHW5jLs2pbg+ZfnOHi0l1dfW+HRb53mxKmd9PT3cOXt6wzFPAx0palW1rh66QajQ6M0KlLBT9DT18PI6F4dOEcCIuQryLIaDXuE/+szX2Lq+gUKmYxyIp0eA6/NTrDuorqSojvo4dBwH7vDERLZLDGHQTwcIlutsO50M3ziLjpP3UMpFOA7T/6YzsE+Dhw9rEmUze/B5Q8oB1GG6cL7lOmwBztuaWk7Ie+p46jbVQ1Cgp9bNqDDoCLu0mJOKhvRbpBLrfHS02d47vQzxBMJYomEml1evX6N69fHqUprVtBuQiVpgKtup1ou6FxUXB1EfFj9EF0OnEU7Hpk/22piAmFK8TUpNzKjtig4EjRN3VrRYxVBAJ/+k30maOd4IkZfb6/ut+XlJWamp7Q9LzZADlGSkepOLaZM5JyZiMq+MAOMHvx6SJtVjO67Nth/S+y8OU9vtjrN+5oI51Z1uDGKM5NVFYaWPpbZJrUCh1WxWQGuveK10NfWfTa3Ra0kWPd/82ywKrz2ANUOQNH3aDeR4ZYjhIXkbFVvFppcvppAl/Y2qPU72lut5nsyPzPr87CCvBX4TfqE6TVYrohNm8HqqsgUGvgCfip18Yyr6hzpRz98grfOnSMRD7Fj9y6Gx7Zx9e23yaXW1Z9uZHhYsQ6SRK8kk9x3/wN8+OGP6LpKr6YIS8LslvmUoKurPP/0j+mPd/LK06d55Ntfx1lqEHLaCTaq+IyGUlkcQSfh/g7CQS9b+rrwxsLcdv8ptu7ez8wPT7N4/QKGqMPUbeTXc1Co42nYWZleZGFxFWc0Ss+u7YwdPcDgjlGWX7/EWz98nuXuMN+8+CpJr1NFQgTDkfD6GRJEfq6At9QgYJM2pw2jia6Xub7QCep2Q9HeDfmn7U8bNaeDlNvB2J3HpG1BOlcinxODhGU1wdUxmc/HoX17VMnpzAundTRjl1ml+CN6A2rUK9V3JBJTZoCIYcd6+uns7uOV199k/MYUh4/ezvDoiPpUTs3NaZtfU06ZQd5+/JRhqZ3IBZUnttQZBAItQU6G6KJmIAe3yuvYDEXGpNPrlIpi8GrO+eSgMReZuYAsBJkSG5qqEM3+aKvya6vRWoAVE24vm1FskQRE4HZ79Tml3Smrz8qmrc1jtUn+ScuzOW9R8W2nU9+f8AIlgA4ODjZVG0yrJRHrlgzFaHi4OZFmuRLB37udijOEwxmiuLZEoKuLqt3FNl+NX31gJ2uXTnNo6yj77jhFRlo7Huk/13A4vdTLdSqCHkwvEo8EePTRR/jpX3mY3uEBgSRpdlQoZRH+fM1pw1eRWZgNTz2Nb2WG9WffIj+9TKVYwOWFUG+Q3gMjlDvDGL27MGLDGB4fPg1+ffzDU1coh2K8dXmZOZE2m0/znz/9EGGvnbcuTTE8GmGgJ8TZVyc5dWobTz1zhZFtneSzZaZvJumKuXA7RV/QySsvPkU+t8Cdd97J3MwyuZVFRseG6e7twOOsqXWPDJc9qidbgoaIyMb47nce53N//Gf0JPqo5Ws47GVihsEOh5e7OnsY8ICoR4o1oD8cxRaPUu9KEN63G+/oMLVwBy++dpYnf3Ka8ckp/vKv/4pIPKarROYqcuLZhVfVbGtpK08dtc1KS4KfJhmKd5M8ylSAkOsrDgMTE1NcvXaVmxPjhAIh9fqSDsXk5E1ty6sHmJi4Cm9S5r4iG1etmFQDqZpUfs5c36bgupLvNOCoF5hU4PUaVZF8U384wfLIdpcEQQAwdhWFFkNiyezDIdNyJRDw6l5aW1tRM00BN4jSjiUZppJZTd5ae1AwlVhargjmYd76+dZgY1aJ5p7Re5oBbRPYxMwqTQCO9X8bAa2Nn9bemmwPYu3fKwXiHSpE67EW6EQ4dO0VmwU6aX+v1n1bHOBW23IzcnOjirPUaPQ1mJXgRiDVJMFMys2gZtqCWe9VE/GNM81Muq18QjwQpctQszm5MTXL0nKKpaUVXnj+DFevXKUz3snBg/vYtWcn+w8cYMvWUX7rt36T1MoyY4OD7N+xnUsXz7O8ukLN5uBDP/cxHnjvT7O+kiIoBHhXQyko1UKe5dlJXn/6aV568ilWZmdweGSu2MAhLufC9ZUEzW3HF/YQ7Y2Q6AgQC/moUCMxNMCpw8conLvB9JlnKWbKrKfruEMxSm4HaWeDxN4d7DhxEnesk3h3v65lt73M/I+e4do/PM7p/AyvZpdJijRk3YbH5lI0p3gRUi9BOo9flAAFJS4o5prsN9PZApehhssiU1YznEITJi0AnoF+Bvfs1XHMjclpyvkqWwaHVDlr184dhMMhGo0yN6+/pW3doM9rjjOERlKpUSyU1bxXEpuenj5CHTFWS2Ump2eJxmPs3rNPUblXrl1XKTjxmbUSRJ0y3nf/ewyRNVKghMOubUvhBgk6TLhCoi4hMwYpy0XxQYApkskpF6hN/dx0f7Oqt5YCg7ZYmr3yjQ3Rtpg2Krd2ErzOPMzAJzcLzUEOEEtBwQp81u9rvSHzFhPJZgreKgNGRbbNwCeLWw6m8fHrdHZ2sn3HmNmSFXsXObCUgOlieaHKbM5HNdBNzRPDH+qDaonS+go9u/dyqMfNh8ZcXPrB33L87lPsvPunzWCwMsvylTc489xpFqbnqOdrHH/4pzh3421+/NzjfOFv/ju79u9XdFPd3sBhb5CvlrWK8NdcJBx1bAs38Cwv0VjMYlSkQvSRq2bwxmzEhkLUAk4qwU5KkUGMYA9uGcrbO1gv+3jp4iJ9WxK8Munm7779HH/+r+6lJ2jj0uUb9A10M9gbYOL6OtGwh6sT17RqisXi9HZ2EHTZeO7p77GyNM6O3VsZ6B9i4vokXfFuVX039PCQgX622bp2qySTgHZqNjdG3c7M9UlOPvAL3Hb77ThWs/zK8BZ2iGh4uURfpINMsUxanKq3DNJ55AAd+/eqh97UapIfP/sCR4+d4Mgdx/mbv/1bTp9+mve/73386ic+oWhGE1DVmi+ZSEURTRZoudk2VCCyuG8oMMFGNlvgwoULvPba6+TzeU3kpF2VTqW4fv066Uy6dF8HYgAAIABJREFU6ZxhOn0I6Vb+yKHXmgGL2IHwmKUd3yyhBP0sB6HcVze66XZuzZ2lujJn0nKo2jUrFd6qnAXRaIjevh4d5BcLedZWV5R7Jy4KAkyR1+1RRRGZ2TXFnrU6a/FiW8HErPTag5fsm9ZIobUvzfu0jxuah36bB6x16LfvLeu51Om8ScJv3+vtAdCqoqznaQ98m//vlvmdCGA3g5JVUVpfN9MVNv//rYnAre/dDKZm0LN4xaZPoIkKVdzPhuqUiTBVpSoJ2Frpql/Oho+hvAclxdtc1Cp1VtZTvPTq63zlf/29oj+7uro5cvg2Dh06yMhWkQ2r0N3dQ3c8wR/8wX/g9VdeZceWLaQEsJFLqyZmKB5j76Hbue/d71WFn6GuLlxyiL99ice/9S2Wpm9iL5cxCgU8bifFWplcRQBqBlGbC1fQS83VIJII0dkVpTvqx0ODcCKqI6JI3iC2WCKZSVFLdOLespXoyFZ6B/vIlwvMp9YoBaXlFOb6zUmO7T/MQMTPpW//I9d+9DQvrN0kG3CzlM2ry4lYp4lo+tjYELVGAVuxjFdRsTKDE9lBmYsK2M5GrpSlatTw+AOUq6I9DOlsnsNH79AaruFw4RKKm1eQ5YKqbSjdSkTYE5Ewr7x4WilWYpMlZ5V0UCS99PoDhMTrT5RYDBvXJiYYHtvN7cePafX3k6dPU5TqVvxia/UNhTDtbUir/+d/4ecNt9up1hGm4LMw6OuKvhTDyXXx9irkdHNJ+1M3dlMgVj54WZQyQ9Nl1TyU2iHC5oS4BV/WDdtslWxkkW1tSyuI6cC/brazRKJM+rLyvdm7+aduza2Kr5nJWsG1GfhMO5YqXq8owrgYHx9XOsW7H3yXan5qpWgYZMXxGg+5FFxfrJB3xwn27sBw9yJMlJUrFxnYt589o33sqE0TmHuD3Qd2c+yBD3P6qWd56fvfo7Y6j9fWICDo1o4ggycOknOVueOew2zZuwPsbqoNGxWHzAjE9Vncs2tqWNrbyFG+ehHm16g3XNgaYjkyhm1AADZZ6tk5xLJPde0C/VT8A7j9MZyeAGuphs4lw/EOfvU/PMFM3stvP7yD954YZHVhHaezyvjVCfwev+oI7tm3VWcMSvQXh3YJ7IUV0qk5gqGA2jnZFMojTYY84llNvaxIz7BkdMU62WSOqlBYejqpu9xk19J85v/5M67fXOR4Zw+/6QxiLEyzTg3/9l10HTxK55HbaIwN4oj4KQd8fO0fvsW2ke2kltZ54fkX+YPPfpbrN8fV1+tXP/5x/vEHPyAQCrYy9abTt8xa5LpJt0GrE5WtE1/JInNzi1w4f5GLb13UdTMysoV8vqAKQJcvX6KQy5tWJ02eqawPQWlaQBNz2VqHaFNbViZmMutymhQegZ7rzKJuCjaoqavaTEmXykQryyxcgp7M7ySh7OnpxOuxk81mtGsiXnc6c5SNrbvSBJHIC1HbrabztEOAA83A15pPmQnePw187S27W1uWVsW30eZrmrZubkdurvQ25nYaGMz5xOZ2Z1vz5pbAa71u+WpVddZt0oHR25uBr72NunnO1/74d0Jpts/tzABlIlpN2TKrCm6XXGsK6TfBcWrs27SLMcnnJo1LbLcUhKTtYEP1HleWUzx/5mUef/xJ1ZHcsWOXelseP3acaLxDnS7kvQWiQX0Ngz39fPWrX+ev//Kv2T6yFb/LQaGYxuYSSH6F3dt28smPf4Jqvsi1c2/y/KPf5/rZN+ny+IiJa7xwQMXKx6jrjLdQr6nBqtvlwAh7SVOmuzfBQFeMmM9FXzyKRzg30mqfXqO3GmCqWOWnfudfsxbrIO12MP72W/SEg2TX1vAlYnQOD/Piqy8Tsjk4OraTp//+m5w//QxTpXXl4UUjCeaTaVKVCu6gh77eTsrlHEa9gk80Nd123KKCY3Mq71EKkFKtQEHEPnTeLF6jkig72b3vABevXGVweISllVXSqTT9Pb30dXcpXadUyJNJrasbhuBDpA2pqPZgWNulogBTrIhDTQmv388HPvBBdu3cQ0c8wezsHN9+5NtKLZGVqmvFrIh0NiwuI7Z///ufMaQaSmeSKuuVyaZV+FZuk2pJD7/mIF0URyxEpm6E5kxQMzWLs9O+OWUHbzKabG9JtCPOTBuAFrxZ2wwCenE4TWHRVEY98eSgEpBLe4bb3t605n8b2WUz8MnTZzJZrWS1Cm3U1cvs6O2HVfZJKll5DXn1KnNTLzm5NLnGWi2ILboVX88B/C47S1cuEPQHGT50kv0JJ33lGaKeCj6Hi1fOvIo/ECRXEMi+tNJrjB7o4/77D3L48CCGK09ZPpOGD7tdiOVVnOWaohxl7hSPuwnlF3GuzpO/uYDX1kHd8FPN5glu64MOL9XkHLW1GeXfOOODOBMjEO3H8EXJlj0k03Z1Xf77p+eYyrgY9a1ydGeIfHKOHVv7cUqmWpfraiopmBWOeA1WqVUyrK/M4LE3VDOzJJQHp4tQMIqjlCF54xqNQobu/ji5iSVyk3PkRT6ro4tt9z+At7+PVLrI1772JN/62nc50dXNJ8JRBveO4Tt2lPDBozz/1tv83Vf/nsn5ef7qb79MJBbnM5/5DL//7/49pXJRlSqksvzfX/07psYnePe77udDH/qQAlnkjxxGS6urut56e3uasy2buhyMj0/oNTVBA6IG1KW6hiLfJdf9C1/4gkqISWtfuKOCZraoPMIFskAN7YAMETUQ+okefOKsIbK3NjFhrmrCZLqZmwma0Elcbi9u8S4TuyyPm045UGIxreDE225paZ5cJqlgKuXSyZzOaVZ2qnUomoRNcIUEVFn/ZtBpzdXMA94MaO37qVWltVRQzH1iAsDaq7nW/mnlke/UrrzlNmsy38bbk+e0qrp3CnybZ3XWbHJz9Sozvs2Vm1UBtr/Hd2ppvlPF16qIJfhZ8ohWcq6noKnXq21Oi/NodrLkjyRQstZknqiAaodw+dJcuXKVr3/9G8zOr+D2hdizew93nbyTsZGtmqSEgkESXZ0qDp5Kp5iZn2NqepqHHnofTzz1Y/7Ln/wpPfFObt+7l1ohi8djY315niM7d9NYz3Lt1bNU1lfxGhAUMXLDIGzY1cy5UCpRrIq3Xgi310tKzFizK2SDDvKOhnYSwm4HOwb7GOiO62y4nC9STxaprVUIbT/IyV/6OCs+D89dPMeuHVupZVOUCzlcPi+ZQpGpGzfYMTAAqRyvnH6GF587Td1ex2vY1G+y6nSzWi7ScDuIJaI4PHYatSIdET/dCRORWRbgT7ak7uiSKMqoIZ0vki+ImIObgaER/ALaGp8gny/ilI6yVHVqAi1IRoNILMzc8gJrybSCWcTFXp6nKgpIDYNctcGefXt58L3vZceuXYrdEKifCKDI+OJrX/uqJqYaVRRUVkcKvMHBAcWj2D784fcY0gIS1wKTw9LUz2zCo9WgVheGEDtFWFdWgUCoLWFbK4MSfGETF9as8toru/ZMrj0D1AVqogHMfaPtqybsW3EqJtRYkJjyplxukVJt9eFbm61lZGlVf9qZaWZw8vRS8cnrt1Cp58+f0wpX4PvlUknnijWbkMMruG1eZlbz3FipkcsFid3+M7jtsDJ+kXpqncG7H6TPVSe0fpP+ngThjk5NFLLJRXxOg3ypgS/ez8uXL/Hee7bxaz97DIwFqs6aKqq4BeFIGWfZoFio4gsF6Io6ITdPdfEmnnSZ8tUkHl+UiVfPEo1GcHQGCXT7cfnFxshO2W5Q9/txdm/F3j1G0dnFpYkMiY5B6gEfxYadhKNAo7RC0C+K8hXVJRUvuIaI7BrCj6zqbNNWqZFPz0M1R0hmjvkUHiVDQzW5RnZynMbSIsVMmuFDuykVa0ycu6xap8P3vRtn7xaKkukFgpx58S3+55e/RVcoxv/848/pkL3kcfPWlQk+8al/xvcfe4z777uP5555luWVFb769a/zH/7wD5QXJe1zcQ64fvUa+w8cpKunR2fI1WqDhaVFzl+4oKtM1C2O3XGb6p6++OJLnH3zTV3ou3fvpqenx3SW7upRKLgcjF6vnS9+8S81MJZKeQ1csg4tWTtNhiyvyGa3wOwCyK8322WWOLu0/8UqSvaN/BFEpqUtK/Yocuh1dyXoSsQU7LC6vMzC/JyuMZ9X2jmm3JYkcWbgNZ1JNIiIHa5mqFYgMOkOG90RfW2tuVn7vmpPHNtne5uruY3natIYbn3uVndm8+O0ytuU4L7jfLCZwFrvqT2Atc/xrKpR30Mz8Fn/317tba4C2ys7qwp8p9v0nGl6x7W/FyuRt5CxcpFVVUQEw1VaTkjRklS4qNcMbZefPfsGTz35FC+//Abbt4+x59ARjhw/yb7de6gVy8qzlUNbOMIyK+7p7+P06Wd0zYR9fu46fidPv/wCn/9P/5GuYJDdHQnGX3yJQL2GVzoDdhthn5eOUAhxlBNagFvmnrUannxZNgBRIbZLZ8hwKHjLEwyzUi8zbiuw6oeSUaE/EmTP9hGiYS/xzii5pRSubI31mSTddz/AzgceIu/38f3TpzlwYB/55Co3rlxVlZhqucLwwADzkzdYmpzkqR/9kGIpTUfAT9jjUYlDkQar2R3aau3ojBHujVOt5Bgd6qYrESUU9JNN50mtZdTzUMyMJZ6tJzOkUiVw+dh94AjpTI75hUWSwg30+nXvSwdR2p0ifCJ74vzlS2RKFU06JMGUhL1UqTEyMsoHP/RB1feV8YHQTAKBIFPTMywuLrBz5w6+971HtZgRqpoIDEiSHI4EuHj+PDcnb2J79wPHDZVRUvRJO1LS5KZYC1sPgea4QG/btBktFXRtLQj4pC0b3ZyVti9SBQU0Xf6aJZ+pBtG0qpAfpNTNZvMqzisZtfTSrWqxVe21evu3ZOxidigzoOa8RQ4rOaTkNYjh5urqCvv371Pqhupo2mxKxfDYXeqk/NbNJOu5KJ23f1Sr4PLKJMWFWXzDO9nSFWHQa1DJZdm2ax+BWIz55SWShQKpUp26w6ecm6h9js//3z9Dpz9FrZ4xe+DiKOGsYZRq2jcPxRJEAzYaS9ewzd4kd+4KyWvTBCJdxDoHyFyfxB4EV7cHR8KHM+Kj4WxgCLok3E0tMoAjvo2iESaTruBw1QiEHbirYnArqMYKjUpZf5fhDlBuuAXkTr1cgXKWWmYZRylFPbdKaW2J5NwMPWNbKdfLeps3n8S+mCQ1n8TTPcyW++5hKp2jd8s2nIke1goNpXzUG2XevjDO5z73RVbXijz2g8foisewiUpOqYjN4+J7jz3G8OAgd995F5/9w89yz/33cvzkCZ2RuTUwmMjifK6o8l3CratUBTAkGdugVndXrlxhamqKcqmstBQRcu7t7VVzXLm+MrcNhcRfzaMVibS3H3vs+3z5y1/WzM/M7K1Wl5l3CTesvXtgootNLqIgMUUEXMwUJZeSCk9epwDC5J9AvBOxqKpz+DxSHYhm5oqq0oiSi7wfeT6ZVcioQM1UFUjRtPZpziRbLcT2robZdbH2owUaaw8c1mFuUhRaJPRbgmGzkmzN/1r7e3MA21z9mSmohcZubxduGmNskgWzgpZ1BtyqpdnmArFJfuyd5pmbg9vm4Cifr+xRSUSsuaCIf8vs3kygW9dZrr1pp4Yq4yjhWoAEhgi3K6OYqakZDV5nz55nbTWpQW1oeIt2jn71k7/OoFR5kpQVSxQyOc69+SZDw8MEgqarjMyVH/6Zj+gMWqhfL776An/4e7/D9s44t3cNMHXmZRJuEbQQZIiEOtFkLbB37y5G+vsZf+O80gV6wiFFF4sfndfppJIRR5eCGuna/GGmAzYWonamU0v0R4NsHe1jYKgTn99Nfm6N2nyatcUsOz/y83QdPEIRJ9enp5ievKmgEdGwdDo9FHN5aUayOj/D1TfOMj89TSzsI+qTxE5ai2UFrsjHKYos+VqVnYf3Y9jLbBvrx26vaauzITzGCuSyRVIa+AylfywtZoj29NM3upXxaxMqzL66ksTl9akze91uI9EpVmc5zp07x1omrTxHpfzYHQwNjXDo4EHuu/9+eju7yecKmnxKISOWTiK039PTrdiUb37z6zqOiESCuufm52aYnp7U5FPb6w89eFIDnxZdG3NwszXSnjWaB4JFFWgN2q1szoINW5vR+tre05fb2lXStcBrUh3aN7OS6dWO3kJ3mnBraVOpkrzTuzFDaA3WzcrQqhbNStDk8JmAFrOFoS3NZpYupOPz588zNiZAjj4qparOzqQ/bxNVgLqda1NZphccdJ/8mFZK+ZWbVFYXcVQMtt12WBXWRS/D6Qtw9sJblCRTD4QY3DbCdoHtR7zsiDU4MhYg7FyDchojX6JQK1IOGOSzRYLRLoKxLoxGBufsJSpvvEbmjUtU0ysYnhA9W3ZTXRPB3CSBoTCNoAejw0lNRGM9PhyhKDnDzUrBTtfALoXGL67ewOaq4CZAwxHC5Q2ayYrXR6bqomrzmcaXlRruSgojOcXytbcpLs+QX16kUarhjITp3SED7CyFxWm86QrOvIe1Upi9v/Yp3Du2k5XBsV18DqFYKeHzGExdneZ3f/dzXLk2x+MvPMsuQc8W8oTDHv7fL3+F/sEhnSfLnE0q+Q/81E+pFJMEnsXlJRVBuHr5MitLq5r0HD58mHC0Qw1ev/e97zE+foMjR46wbds2rez6+wdJJOKa3IhYwvT0tD6/BEl5Llmj0i2Ymprk4x//FSXdayaoqD0ZP5hUGpPnZhLPJXDK2nI4xbFE1oyorDhxCXcp2KGgHmnreNwObZ/E4hEy6VUmr15gfW1JK1Ix7JUZqmxKsZ6p1Gr6uqS9rLxR4VY0Z2WmB57JnzWDlSUcbf3cmqtZB74V1MyZuiSm1p5tkwtrAwMJgrN9f75TtdZe/Zl7yPyjgbDZ6myf/7XPHa293tLnbbUY2yu9zcFQf2fTGql9dtce6Nq/t8QzNv+/PFaunc5FRaaw+bXVATIr/LY3pdfGlEQ0tYCFf7eyssY3v/EtvvGNb9HfP8COnTvo6upVt4211XVNuv76y19WMvSN69d4/Ic/5NCBgyq5JRD6ZCrN8eMneP655zh++x2UK2XVl0zPTfNXn/1DTo1tpXDjBldeepl6qahVXDwRZ31tnR27d/Lehz9M7769rP7oadYvXMEhIuOdQTLlPLPTU1QaVco0mF4U3coE2XiYtaiHiteOvVpkeEuCsR2DSj0z1vIUl7IEQl0M3Pceir4gSytp5ueXyKWT1KslrWaFE+x2OBno7WL2xhUWrlyjNxploKuLfXt34QsH+OYjj9ARjijtS7Q1M5UyHp+fnYfG6BqMKllfBBTcTq8q3KyvZzHshuIXcoUqN28ucvjYSUpCMTJsLMwukCtUSHR1q3vDaiqtSitiv1WuVsjk8yoa3t/Xz9133UWsI8HiwgL333uvBqtrV67R09ml+1yS2VKtQl9fjyY64mQv3arJGzd49bVX6IiGmu3+5lp+73sk8LXI5JbRbCvoteS/TF6OmfuZAc+cfVjtBivQbF687a0KZ3Ng374BNzZWk49k/SwlssndE61Nl7YQRBXB4wndopRu6ni2+vSt4GcGPpUZbS54C61nzRomJ29oZn7PqVNUy1J9SXZYpyLVicPD9GKJC+Nl4gc/SN3tJ7sygy2zTmVtlc6d+4jtPkzNHycr5XQ8wN7+MHds6+LgkI9Bd4XI/Az5S1OkrpzFnp3DKBYxvCHo7SR+6iC4vYQiXQT6BjGcVcrz53HfuEThpXOUlueo2Tw4Q3GCnTEatSR2dxVb1AvdQdx+UZKoKhKVkB9vJE6l6FBPPqFVGC6bmr9Sk6zSq0rz2WqdcM8wVdHmNBw4a3XWp66xfuMixtoCZDMU0zmSqTJF8cS76xCGyMfkskR8HtbSDaJj9zBy70+T94hzgI2qUdIDoyYmnfUiuaUCn//TL/HoD5/iu//4HW4/ekh0jFT389jxu/j1T/1z+np6eeihh+ju7aVcr5HMZpQnOnXjptoxiQqECB+I6/jVq9eZnJnRjFgUd0a2jKrknAQ9SYmkE2DNnyX7s9aPZHbZrClRJy1PyaZ/4zf+BYVCVtsqusZFC1OUi5qBz5Lsax2OhgIIhE7jdfvwuNz4PF6l+MhmstlqLK/Msbg0q7JsnZEI2VRSX7twsMQvTZK2ijovuLUdK7MP3TNttANLv7PVVWn3pmspHbVmV2aWqnutGdA2glRzBq7BqklXeKf5Xfu+a//+/9QmtSo+az9bXzeqqzbXg1ZC3KIpWLdZe9/ag/oemo7v7YF0c2Br/70bCUMbVUL+X66fFbx19qjHnZnYm+eCaKmKzqMpj6igF+xKnr58eYKnf/IMb7/9tnJwR0ZGtIUmSVMmk1MzX0lMRFLrQx/8kCLDT919ivX1FEdvv514d6dy1sLRMOFgiFdfeJHDe/dpFVVeXWb9/AUuPvoYjdkZ0kuzpIs5XEJj8niJOv14ywZH776TjhOHCMRC2HJlrj/2Qw2OtrCLRshF0agQHRnAiPmpOu3MT65wYfwmzkQcfzhMdmWR7q4QPQNRIh1hymkBiZQg0EFs636uTsxz/eoN7ZrUGyX6uztZn1uikswR8npIppawu+tiNImvBp2xBCPbxshXS2oSKzAPwSTMLi2Ryuep5Er0b+1meFcfRkN8DIX0btfAJ96C+UKBYkWMv92UyzA6toul5RUq9QaXr1xTPeOGdMDcXqVHjd+4qV03p8dL39Cg2hHJXl9ZWVUMilxb4V9LgOvp7tbOkXR4pKpbmJ+lr7ebmZlpXnz+WRVtz2fT+PweauXyhsGyJJ62977nhDn/awY/rfqaLYHmgKOpZiAb1Rqqtzgx1oYyF2kTKqotoJYViG5yUZhoorrkZytQKUS6qRSjC1YIXk3tPHWIaArYyoJNpzKk0jm8vkiLZNq0JLI2/cb7aBKI5XYF6jQ3hfxuEcgWsIPcLlXsa6+9xt69e9UGpljMYTNqlEsF7G6/gkXeuJzBN/YAZY9PtfaMdIrq4izhkT2wZR9Ve4QdYwPcvivKBw7FORmx4bp8jmvf/S4LL71BqFQyyeleU6S40XCxmC8yVczisgldIcC+Bx7gtk98FEa9GKsTlJ9/lcxblzCyOfWqCvX34PDaSNcyxPcM43QaFFJZE3kY8eJJhEitrWO3eSlTo+p0IKNd8a5zlm0UU0VWxXVcZIc6O9lz8A4qFTdrS3Msjl/GJoCL5BrOUo1CukRmrShuS2w9OMbue3erx2AunWU2B3t/6teodPRStHsxGiaxW9wCKnVRQi/jqob5xiOn+c9/8kW++Od/xvs/9F4lkTcqFZILy2wZ3kKpas5b09kMExNiq+TgwXfdrUTWudkFnjn9DG9depseUbsYGKCrq5OhoWG6unsUKSlSTsvLK2ZFh414Z4d6ckkQ7OnpUq8yUx82r+3Oe+89pZv9v/7XP+PFF19Q4IlUdTo7qInCrsXnMis++aNuCP6gOkILMaYz0aH/7Mjcbo7z51/T6q63N6FGysFAEL8roK9BKspQJIzdJcee2K3UNZGSdq1I+slMw+JfmOhR+Y2qW7QBbjGdAJqcxPbKre17i8h9a7Cy6DytVuKtgU93/AZZu9UevXWWaO2pjQDUFLa22pabgSqb25jtxPL2QGgFJuvx+vxNTEF7QNscYNsT6Fa79lb5NP0Um7KLcn/pRijNRDwnK6b1jXSnJPCJAsx6Ms3rr5/lL7/0V+TzZQYGhpXmFAoFWVtNsZ5cN9GrzTGQvOZiscyJEycUNHXfqfvUcWUtKT6YdcFdMjo0iN/pID07j7NcYenKFZ77xjdpTM2yPxGn02lTDrTw8aQ1L3vCKTj/So2T997DVDFHbO8o8YO7uPjUkzTqZfp2DlP1aKddwR1FR42SUGgKDZbXs0wuruLy+LV16nU3iHT6SZVzVAo1UukyNm8H4a4hxt+eopGrqrNKqpymJnplRoPhzj78GMzPCuBkDa/DSdDuIeIP6e/ZtmM7M3Nz+LpjLKyssppOU67WqWRyGLYSB44I9040e12kMwXkoxaRwvVUivV0Rl1idu08RC5TUn/TZ55+Vh13hORuuF2slaWCrBCOxxgc3MLYyJheg+n5GQUVub0ysjA7hrffcURF3IVmJ9qhQsETBbHV5XnOvv4qL77wvPpNiqCKdGREXENyQ6ExiZ6uWk+976ETRvscT2whrMBk6dWai0yNU9rEbVsKEZYii2kTYm5is+prZa0yQzMDZ0tFQRdyW+CzMtSN7FMzZXO2I4FPhs6zc4s4nYEmtcF8rRYy79b5jGWaK/w8s4VlcarKZdPQVg42r9et7U55LXfccZxSKYdRKyP3qYhEWjXIlYkixfghyrIIKmVqqbRWR/7uLXiG9xNJJHjw6DZ+5kgXB7xJVp/5EbXz5/AsrjJzY5JkoULJVhebYxwiMu3wEghGVEPPvZJi/MIFam4nmZCb+37zE2x/8CS1pTlqZ1+iMnODaiErEC/CA/04IiHqLjuFhXk1sA1Llhm1sZ5dweWVqk4Eq4Pafy+LT1ghg5GtsL6wjt3tw9cRYTmbxu4LMDq0k+TiPKn5GWy5LPZCCXvJgdfmpZYr08g7KDmqnPjwSTwJnwoJzCbr7LjvF8mGOkiVdXVjlItqMlkUTo+9QdDexZPPnef3P/enfOR99/OnX/i8VnWCzFycnFHit7hOiHqOBJyOcJRER4wrl69w48ZNpmZmGNu2jW1j2+np7dO+v7oSiIj4elKvnbQzZKYnLcWGICvVs9HBhQtvs2/fdl555U0FsEhQkxbpr/zKx3VdvnnuTX77t3+LeEeHtr03OgXacjTbnhIozbXh1WF7LBLF7/NQLmaYnLzK/PQEufSaKdfn8ysfL5nM6CEqFimCThUHzEhHhGPHbzOH8sUqHbG4ruWKeISJF59DAE4W3cAiUd86Wzc7nyo93YTmt0Bc5oFsVq5WULDCTRwTAAAgAElEQVSS2PbAYO0nM+BY6GlrvtcaEWx+jPW4jTal7tdbieYtzV4z2VUBjDZtzPZRR/v37UFNE+Om+e3/qeLbfPvmatUKeO23ayWvThkCJhIKiomSFfDa7PwiL555mWeffZHp6Xl2797D7l17tYUuFd4f/dEfMTA4YKp8qJqUORNu6hRw16l7+KVf/BiVcpXZ6RkF/oV0PXjoj8coryxz8ZnnOP/Mc0y/eZZ+h42tgRD7B4dw1sqEOyJEY3FdXytz8ywnV1irZjly351cm57FMdjJwXffjSfoIrO8TN0DeaOsuppO8Z8zaqSrJeqlGg6bh2vjs5RqUMvlCPgd1B010uUc2VSZbLZOINbHwnKSarGB1+EhEhKv0SoVWw2n203Y6ye/ukpEnD2qeVbWl3EKqlgUHX1Cc3OSFV3fbIqKUaNQbRDv7KSWLxDy2tmxc0DlxdQsXMW1vOrOIm3OlBhReyPs2XeE2akFJq6Oc3P8hu5/8d4T1SZHJEz/thH6hobwefxkkmkW5hd0wuDx+HTZmmvNUEzG0aOHKeSy6nYjru8T41d45ZUXWVle1L0q2tAyjBTwooDJ5LHq2aoynGB7/3tPGlYGZrYWLcke+d5USVEfLg16EoCsjebU+Ytad2igM0VhzbanJWjdGnxL5iVBbiPLa/s9urWb9iBWxWcFKrPiM/345LGzs4uUyvJhyJyvNdOzsryNg0zbmwLXN6s9ye5lU8rnIRY+AkWXw03AC+vr6wqUuPPOu4RSSaMhgbFGsWbgskWZmquyaBugHu8jnStTL5Sorc8RCneS2LqL24/v4Vfv3cO2wgzJl3+Ct5imtLpEPpPGENPQsV34e/rwRyLYo1EaHvHCsxOizn/79Kf5hXvu4pl/fIxER4KVdJFtD9zLfb/1KzjmzlMeP092eoJgLIorEGZ+YY341n0wflUNMEWbMmdboyatTeG3uW3YXUGdK4h6SN1uZ30xRTAUp1J34PS78AZ9akPS1dlJZn6B6voqrkoRVxEaJQd+R4B6Nk+9Zmctn2Lb7bvY8sDt+v38XI6u0VMwNEZWkFji5C12TdWGLnBpJ5ZSda5PL/Olr3yF0e4Yj3zta4pkbbg9PP/ssxy67RDLK8sEQiFeevEMZ148Q0ckqi2NweEhnQGKlqrfFyGbzemaEhNWyY5NhwIPBUkmSgVtYf7lX/wVH/vlj6lK/Wd+79/z6U9/mmRynZnpSaIdUWZmZvm5n/t5pTCIluynPvlJCvmcFjSyGWRdaKDzCWWioXJ8XYku1SQVnuX05DhvXXyDaiWPxN9YNKwIvowg1daKSgXxut1E4wn6hwcpGzUyhTRXr9zktkM7VQ1edAKDkYgayQq83lT/koarWempPPQGN94Kgq3gpHQGNY29lcDf0pVsyY29UwCzKql/SmBvcf7a9745N7xV9FluE2Rfe9Cy9rMVcKwqzzwHWl551s+bH2smuyZR3KoKrfu2B+z2wHcreM38BC1KhTyHHL7yVRHpAoRrgn2KpTJXLl/jiSd+zOtnz+N0ubW6OLD/kM7kBgYGFBE8NzfHiTtPcOzYsY2ukD6/jHlFbs7uYOee/fzsz/48+UyO1OoafV1dRHxe7NUKZ597llefeAJPKkOoUiViq9PhNOhze9kx0K/+covpJP5wRNum3oCXWshOozfIwJE9LK6usfPQAday69p5iojzituO4XYK4RdPuaFOA9lqidpahsJKThHaa406b1y5iEdALcUM+VKZatlB39AOanYP84sLuANhJYyrlVytSnptjUK+qMhIe7WGq1xge1ecVGldE2tbrkZFfAkbBpOL82TCHkKRCL3dvUzPz5HPl7BVshw5sIN4PKIJcEUqwZqNdL4kckuCUwa7j66eLYxPTHHt+oTOQdP5HAODg/QO9dMzOKidrWQqpXQkSaidTrfKo1kOPmKGINXp2NZRTh67A4/LwY2J61w4d45MZl1pRk5NUmrmftJrJUQBE4Qm1KENIZOf+sBJw1rk1sJvHwbrsF0yyubikkPCXGnmwpbg43SJfp4pMi0L3xoqt2eh1u0KGGiTWHKqFYgZINsrtvaWZQvAAslMnpWVFD5f0FR20YG7/O6W0acJuja5UXIh2lXyrQ0kLTAJ1PK65P9lfigXMx4PU64Wdfgqquv2hksoLVxad2Lv3sdyRtAvderJeVUpOHTsNj72kWN8oM/Fpe98nZGePuhOEOxMKOqqgIOCUabUqOD1+cmXq6oKEfJ6eeZb/8D1117ll3/pF1lNp7j3nvvJXLrE53/nd/ml3/tdDn3kFKlLpwmtTmMz3Kydv8xatcbo+z9A8okXqJdzLBeW8Ua92PwuymKI67UpQsomWpI1g1y5QdXpomvLNpIF8/OoSbu2VqVzcJC1q5cpLM2r0Gy0ZKNesFEuoHBpsTaSQBboDrLv4XuoR9zMzK9TdXQS3HuUkj2EUW1QyJomwiLEKzqo4sBwc3qOJ59+mkgwxHe+/Qg+v2i9hpS3IyCl7373UfUYGxsbY+fOnYrMEqHezs4ubWmsJ5Mq5yQitNFohzowSyIjAIPLly8zNXVTKR579+3he48+xq//2seZvDHFR37p43zuP/4n7jp+iK/87Vf4mYcfJhiJ4hWn5lpdQQaf/OQnVLXF7w0SDPh1/cpaFRL5wEAn8WiQ9EqmualeA6NCh9gmedzkdd5TIr2eUUd5n/DwjCq9XXFu27+H1WSRRjRIsphlfXWJG2/P8qlPfVQD4rUbN8hn8qr6IS03ceCQAKigFvOUb/7calWaFZppGNseCEwx6lsFozcCnuarLeFqa39t3mdmxWh66rXfx3pe2afWzFSRcGKw+w5u5u1gE6uqs9qX7ZQGua09QN1a9YnuaEvm0BSIvlVAQLVCbTZqitRuSq9Jh0NBLOJQ3tBqzUrkzWTZQ7nSUI7nP3zz21rlhcMd7Nm9j4GBId71rgfYs2ef2trMz8+wd+8ebVUfOnyIw0ePqC6qvGZ93RvIWjvDw6N85CMfpZDPMtiVoMPu0Oru8UceYW1+loFYFF+5StzhxF+v0+lx0+V1qdByvC/BZDZFaGQQe8ityZTdXicy2k+wv1ORyg6vm3Qpp1D8bl/QpHu4PZRyRVxVB858jbWLExSvLVFYXqN35yiXjRTz3jpr+TyFdIFizUZ8yxi9Q6OsLSXJFLIUShWKeUFYl/A3qoQ8boqlKp5oguXVNa5fvMjJndvxh5wKqqnnSth8PmYLaSZSy9giYcaGRymmROZvRiSvqZfzHNm/g45EB9WqJMFVpR0YdhelqqHWZ32DW1ldz/LCK2dZWFnXufveg/u0qvb4faysrTI5OamgLp9UeCIj4hGxEbepzCSapB5To/XA3t1sHRnkmWd+ws2b4ySiUWoNcTox1490Fy0gpgQ9dRWRJEwFDZrF2Ic+ePdGxWdtLCvTsxaQFZSsbM66n6W6YGWTsnms+5iZkak8YambmyovLSKtuTlNRXTZ3+2Bz/qd7dmd3FYoV5iZWdQMxemSqk+yAJP/ZAJZTBFrS/xa2kqb7WHkQzANP4v4fKIwYGi7UwAXO7ZvIy/tTrtBpdjAZbio2bycXyhRCu4mXQ5RyhWwlZN4jTrvPnU7/+LnTuB69Qn89RL9J09Q7eumKkmODFGFtLmWUleIayvzOKMh4l0dlBcWeepL/4t4R5QjJ4/jCYR447U3eejgXv7ot/8lu4+f5FN/8YcYpUkcU2+zfPE69vUsJclSTxxj8scvk80sUXWW8QV94HdStFVxht243G4lc4q4d7ZiEOnvZ6nQINo7SkaUQnIpVWqJdHdTnrtJZXlJifTBVJFKtkGlaOB3ujXwSfIgCjNbHzxEbNcWFgslFtM2YvuOUax7WZ1fZ3b2BnPSeq1DOpOhVm2wspbi8pWruFx+Hn30USX235i4yY9/clq1UmUtyCxFrsX83DzXro3zx3/8J1rpCYxc/sj7kvmJXNObN2+qz5m0NqU6v3FjQpGcDz30bn74o8cZGupndm6Wl196g2ikg3/9r35TrZKUTCzVZlNW0x/w8NnP/gFn3ziLXxQxHA41SA6F/UQiAdLpZRbmZsinc1CrMzczjdvupGGrk8rlVYi4XDVBEXaZz8rhaoMtw8M89K57ufzmW1S8TqJ9XZx741Xmb8zw4IP3sPfQPs1ml+eXFB1qyLqXwNeOnm6OGdorr409ectcr+mc0jY2uCXQbQi/twNkWsGwPbHdrKpkBSOrZWntcd3HSi2ynA/+KWjln8zu2kjpm1uVVlCzvkpPy5KZ2zDrbVIQLACKytKJ9u5G5WVvutsLB8y+MatVHJvIKtZtLC2t8vjjP+GlM6+wsrpGb+8A28Z2cMcdxzh06DZN2CVAqt6wy05nZ1wxAL/4S7+40YWyqCT1ak2TJAmw3fEufu93fpdsKcPa7DQv/eBxlt66RGU9SdjrwVYpknC51VIsLsAoEZJ21rFFHAwc2oktGlZLrUhPjEw+SSIWIZKIYRdYvwQ+oQ/Uq/jcHtyFGrZqDQ8uUhNzJCcXqK/nIVtmaSFFxO4mNpDgujPHTEQ8RQvUcnXcziDR/gFSxTKVQomKuJHXDXw2N95CFUelQGptDZvHi9HXx8z6imIYYi4HfTLLlp5ltU60q5vz89PUYiHmVtfYNjpCPplWBPVicp14xMfRQwfUOUGuXbFQVEs5w5D2aINsWVzYvVy6NsFyMkOir48tIyN093arDu7K2op23UwpObsipmW9eL1+s1JrekzKfL0jGlYh/4WFWbKZda3qpMqTayTjkI2iqinNJ4FPqkRZt5qUWcnUwz9zr874rEVrZX5W26G1MM0e6+Z2iJXFWQPv1uNMLTzzeVuwbStI3vL71Fm9FfisNqcV/Np/lg0iStuVsqH6bjabE1HXkFmHHJAmYV0k+C0lfGNDocN6b9ZhorxAl5CbvSphtry4xL333Ye0kmu2Mo2ynYYIR/ujXJhLsdYYJlUK6XzJKGcoJdf57V9+mIcPxZn/x29y28k7SDxwN2knJERQeXGJS6ef5ew/PsNTL79G/3138fF/81sYlTz/+0++gGMxwwd//mf5weM/4PXnz3D/nfcQosGFMy+B18epf/5R7nnoKFOvP8Pii6/gq9QJdcRpuF2szi7i9tlw+mwyTsIV8Px/dL0HlJxneff9m95ndmd7L9pVtyXZsi13G4PBhgApJIY0wgsJJF/6RyB5ky9vEsgbSDihhF4SToIdHKqNwcbYxpa7LVlWl1bS9j69t2fmO9f1zLM7Wsyc4+PVzOzszDz3fV/tX3BH/CrSrBAJoRm4/JQaTrontrOcM+gY3qHtwunTx1lfWaBvdJjE+VNEjBJhmxP3eoZivEwhUyLsEaSd8OEMSgJTHgiy7daD5HwBElU3tugQc0spTr96hovTU4g8UldXH8vLK6TSeeXdzc4tKljlgx/8C06cPKUivrfcdrMGL2knSQA7efKk9vrX12J8/gtf5NB111KpSOdARACqnJ86rxn4t771HQUgSfspHo9z/vx5/Sx33nmHuilML1wyW1N5gzvf8CZOnD6hyjl6aBkiuittbgN/yM0jj/yY//j3ryq/UJBhfo+XxaVLvHLsZdLpJG2RMEMDvZRkAxcN5heWmb40o7wo8eGTKklm4VWjrm2jXL7GXW/+BWrFCuX4KtfcdIil+CrPPPUk9VKBHTsniXZH6evuJr6WECsC5Syp4Wlr4Gup+Fr33WabcpM/Zz3e2q3ZSEC38O2sdW8912zZmDcZVciYoRWw0tqibAWs6Jy+eTi1ng8bM8AtQdGiKLTu+dYqrzX4maCTJq+xVdBeDwHdsRtgHGlPK3xdqUlmFWmNQiSGSVIr6+vxJ37K179+vzrLyAxvYmKS6667UWXF5LyRZEtsnyRoBkIBjhx5mUFxA9m3jw996EMqbScHr1Grmroa9Ya2HkXp6apde9m7ew8PPvIALz/zDMOhCJ0NJ+5KVc2W27wuwvU6/R6fWmg5xTLLyFHrcTN6w5UMTUyoCokQAR1+h1peeZweBbuJ04hqtAryo1jT6u7SiTMUE1niC2vUKw3lEnrbIuy46Say52dZOHcOtnVyyVOiJELruFm4tKiuNm5vAEHTByQASBdoNU5lJUbI66atu5Oy30+sLcDFxDKlYpY2tx2/dIB8YfP7dft49sxF9r3uEOdnLlEu5unr6VIz7FdePce+K0aJSEfH69OZqGqd1sRl3UG14WI5keHUhVkC7VGGt00wMDyo10IskO697166e7u1+JFrqvFEUPxOMc2VblxdVY8mJ0bp7Ojg9KnjpOMxgkEvhlFRH0C5NtqJlD3VtJBSBSTxjhUgi2lS0tIhAds777lzI/C1Zo3Wwr5skzSj5dbKzwqc1sYyF3DrH7IItT8bYM0lvemu3hqcrKAqz7GQdjJnlJI8Fs9qRiCCqaadiqkhatEXLPyy3GtVfFbLwmq3ih6pzAaF8CgIoaNHj3D99TcyNNRHqZrF2fBRKdYUcjudKDCfbieW86toqs8Q5Y4Uv/m2O7jWu457/jx942Nc+/a3YxhFLtz/AMnDL7J88RzY3KxEO/mFf/oI4R2DnPnp4zz0tf/grl+5h6yzTrQ9iLuQZ/roCV589Am12ZGD8WxumY/9+ydJx+cpvPQc+cVFXDYZ0laxuVy4Iy7xnlWUo8fvxeZx6OBZiKYCEQ61d+GKdOLv7iVR8+CNDquEUKOYZnrqDF39vfS5DfIyQ6wZeBJZYvNxnDUHjWKOXEkI/S4abjcZVw3ntn5cYyOcXEyQysPKckq5jzaXXVuZi8srzEzPkckW1TKkt3eIvv5B1TEUkIpwpqYunWdtfVVnrHJ9JemQ6yPB7e6738Lv/M57OH36DGurMbZNjmulJ7O/5557QVF573jHO7RPL2tNFNy7ujpZWlomnU+yY3I7jYqNN77pbj73pc8xOjmiaC7JlB0NOzURVnfUuXjpAt/51v+Qz8Q5e/os05cu0qCkG03Ql4LaM6oZla6Ta5fJCzvThs1oEPR6qRkVnRO3dbYTT2coG3Z2XrEfj9PHtXt2kS8VeOX4MRKxGDu2jeEPugjIbNXloj3SwbrI77kd2NXNYVM0utnLNGfqzdZma3tz6/7cmrBuPN4iGL+1evyZwCN79TWcEVqDmRUUNWt+jcBnvebWmZ4cRK8V6KwZnvX+9T22UDD0M7dQNNTZwlJzaibIpqKU2S2SYl4OXAkGR48e44knnuTU6dPY7S62b9/J7t17ueqqg4yPb9Pny/4XRKf8XWm5iYi5AKWeevqwzpxuuekmPvGJf+ZHP3pIOzICeBPtVUmUujs6qJZLxJdXWJ6b1faa1+VEsMXOTJ5gzUbAbsNLjW6vmz6Xh5C0tp0Osp4S4V19dE0O09nVQyAcwh0Qpw4HZAv6nsqFMvV0kcJqguJyDFu6SCldVKJ33Rug3NeFb3yM3TdcT3SoX8zgOfHVbzL39EsYPQGWfQaG2wGisFKuUEsXqCZzIC1SwyBodxMUzWWHoQlBQRCVAR9J0dm111hdnqPXYccnaHmpIVxeMrU6OQlM7W3Mrizi93rwu2z4HTZ2jI+yvLREsVBS4Ja0lhtON+WajUrDwWoyS6nhoGtwmL7hUXr7euju6SQQCqt57Je+9GWVFZRWtSCjTYNhs5IPhfwM9PcQCgRYW19RMXfZM0IvktanVHrSZpKAKUmZyB3K/wV7IlgAwWtsVIAbkphmN8D2O+9+i+ZTrRlma/Umi8Tku9gUGixhyuV2maaDWyDW8nvSjtA+anPRb32OoDOt2+VtTAt1aWV3FhnX5FaY2vvyo4NiqaJILJHEERVwQQW0tkktlKeptC72MXX9IgVJZz0mn1cyQ+ntm+Lcdl46+qKqqx86dI1AFbE3PNQrog8H2bqL50/GMZx9Cq4JOWwqonrPXbdwtWuZ0MxFBgaGcfZ0cPqh7zNWsVFdXCNbzbOYyTD4K7/Czf/w19SMAv/9wQ/Slsrx/Nw8F+MJbHaDg3t30khkya5lNAM3vHbOL0/z/o/+Nf0TfcSf/BFVAaJksjTqVQy3i0hvBLurbsLjG3VVIxdOdK5YINo3QHv/MMlKHXukHXd0BHw9Cu6IL10im1xj5xW7KC9foM8LHXbITk0Tn4/jarip5YssJ/JUHT5K2CnaG0wVUsS8biqBKB1t/ULNQzQuRax3ZTVGqSLwYY+K9R7Yf5CRUdEvdHP69DmVGtPszW+6DkjWLotceIiigiLZe3//IL/2a/cwMzOrqi3X33i9JiQKe67VlIKyb9/+Da9IWQ9m9u/C3hA7FOF4evni175Oz2A3b7zrTlx1O0ZJZG1t5Io5Lk6f5ccP/5BvfP2rSlvp7+nl/PkzBIM+NRI16rKWHGCrmGrwNVG9qVHIGezd3ktFbLiMsm5Iu9OlUPKVWIZ8sUFf7wAet4vFlWV97Jfe9ovMXbzA0uIMr7vjOkr5AmPjk6ylUqQERdtULNo6g9Md0IT3W/vHnFs0gWYts73X6tRsVVjZ2sW5rEJTh4LLkZrWiMIKWlanx5rXabtoCxjFSpSts2NrkG6t7rY+Rz9vcy65IQ/VoiK14ZggYuBNDU2Z/Qh3VNJ9obYcfvoZvvCFrypXdGh4VFtpQ4MjvP3tv8zI2DjxdTEZTrFr524FGMViCaamzqlc4ac//Wn+13vfQyabUzGEwf4+vvbVL/O5z35GIfq7t48zNjzE2soSp08c1/m4WAHViyU8Qp2QQ9tux2M0iOLGXynT5nHhNSr0edwE3H5K0kEZCBKe7KHiMhjoG2LftVdjKxYJJ0sUXzqnwg+JVBJXtabtx/m1dRaSGUK7drLrtluZvP4GnN2d6n9p93vJGSW8lQJHvngviWOnSdvLrBp58uUSsaUVjHKZnrqTcX+7tlvbgm2UbDWWKyn8470k8kWlVbVv30XD7leR9rWFaey5tAaffMOg5HQyE4tRd3uJ57IMDAxod9xZLTPa0YGjUGJ2el5FrGt2O772Tgy3m3ixInZ/9I+M0d7Ty+j4JD5RdqoJ18+umIBgMMTnP/9FBRSp9LN27Ewk5s5dO+nqamdh7hKzMzPq0We3S8IilkwNdamQ58tMUeKDCMErCrvpIyudPNW+bc71tH2uG0Mnxdh+932/uBH4rIDUCj6xMk5ZyELelVvrwrUWtJW9WQFoQ9y6OUzcCGdSxjf/kCpBNNs7W+d7VobXeiiYLU+Jc04uXZpTnUin06d2MRZB3QzUpmq/ac5uBlSpBNV6qKnYoUG6XtdNYBIgPZw8fRKjXuHWW2+mU4wgDZMqIYoMuCM89MQruEMT1AgrITuTSPK2mw9wrWcZx/FXGerqZWhilPXnD+NaSlBYS5JzwOlSmvffdy/1A1fhLBX46p/8P1w5NsbgvqvxdnThrJeZP3GUr/7zJ+kIdioxNWOvMLe2wHv+5sOMXjFO+qXHyE1fopRMonaKXhe9Iz3UtZ1no1Qsmnp3Dgf+tjYivX1UfUEWMwXCfUMEukaxebspFQsszpylYeTZsWs7UWcRW2oVbylPaX5BN1+liJJel9Nl0oaDdNVMftJOOwu1Gkv5EpV0RYPJeiaBxxsiGu1ix85dTE5uV6cPqdiElrC0sKgJirhJy+EmXoXSchTQgFoKOUTJ3YTASyv0z/7sz/WAymbyHLhqv0pAud0etU6yZsQW905aztoSEeRXU0dSkrKzl2Z56OEf8P4P/C6FdI6F1XWOnjhBPL7Ky4ef4OVnfkpQ3NTrdcZG+jl+/KQJ4nCIoK6DuhjZOq310yAYEG6UTT3P+nuj1Molha9nM0U8/ghnzi3gDwQ0ixU36J1X7Obqaw/x4Pd+wPkTJ+hu93HttXup2Rp09g7i9vhZWhZjzFYE9SaNSO9vIh03Ap8lRaYbWALPz+PomQjs1mBnvcZG4Gq2JDUACljFYc7iWys3+Z2fCXhbCOqtz7d+fu3uzyYI57WCnu59Wbst1CZJVjeMpxsybjX1gkVOTCpx4WSK08YTTz7FU089xfz8EkPDw/T29OL2eLVFL16ef/O3f6sScxKsBRglKEqZQUmyK44d0s48eeokv/kbv05nV7fa3oi4808efYSvfPkLTIyPko6tsrq0oEon4myueb3odpXLeMt1GiJmLSo+LjfeikG7CDrbwG+r0yHmySE/GY8LT4+f7uEuheiPTkzQK2hGl4/FHz5N7PAJXKF2ki4nJZk7RgLsvO46+iYnSLlsrKSzTC0u4e3r1r0hJPDX3Xwz3lySZ7/6DUpzS0zNTysVq1Y0CDud9EQCDPlDhJ0u3CEf/q5O8n4bzsF2ggM9RLsHOHlhnourSVaXElwxuYPHf/ggQZ/DlCSzNYhVizT8Xuo2AS06SCdTGrA6AkGyiyvYckWCgYjSo9KlCgURlJBqraeHoYlJ2np66B8cUgESmcG5HHZi66vMzs6xd+8VfPGLX1SRAHMOZ6Ont4uenk4VdF+Yn6ZWKWlVLi1LCXRyHSXoZTMZ/CpNJwWYjAxM3q1w/zQmiXOQdijM4GfSGkwtao1Fv/+Bd5gd9BaUWGv1Z7UlNOC1cHhaA9LW51uv19om3fz58urMDHwWrO3y3zADnWWcuYn8lMNydS1BbD2NLxACm6gFmMT31sCnlWpT+slSbJEW1QZKqwl9FiSYbISV9TUy2XX6e3q44dDN1A0hOFdUHVwoAi8eO0emIi4IbVRsok5Q5IYdfby5v0zm8KMM+cI6W4s2ytTm16nE8qRsBsUDk7znq1+j4O+guLDM9//1Y7zvrz7IqbMXyNLg6OOPMv3ETyCWUsRfSRaYr8HZuWn+z6f/hc7+NjJnnyUzP4ORlRasoW1Nd8CNP+jT4FzKF017KNGQ9PnonthGzukm03CporrN14k/2K+bOhmbJxTyEAj4CDgK2HMxDLGfWl4gsZwinTa4NJNgKVOmIorsLq8qrp+fm2e1VCZj2LCXGwwMDzCxZ1FcUrYAACAASURBVAcT2/bQFmojloxx+tRpVtfWdHYqaZwsOlMAr64GkupC0JSWslrZ6kJuN9Xv3/ve92n/v72tg+7eHk1IzERMtFXXtSUqMxa5zwJQCThFMkYZlNttbnLlIiuryywuzvHwo49y5OIUWQzafG6mnnyKTq8Dt0sq9hzbxntZWVnSz4zMdmty4PtMrQ85MY0qEb8Hj7tBtDOkc4nBgQFOn1nQTFPmkfI9jowO8wu/8GYCPi8P/eRhzlxa0QPRX7cTchnceMs+Co06oY5eRobHOHviBHXpVLR4VVqrf6NLopVV0129hQPbGhhbK76NYLehrLSpqvRaZHINbFtana3BbGu7s/WMaA1grR0i67ywntv6b+u+1l2+0fWRtWslsM2OgGkMa/J3RYNF9n2lUuPC1Az33XcfR4++SiDgp6Ozk76+AWq1OrF4QitATahcbv7+Hz6q6iECqHr++RfZPjGhcHghn8u6KxRzalAsdBqpEuXzJxNxXn7pee79r69z9tRJ/G4HboeNtqCfes1ssTVEFKNcwVdpKN9NgRkeD15xRa8YdNgc+Os1PGE3RIOknA1GBroI+lw6R+waGKBGnb66i/jjR7CvFykP9zPyS2/D1jNIMeChQJWXX3yBkd5+1s9eIhVP0b5zHGcwwPPPvcDV23fiSKyy/OxLnHr8KUJ+D73+EGRz9LS16x60GxUcIQ/9h/bSc+VOErYSFVcdl92DreGjWnNz+JkjLC6vcejAVXznv+/FH/ZTwc58MoGnM0KxXiERSzA6NKTmr/lKhfhanEIiS9Qre8/NciJJvmbQPTxMz8gQYzt20jM0hEO0aW02Uom4BimxuuvoaCcSbtcOzle+/EVKxRJ9vT10dUWVoiRcPKWh2UQXtKK6pNFou54lyhW15q42ATRV8LjdKh8oVaoEPqWpGTUTXNnUwBUajtKGmshi25/84bsU1WltGmuxt7YmrM1lBaHWirB1MW+t2qzX/NkAaDZjNigL2tO/PPu12q+tQdSq3CRBFNuf81Mz+IMRab7qAWIFtFbZKQW+NEnuG5UgUiJXdSAqvyPtTvmypE994swRujqi3HnHm2lr81GplUinhb/lYz2R5bFnz+Nu20eh7lbY8bZ2O+852M7yt/+TSX9Y1QqMah4KFXKxFJm6wQ3/+0+58rd+W53dMydO8fnfex/9bSH2v+UtdN16PeXZOR78xKepJzLkDIOYvcayrULO3eDjn/oY9kqa1PwJjGIGoyCvXaRGTfl4MueSwFKRgJRIquCuOxwkNDhEJRBkJVeiavcQbOsjGOzUrMnjahAK+pQL5HYUKcWXyayssCou5ItxVtYKJHN2Cg0Pq4Uy0yIXlEjhdvuVSzg2uZsrd+wh0hkmWyuwNLfG9MUZUpIRBwOKfJPWtJD96+JkoJWZILZEVd48jCVYS1CT/1vWOz5fgB3bd/LXf/03umTkILOqcpnfyPMlQRG1lkqlrIeePK5WKLaawtynTp7juWee4cjRlzn66lHahwZxDfdRdNsIGFXOfPcBtkUjBEN+lVWKdrjVe3J+Po9N3KJFVqwinl3iS1nRgCzJk+gepjJJGlSJhCKIxZgo2V+xZzehgKixSHQ3OHv6PPaAh4sLq8TWSnhrNjoDNq49tJuyzGBtPq4/eIjzx09QqFYVJNNqrtu63q0gpEhoVXQxW4ytAUhaotZN96lUb4KQbM7iZK/KOrdoSFZLcoNv93MCn1UBtga1rRWeFdS2Vnutcz1rH7dWtxv7/jIrMgE0uPS6qsSg0pFMiTGBJki1duLUKZUUe/THT2jgEqUlQQbLGhC1f+kYtFaugiy84YabtKtz2223qbLRtddeq0LGguju7upsdhpWOX3mFFdesZfjx4/xyMM/4qEHHyASDuKSOZLIzNka+MRbUUTU5Q2WKjjKVQ16/hp4pWshlZHbgadSpb0GEZcYRkPbmNiGucAoEg0HmJwcp6O/j0KxQPn0LK5jcxAvUzm4h+v+7A80WV0xyhx+4QVG+oawl6qszi5pq67ugdWVeUWjd3e0kbs0hev4JTg/h1fWgqPB4OgQ6VqRQH8XhUaJUFc72w7sUgPrbDFLRfmNLvqHduApuTh8/49IFXPgd/DCsZdQPStPiPWCSJ25mZ2fVU3McfXOS5CrGcRyeZ1/5zMFSrUGHT292gb1+UJq7vy617+Bye3bOfLKEZWEjEQj+ng2lyEYCDE8Mqjgsccf+wmVUkErMqGTKH1KujF6novZuSlDV8jndb9LsBT0qKwKbXfLHtKZrZ1ataTXTM4HXZvKKjD3i4CLdH8InU720If//N0NJaErR8ZsCViBTmHEzdaKbkgJTubObJp0mltuUwfPZNWZtWSzktvCz2s+uEEq1d9vIc5vZLtbXNrledZ8Tg4Ym83DpekFyuW68sOEGye3ViK7Bmrh+CnqyzSVtA6WVh8umS/J4y6nm58+/Rhd0TYOHbyBa647QK6U02CSS+dUIPu+7z2DPbKfks1Ptdog0Mjw+2+a5NwX/oWD0Q7KZUPbR6INly0UtMXx9k/9C/7JnQy4wqw/+Syf+KsPse/6/ey683Z83Z2kj5zm3H9/n2ouS9xucKGSZ6qU5e8+/wmGeoPEZ45Ty8fBVtYNWIxnqNvryi1T4r8kAqUy5WyeuekZ3MEgvTu202iLMhfPEAh34vGFNNA5G3aMahmn20V7Vz/YSlw8c4qVuQXWl1dYWcuwtJpjaS1LOtN0hu/uUCHvyW2TRNu6KVVtzFy8yPLqAt6Ij8R6WgfKJjK3riLf8p0LCEfEl+X/0uYwB86SeTXXTZPTaR6O0o5wKcruc5/9fFNz0YSaC8dSgtO2beM6G7A80/r6enRuu7Awz9NHnufoK0cxMkXlPs0vz1OoFFnP5ohMjuPoDNPj93D2O99nNBJS3o+soUi7W5UrXj0+h80prgkS6IT+kMdpFzIu1G1eUW9VlwXhW/3iW2+hMxolsRYnl0lTLmQRbrFIJ/n9ERK5NKuJAgvLBbx48NkLXHvNTmyhIBVbgDtvfz2nX3mFRC7TDGYCcbG2zaboQ2tSKS4fG8HDmvE1OXjymxsJq2S+NnEIN/exBDyrZdla9W1UbM3AZwXE1sBo/dzavtyaELcGua2PtXaFrH3Xugd17zf3rc7uDDMjl59F1Ua2qwCXHnv8SR7+0SOUyqK2386+K/cpSvO/vvENRRKKWIN8NgE/mRm9SWuS3X/o+hs5ePVB9u/fp61IaY+KKbCceWMjIyoasLqyrDY2Tzz+OKn0OhWZ3XnEBFpssurqXuDQNpsNv3jkOe14hdJSKGKvGQTqdgLyPXs96rfpdTrwCFhMrBvaPPRNDhGKBMgV0/h9LkZHh3QvqhvCzDru44t4yh6ctx1i5Dd+hVzDwbd/9BB1h53BvkFSC8u6t8NtEQLtQWoikLAex1cu4VqZp3L0DOGKQcVTJzTeyxWHDmKXWbzfic3vweESUQoHiWwaV7mCt9RQB5fJ29/E0iPPcPGHT9G/f4TD8ye5lI2RE0F1W4DFZI6OoT4yhbz6ElJ3KtBrJZ3RoBjpFpGHdjr7+nEIOCaVVkJ/wzC4et8BlZ+URFXE5IV6JLJjAq8UT8Pdu3cwO32JIy+/oHxXSXgcdgG4NI2vZI4oXZ16XQOc7IpaVShoJQJ+vyknGPA36UCmgpFU2wJU3Fivqn1uGs/qGUNDk2Sdlf/dX79/Q7LM2gyXZZDNNuhGwNhiGPta92tGv6l7/TP8vM3gZg7sLS6RtXFas0MrCFsBTQSkZVYknu+xWJalpRjBUJupgmHpjbbodIrahVUBWhWrtVml7Sk3NeJNp+mIdnLk1ZfIpdOMD41wz6//qho/VkQhJZPC7fLx4GMnWSv2kqtKBeOlVkjz3rfuI/69rzJYzuMRaSnDhqPRYD62TmDfFbzhf/9vyj4/Y94gp7/1AK+88gJ/9E9/z3psRfX9OioOvvDuD+DxOVgo5Zi31xi//TY+9I9/y8KF51m7+BLFfBqXqLLIBazJt1BTvp6VEBiFMq56nbmpSypW6+vrJW+XeYGXcKgLr1RJRolaoaS/J7Os5bWcqkOI4nlyLcn07ALzKxlKhoNQpI1tvaMMj47TOzFEmSrxtTUWZ1dYWlzXQbLXJ+1Mg3yu3HTAEN1LqaZF8X5TMFgDhtOGXxQjmjqY1vWUay0gI8n2RQhasvxPfvJTqqIhKvky75NDTdCdN998M4lEXHU7JZieOPkqzz33LI/++BESqYQeiLVcEW/Aw+HnDtPZ202lWicjMkc3XYe7USH+4ouEZCher5kGl94GvQNDnD69gOEQLUc3hZwAacrqiyYotXimSFtbQKXQtm8bJpeJkUrGqVdFcUWySId6tuWzBWJrq5TK4uvowOFvx2nzEvLWeN3tV5Gv1FlLyc+vo5RNMzVzURMXPey1tWpuh63r38xYW+6XxLP5e5a4syUQIbNUQbBa7u1bPfG2VnLWjM/a+1vn91urvNcKfJdVoK+RsFrniRUIW/epJrNNtX5TUtqm+/HSpVmefOpp7rvvm9pt2bFzN1deeYAbb7pJBQ9krvs77373ZYR1+T0BOsnakM8tlcbvvv/3eetb30YqkdSgJ20xmcPq57Q1FMl9//3f1FmfiBDU6xXlhskBqUWAhE+hMYhJsox6bA2ikQhekQrL5HFWa3glIDpdCrzQSOp24g8HyEmF19NBe3eEzp6IJk3C3RS6TNAfwG9zsvjMUVxzKWxVL9vfdQ/VPdtJF2vaOpwXkfqGwUCkg5pQawp54uurFIpFusNt+IsFalNnceey+Pwu/ANR+vfvoK2vG5vbic0lpq9DZFdiGOtpUivrxC4tMHXyPPtvu4Px3ft59Ov3E4kl8HY5WAlWyUQ9SkFI5xssJ7IUaJCrCQm9TCyZY2UtTd3uontoiLbubrwy6ysWFVErZFn5zmrlqvpi7tm9k8GBQfX7FGF2oTFJPTQzd4mzp08xLcbWtbIwMFVT0zobJDFRw3Edc5nJkdgdqZpuo65JsHS6JKhaM3792rWqE+nCpgi83Qyem4FPbMFMQ2vbP/7dH6o7g26uJk9v60K1gpuVoVnP/3kLWl5LW4/Ncq61BSoLrvX3dJObSrsbkbp142/NFM0miHwBdq1IhMzuEBFhZ1NRpqWaUFFTh3m/aUHTZPVvoFFlAGq6ccsMIOAPEEvEeOKxnzA6OMCvvfMeegf7KVby1KRFUG5w4nyKZ08mqNv80AgiYilvummC8ex5zj3yTQZCQVylBn5cXFha5trfex873/Z28i4HHS4Hj3/6c7R1hNQ76pVHfspSMsan/umf+ML//WcqdoP1Qo6zqTif+OY32C6E8ZmXSK6cIJPKqialtAw93kCTTyagFlk4NjWSzaytkxXfsLZ26oEARYeTQl02uFezUaleBeYsPLK5xTUuzMS4tDBHMpWllK/h9AXpHZxkaGw7/f0dROweVldWmBcn5FLKnKHV7TjwKOy/0SibjuR1CXKo3Y5cO9OVvJn5WChemyCxPGo3YnUD1N9QNnF3t4JXJPCdOnGKj3zko6qZODu3oNZJAjoQZ2vZEOKm8fjjP2F65hIzM9OkUgnzYCoUFMUm/oINt4OGs6GvG1tZx+b00D8+QtAP1aU5nLWqyiqJg0LDUSPa1cf0XJwKRdJJUYjwMTTowVGv4HOLUILMZQYpF4raMhGkaTab0Qp3YTFNJido1oYS4aMhD71dQSXunp1JUcdDPpvg1hu265zK6etizxX76exoUxSxvLY127KswVpHD1ZQkcB3WXUlB7cQxJugFCvwCbjJaXMoYEieL+teXt9Cu12G6BQ0p7SgW/h3rZWf9betlqY14vh5wW/rvt7Y6C3VrNUVkKpOZvCmDL3MOp3kcgUFGv3gwR8xdeGiOiRs376Dg9ccUjqCWAOJKkhvb5eKjP/9P/wDjz/2mAYS82YelKoXLOjmXJ6rrr6Gd73r18lncywtLtLf10smk1TVoJdffEk1eU39zgJGVTT7ahsKLRIkpaXoksO8WqEg8nkNQ90UuuwuPNkSPhFCdoq/pqkMIj7gZQe4e9ope2z6PoNhNz3DUbzU6e6O4nA7aA+GIFNg9uhJXCUbNXeYkde9gUxIwFN21bZdz6eJZdOEHC5iqys0CjnKq2uiVUFbOICjXCJ3fopdeyZxhJyEhBbl9zC6/wqcfh+leIZIw8vssTPEZ5ZYmVrE5nRj7+3ije9/HxcvzCCS67lL53jx8Qew94eJBx0kcuI4ksHmCVDERrxkMLeSUCWY9mgPHZ296nIuI6J8saBngWVsIGepBOs9e/fy1re+lVhcSPEFIuGIJomnTp/gpz99nDNnTjImM82hfmwNSTjNs80MWlYsUJJLUw7TXP8WN1yum/wtaX2KbKGgai36grb3rRantP6boKzWPWT7+Ef/+DIC+9bFurmYNwOWFQCt/5uZ3OaMTgONwi832zZWADNbEZcL61p8HA2YzQNTwQsbXdNNYItkh3LiyKaQfPvc+QtSwOJwuk0lF1FjF6h8U7pGniML2wzzTShr8z3Ic0zkWE0vYjaTVruZe7/xn4yNDjM8NMg977qHcqWo7ZdEIkc6Z/Ddh5+j4B3EVgnjrcDePb388q4wz33jX4lSxlFy0O4LceziLO/53Gfo2rebrLRD8PDN/+/DbL9ikv2334bfHaKtLapKDX/5rl8ja7dxfHGBd/7eb/HHf/7b5LMXWZ0/gateplJykEoVKYiagseBy+/EEP1R4TBWDdXVSy6tYZTls5Rw+AM4giFqbjfuQJC1VJFcGRYX1zl5+iwLizGyxQo4PPT0DTCxbada/gT8YZLZrEL8L5w/rwHHFwxQFaFve0NVWQQMJJWdpYOHGHg2v1+p9PU8k9aEIPOaCFtpe8jcSWZ+lYaNZLagPlu7t0/g9bpYFfh1rUE42MZNh27gnnt+Vf217B4v8VSKs6fP8d1vf5vHfvwQPb3ddPV1MTN9kXwiQ1gMfz1OChVx1JBM3aYzT7nenoAbl83NtoEhsplZXPWKtnprdfHGC+H12QkE2zl5do3VdJ5fu+eX+eY3v8vVV4zoAeN2KwOeWlXaMB7Onj2vckyZTAPB74wOuhgbbqevJ0IxnyORKpNJVejun+Cpl8/g9gQplgvs2THC9pEuxE24rWuAa667joce+YEafOoMTx3ghRwvlKAtVZ/TYc41tHVjHg5W5SZ7RoKaBi+H2dqUuaS6obyGTdBlhHS1NLJt2CTJNbN+R37e2urUalTAAlLNWshQTcktBSYLQW0lPZsqTfJ8mS0JOEWydnmfsobkIBOE5jPPvcxn/u0LKkw8NraN7dt3cd2113PHHXcQDIVYX0/oGSOdBrGkkbX3la9+hc/+22cYGhxSbqV0FawzRDsJ1SrtnR38/gf+kFKuTCWf58TxF7j3vq8xPjqIzxtkZUU88K5UK5tEPCYMWrNaFs1Ho6q6rSKgHgmHdL+tLS7qmo5UbUTKNUVu+h1SF5oOH+K/KHhlRyiAr7udZCWLP+Kho8NPwCmBI0JHf1QNl6UTWstXqWTqVAni6xvl7EKMqbMzmmB1RduJhsOQr3Lx0iViqRgHrt7LrtEhFi9MceH0ca6cHFORaOkW1ZyGVj0Hf+FuaqUamefOMfXCKV56/gjeni6uvPtOrrzrTURGxijkqiQXFrCvLvGDr30BZwhOLMyxnC+TNVz0DA1TMgwWVtZJ5SpEOvrwhtuY3LGHVCbNysqiUg+k/dYQnLkYmUpq57BpMjE+PsYdd9xOJp1UtxTxEXzkkR+Ry2Vpj7Zx8eK08vKu2rdL53ISnKSPZar2iEm3qQIjAU3jg3i5ShCzmwAXOYNk3Yvii6A+RTBeroLf792g5snI00rSpDqUjbXR0fjEx/60SZDTk+uyauzyys5c3K3Vm/Wz2Y7c/F15EZm5tfb4rSquteKzNpYVNFufr6/Zgva0gCtSRkorpyxqCk43SytrxBNZ/AKptYvavZntqcC2CsuaPV8zH7ycr6ibpAmjlsw4Fl8jHAzwxGOPIia10tv/oz/+A0UKCZw6ky1TKFX52te/DW17qFSCeiAODbfxzpvGKRx5jNzxI3gLFcJON2cWl/lfn/sMvTdeQw4P/pKdr3/oD1hdmqMuMmN2l6obOGt1Fi6eJ+1oEJ2Y5DNf/jRGaY5y7jz2WhwqBZxiHFt1sBrLkBZkhcuklzQqVZ0/lIWft7KKUZG5lA3D5ibUOUSiYDC/muDk1DTLsSyr6+v4g2HCbZ30Dw4zODhGIBRR5JQQSqUlJA708l15/b4N2x5JJsQw07oOm9ejoRtYwUoK1DDXgljBSLBUI2CVmqrrpjCqFTp7+4m0d+sBIvJDkolJlZopVNS9uisa5Z2//HYWluf57gMPcObsFAJ8ScZEWDvK7OxFvVaS7ckGd+BSOoHL71JV+UgwSClbVCHehqtG2BumMxDA7chg1GQeZOOKK/bwC3e/jRdfOsyF6VlefGWeT3/hy9x3/7d48IEfMDbYid9ZV+RnsSwtNJtyINujQTo7uumIdlEslMmmEjjsNcKBCv19AVZWUjjtISJdwzzy1Alc4vYuyVW1wq/cdS2BYAfeUDfX33IzP3z4IRXUNc1nxZzTDBSmMPum+4lUZZYclLSEpcprbVlqO9PSzRUScUvQawWnWFWhVbnp/5vIUWsvWvvz57Y0RYxe318TCd5Mes32jnRVmtZlWgKYCbCQy4W+oijNZgYvs5qVlVV1OH/yqcOsriXp7urjqgNXcdVV1ygwQjiZUgWGxElAWoper7YrxXftbW97Ky+9/BJ/8Acf0ERIYerqF2rO8+Umrh69AwNcsfdKnn/6Gc4cPwb1PONjfYrYTaeKrK0nFRVu+jIK6MOkVkjyZJpYw1D/AEG/T0Xn3QKYED6h8Otkxo+Bt27gsksnRcAlTtXUdAT8BLrCxMtZPGEXbREPkaCf9nZxUxcKiakEIwCrfB6GhnZhOAPMLq6Rzhe0FV8plFV8weNwYxc6RNDJQH8npfg68YvTFOMxRrYPE434cRhlXDYDf0nQo2PMLceZXksSGhpiZMdOMokMBSkIBvqJbJvgxz/8Mbdedw2DLhvf+cwnWaumWc3kKBlu0jUHsUJeE2C3L0DfwAjj23cyNjHJnn37eeaZZ3ngge8RaQtp1aWSkcJldAhYUBBJhgagX/mlX9QA+eSTP1X7LmkfhyIhbVMbVYN4bJXu7k51N5HrIa1nOSPszib9pTmjM+fVJq5EAp8JWjE1lqVjkkwmdaYbDgX0rJaWs5kcmtbJuj+auJSNmfe//vOfmR1JTdM3EWJWhbZZ8Zlk8K03K6g0U/6NICMrxrRc2VST3zq7sFo31t+yXqu11SML8jK0qLiI181DVjZRrlhmbl6sioTAGNB5i+hsbm7cFkX7JiKuteKUA1mrE7HPyCS1nfbqsaOcOXmc9kiY191xCzfccEiFXIUblMtXuP/+H5Kv9ZKo+Kh4PASCTt5wYIybuvw8+flPM2KTgXeVfKPOLb/7u+x/569SdgUINdx87o/ex8tPP0lJ1NE9dtPc1qhzemGWG2+/kb//+Mewi9deZo6OSJV8chYnRV1MNpubmmFnfnmdUtWcQwict5DL0aiUyCRTFHNVaoaTZK7O2UurnJteJykK60adSEc72yYmGJvYTrSji0KxpHJcgpaz5h4iFySLRL5fyarkJi1JSQxUqqsp2HtZ4BPkW9NU1azyJfAZiuZUIIrMcAw54E1KjAAU9u+7moDHS0p0+lJJOvoG6Ny2jaoNEitLPPvDHxBbXcTvDyhUPRRqV+5brVrA73KQS8TIpPL09PVy8+23U2rYcQR9TF04z6KI3VbqlAp5qvYKAXeAwa4O6sVllaMTkrlspHAghC8gLUMX5y8muP62u7nv/m9rMGrIsN2o6kabmOzH76/T2RVQztHs7CpHji5jVIUb2mDntj46Ol2MDIbJ5xIqfNDZO8G9DzyD2+PUBG1xIcb7f/t1uD0R3KEot93xep559hmdFeomVqm9TbFoUZIXOL50K7RKawqq6ybeEvjMKs7UxN1a0ck+sILk1vmetjJF8V6y6eZrWtWnFQBb53eWZqb5Rk1RCz07tEuzycPbWCMq9VjTVqbq59qcKvO2sLDEt7/9Xf7n/u9qBTQ8PMo11xzi1ltvY9eu3eSyeU3Qerp7VbRcRBBEXUVQgceOHWNubobf/K3f0Hnv3XffxdDQgIpUGIaJ8Ovr7WX7jh0KSjs7NcXLL7ygzh1OyuycGKFcylPMFpmdWVIrr1KpTCAsjiYVtQkyzwSz3SavNzDQj02SOLG5qdXxu91KVq9nsgQMQ1i9OKplda5AQDE+D11DgxSMItlKHl/IbHd29XUSCnqwCdTeaKhXXrFUp717mLLh5qmnXtB9NzDSiyscweH2Y5SkCndRtZUpFFLY8ikGQyFCJUOF5Tu29VN1VgmL2/pagsZMnKgtQt7hZ+Q97yA33sdPn3+eyVAXoUSRnM3GuXSCZCbDG+64jfSlC3z/S1+m4KyRrdSYXVgnVW5gOF2EOzq5+uDV7Ny7h7aODiJtUQaGh5QW8s8f/xdVu1HAo3bgJADKLLTCyPAQbZGgJtJrq0tahEglbdGOvD4BLtXxe33NwkNqRvmcotzSHH1pN848x0VubSNZs9lVwsxyVbFAYdVaReUGpUIcFusnnbeKyou4O5iWejLf0/tl+X7yX/78Mgd2Sx6odRNuDqV/NvC1BsbNik2y1mZr8TVIuq2zg9a5xdYK8bLqsqmwrUrd1br2yaXd2bA7mZldpFAUQEKbad3iNIeb1qbcCLAtvEB5TL/M5geQQ15aI/H4unJ1vv+9b6kgqmyYP/rDP6BYKqmzcDZX4tXjF3jwh8fw9ewkI1QKqly/dwf7hzsYthU4+l9fwlfJ6lA12N3P4MH95A0bS3MrXDx5hJW1OGWRE7Ub+Ls6BHvN8gAAIABJREFU6Nw2xq1vvpODV++lXExx/uwJDWQBj42eDh9+t0D/RbNOqlkHpbLAt/MKvMkW8xTyFQqZKitLSWYurTA9u8pqPEe54aRdHCe6xcx1mGi0U6/L2nqMlbV14om4+vcJ6VsWh2jfSeAzZ3Q2JcRvtOFaEbGy0JtfnChLaaBUdR296PrYhkxcTdRyTJK9ZOxKR/D6GRseoVqrEu1oU4HuTMPGlJhb2g0Wz54id/o0AZtb1VgGhgYJtUWYnrtEPp/EXSxy067d9IUijA4O0tHXy1S5xlIdZmYvcuHUSZ1lxuMxnB4IBcNMDg+Qj10gGPCZsblRJxz06UEk+dzsco6pmSwl2b8Caqk36Gm3sX/vqHrviaSZyxdhZi5BPN0gHHXT1hbC7/LiatjIp9fp6XLT3Rnh0tQ8zkAXR8+uYjRb8slElnvefi3RrkEaLj+Hbr6ZmUvTOneyZnxSBViV1wZYpYnMtFqQrchMVVzRoGfOCX9mfrflPmvftbZALYWl1vl+a7vTSlY1kbQMOnWsYQo7m9t8UzRCK9e6mRBIEirBUtCaQjd46aWjPPnk0xw5+gput49t4xNcd+h6rrnmWp3HCipT/p5UetL2lkB+6tRp9u/fz0c/+hH+5E/+VBX8Bwf72bZtG6Vygd95928rilgQfl2dHXREo9pqW1tbVUur6Zk5nNId8RhMjPVil2qw1tA2pwTkQqlIpVpWr8lcNtds4YtOpJ+KaHapvZIQRMAvaknSMqtUtaXYEAJ7pUZE3FbqDZUarEmL1OeiRwJsXYyREwQCYuXjprO/E5dH2qhiyS6spAb5ip2BbbtYT+bUUUUALIJeM4SDmy3jbDipZtLUank8rjq9IT/BTInK3Br9Hd14RrsJbe+lVM8TP32BaNqOK9jN4G2vo7xtjB8dPcLQ+JgC34K1Oi8dP0baqHH9VQex12p8/d8+S351nbhRJFEWh3Un4c4eJrbvYd/+A4yMjhCJhsX7RgOLJC4ym/3Hj/4Tfd19TUMAof3U1Zsy2tGu7UwhqUvHTFSmJOH1ed0m/ahh6LmoiM2GYYKIlHdq2dlJ7GhytyVR3hCXNs9q68RuBWLqWEySL4fMdXN6Hft6ZBbZ3hyvCIXL3eQAOrW4sX3qE/9vC/7SPLjMiPGzzsabgWjTvHJrtWbN+6xjUA7FywOdKRraWgmaPCbTlNZs2ZhUiK1DfitjtYxl5TniqbW4HGNtLa12I9LaFM075QHJAa0ltJlFmC2lVjFsszsjsxFBHkp7YXFhgUDAyzfv/S+CAbE8rqmNzdDwoFIVZMY1PbPKZ7/yPbzde8jV/TgqNTp6O9i/b5K9w21M2HM8/q17OXvkZXU9qFSzWuEV6zYKThu7Dt7AHW9+K2MTQ/R0+cFTp+G14apWWI0vkC/miK+miK/GyCRjdEaD9Pe109kRJBgU6R47xZLB0lqSM1OzzE4vceHiPPH1HOWyjVrdwei2nQyMjjI4MqKzNnErn5udVfShOU+q63dnqFOxINkaOsuUrFWd6W0m2lCuxVYIumbC5hd5mWCA3CUHnUIWJGjKvxU01bymwJi8p75+uju7SJWyvPzqK8wsLDF68BC5cJiyvUJq6hzpZ57B53ARbY/icXvJ5DKq+iKcH1uhzNtvvY0uf4igx8Orp0/zxve+l5lSmdj6MocffYzkqlANUoxNDhJPptg+OkAtOYvbY3LcZC4php3hkI+arU6mBCdOpkjnxSS2pgfO6KCb9rCh2b4QnQeGBshkpIpxshpbp2+wnXw6r/QBsavfOdmtG3NhZp3+0b089PhJ/Z7Fj0zEf19/424Gx7aTKRnsv+YafQ/zs3O6Ji0ndQuFuQFWEYNdCW4a4Mz5hg7vm6AYM9Ezr5X1uCU83dq+ND3NzANGRamF59eURWs9RFoT0dbkd/Nn2Vki6WZee+u8MKlG0mJsJkF1aT26iCcSqp35/e89yNp6nJ6ePlXyEIECmZf+3vs/wMTkhO4/Qf2JlFg6lWJl2WxlDw0NMT8/z4ULU9x9991afYnyj8DWs9k0H/rwB5V32xYOqRvHs08/y+BAH6VCgXBbGydPnxFLOA7sm8DlrAoImbCvTb1FhZNXt0miZ1AuidJLSU2C5X3mizVNoGX+KELPLvneGtAXbadRFjCTKTxtK5VwF0pEceDTjlidgqtB17YBqraGVj7x1UUG+joIdgaUKyo812K+TjxVYWB0J/1jO4glU8TX18iux5SSk0pmsAn8XxI3tw1vrUSnzYYvUSSaB1fVRrpRoT4a5YZ3vJH17Bonn36BbUYbg4duwXPtdSzkq3zje9/n1tffrkn88RdfUKm8aqNOdyjMi8+9yLNPPYVoMmacNiLRKAeuOMC+K/czuWMvnd3dOtNNJuOcOHVcxTLE+FWUlD7+sY+pC4pct+6OCF2dbcRi4myyqPZe0uGR6yT6t9I29nk9uu5cUtFJwBPZS3HrqdfUjcEMfOYcu5lNKchIuhva6pQzXJJsbZWbqltWN0NijbQ8DdlpDoeiSGNr6+q2MTkxoVWfdG6kqyWAJe34feZf/8KkMzQlvjRg6QV87cC3OTxuage+hrODFVwub5Nc7r7emkmqTPWWjWshe8ygaFaPlvGt9HrlprJGdrtmRmfOXiQa7cHhEKsipwY+q12jVYsI8TYRcNq2a75vUVrRACli1nVDobKpZJJnn31Sg06xkOG6a6/mnnf+mvawM5kchWKdj3z8K9jC22l4+qlksiSKOfZevYfB3iDj7Q6uHOqjuLbKyoXzSoUIicv48AjDV+wgOjRJqlAjm11j0C/am+tU7WWRhySdSxFPJZk6P830hXnta+dzGXpF2NXvVuFWmXmIEevDjz7Dhek1RVS6vT6VDRscFCHYQdxeL/lCicXlZZaWl7XlKC0++U7kc0pnW1o7UnVpy0o5S6bTtMyRFJy0IQy8JTdqomStgNhKTTDJ6Ob6kWsqA2ghtQvheHh4WP/+wuwsp0+d5OiJI5IKKihp4vY7Kff0UHfWcKyvsPyDH+JuwMj4KMW8OLubMPdUKkkkGOauO9/AzrFtnDl+kthajIw4pY+NsWvnBPNnp3jikZ8gPL/1+CIlkSYb7KERnybc5tcKRLhakaCLjo42qo0aNYeb//nOGdrb25UqUi8b9HfDrl29ZFJpolEv5VKNVKxCqWzT5GRwuBvDsJGMpwgFaoyNdZCMpzGqLjq6t/Ho0+dpCA9Mqj6jwE1XTzI2uYtkscbItm10dXSwODffnFWYgcmCYkuwk82sahVScTQtV1orPw2Cwq9qikxbB4FFcbCC2AYQpZlUbgz4m3tA1n8r1++1ujhmkDP/swBqJk3ITIykQ2D55Yl83tJKjMNPPcfDDz+ixPLhkWF6ewfw+v2KRF5eWWVuYYH3v//9vOXNb9EW2QsvvMQrr7zCLTfepFXs4OCA8joFQSvVwsWLF7j11luUbiDJWrGY5757/4vpS1OcO3OaXDZLeySkB5+AUoSitLIe4+B1V+L1GJSLWYZ6B3HgVPK022tXRKigEnPpCl6/R1vO+YJQmBqsricJtUX18+7ZtZtMKsmFk6e1wq+UizjdDnzSSiuU8JdqRATvLHD6dh+2Nh+usJ+hkQGmp84RCZtC5XaXnDV1Mtkahj3Ijp1XM7ewytTFKQVdiUKMq+Yk4PaqMpPHb8dbKeITm6z1LM6qg4LQa/wBCrUig7fvZ+i6nYQ7glx49RTP3v8YH/jIx4n39pMuNFheXefU2ZMqt1bPlnH5PGQrRR0DvPTKK8zNLdDR3kXPxDb277+KGw9eS9gfxOHxMjM/b1bvjboiunft3K4gn2Ihr9ZesjZlHm8YJRZmL5ni8TKfa0ruCaJVgGvqeyrC0Uo4L+IVAFqTQaC6zg3TXUETtmb7fKM4UkcQ07ZOT30VVLJGWU2fPang5HnuplKRAGDsdtZjqyrlKJSKro7OTSN02Qef++SHNfC1qp1o1t6CLLOClByGVuAzN8LPpyCYWeym8aRG9+bwvjWrtKqK1jZNa7arR26Lyru20sS2wiUtFDmkZc4FZ89PU6+Lk3YEp9OrRrLy5ZpZaBPU0lS5sLIF+SySCVjEeCnnpc03PzfH7MxFnjn8U9ra/CQSa/zff/yoQu7FmUHmfN978EkOH10h2n9Apcuy5QJOn5MDV+2l3evAVinR3xWlUkpz/NVT3HX3L9M3PEK6nGFlNUkiVSQcgrddE8VVn6HUyJNM1Th5/KR4enD+/EWlLQjs/tzZKbp6elU2KJPOKcI0m81jdwQIRrpMFYu+HnwBv7YZxJcum8nphrZsQgRkUauV9bNKhivB0gpnCnlvApdkIeq8qcWctBXkZH1XVvJg/bu1fSY/+xR918/IyIhm7kIXOXrkCKvxuLZzsuk0FWcdp89L1bARGp0ksn8fVVuVcLnAwg9+hNeoqYO6kN/NKtSmCM8DNxzimhtvUOHh1Zl5bLky2/ft17bxkRee5eSLR4VNqfNPEQWP9HYz2B2lMn+KSHuQurhzCxHW59D2WK1RxXA6+J/vnlVXeJ0rl+u0hwtcd+0OluaXGR7pJJcpkk5J1QmpbIrR8T6cNhfTUzOEgzb275/gzNQ0qaTB1dfdxA9+8rIJ7hCgtZHnpoPb2LF7P4lCFZcQe8fHVcLJUhFqDT6yLjfQm82k7WeCnlIaZA64WZ3razQrudaKT9Z66/OsmYlcW/GfE2Sc3Kz7rQrP6q6Y+14SJoH7OzRQyexNfQ6lyrM5tDo6f+6icu/OnD1PtWowNDSs60B+X6TshO+lM2ObuIp49PEdO3ZqVS+vJ52Cm264ka6uHq2exHpKEjU5qL/73e/wW7/5m+QySU6dPK4AixMnjmETGk3DUAEBATQI50sTOVUygWCbqDJl6Ii0E/QF6enqIZVco1rNEYmEaIt0USpI0pkm3BZSepTTLYRzqQDrlMpVrtx7BbHlVR5+8EHc2NUUVaoWAXw5agaD4Si1tQRBaeuFvBBy4WoPaqCp1ku4XSKZJ2LqBtVyhZJhI5MX0JcQv2UvS9s1w3oqRv/gAP0dPYz39FATh/SZBQJ5WFvLMnLLzVz11jdQS6zz8H/9Bzvvuo7gQLt2DOYuzGBk6uy+6fUUw53YXWEunr3A4uwlgj4vudU0iWyWUH8nTzx7mJnlZQaHRomEoyQLJa6++iC333yzBviLszNE2tsU6S0TsnKpogjkvh5xUqjw71/7IsnEqoJXKup4bxVqgjKWroRJ8TArOXPOrOopQkxX8IqkSWaXwooB0vaU79RMpCwMg6nHKwWKBECpIq3nWwmbrCPtPVgoZdkD4ttobyjAbX1tXduwQqS32qK2z3/qLzXwadXTIhRrLvzLHRisKuDydqFUZJvPkzdl3ayfrU1nbabWIKfBx8pq5Y03vyTrC7EOXes1VKhWUWUWZ8epaPqVtSSLC+t0dvbTQOxkzHmY9ZksTUJ5DxLcrIpPDhhrGF8VuxlBd8bWWV5a5Ov//mVGhvtZWZ3nA+//XW65+RZdANVKg2deOM69330ef+dessWqgiHC7RFWk0l62juUR5XKxNm+e4xMIqsbqa2rj0AwyJ69B3B6AkxNHeEDbx6hljzCI489gM0T5eL5S+ya3M5aLKHk65eOHKNQMLS1WS6JioGAafyMj0ll160HtbznGSGfzy+o4a3M0qRiEOVyGSpLFScoOrkeRhOgZPKpNlvWpjWUOVcxEeqbSY6Ke4vyTTPRaK3w9Pq1tOFCoYC2M4cGBvX1Ls5M8+STT6kzu1Qwo5NjyocSJQoBIQliEZePWLlG5/59eDvb1Bl6+amncSSyBL0++gf7VF1DWijZUok7f/GtqkcqJNiAYaO2Fueud7yD00vzPPzg96jlS6rc7xL5KK+drtFhBrrbib/6LF29UZP/5rBTqxQI+QK0dYYpNmo8/tQ0qZwo+DiplyEcLHDomp3EVxIMDUVJ57KkUgW1XCmUc2wbG6eSL7E6v0hb0MOh63azki7h8kRZiRV47sgJ6nW116ZUTPGGG3YwNrGbqt1Lw+Ggp6dXqxNZj3JtvF45uM1W5tYKTytBi4+knYvN1qc1AtAEtVn9tc7zrERza/DT59hMY1Vr6G+NM7Qz0Lze8jxT4F1ATvKfKGCI3JwpHl0sVjh27AT3/ff9vPD8EZ3Xbd++nS6dAdmYm5tTD0XN/DXTF/CjaRwb7ehg954riLZ38cY3vFFb2wo0S6V0vQlwRdqaIjH2wgvPadvsoe9/V2XFBgd78Pu8lIp5bSn6XC4EOCH2T0pcFjI7FRLpOCNDw+zcsZtrrjrI6dMnWVqaoVbO6kxodHQHHleQZDrBTbfcRFt7B8VChYHhUQUmfelLX6G9vUMF19cWFpifmcXjcCrVJyeegLUGveEI2fklqjHRogwpcK1toJNoXy945Wso463VcdSqysfNVw1KdQfZdF75oZLEVxoVBsZ78XgdXD2yk0i6weKRs2RSGeJ2N6//7fcyfvPN5BplEvOnefTb/8EVV+/CK1JpAkqrO1lJFxg7cC1LiSLHn38V6eEbpSJVp41U2aCtp5tjZ04psK1/aIhMThLuLIbTyc5duzS47N4tYvPjRKNtSuHxuv3KlxTbL4/HoQbLjz0m1IR40wTW7MpZZ4EpT2jyKTdFojeNYLWFKaAVqZablZ+5/kxhcpNmZp7vYiUmSblKjTVbnlYnz0rSBItgdTusvSDrWLh8sm8kMF66dEnRn+LpKbqsti98+q82lFtaM/tm/N4gE2pVaJGSN0KbVdXJh35tt2crOlubrxVZtlHZNZ2dVZqmCa+2Nqn1nqzsVYKZYITEcd1iPMi/C0WD81Oz+HxteL1h5ZaoW8GG4rs552sFzOh7U/SyCeKQaYxsNhFCXlpa4OGHHqRcyeFw1FXX7y8//GE9JCSznV9c5wv/+SPyRhcyj44EQ9TtDlK5KuKWIm3FUMhHOBpmfnYGw+6hb9tuisUqPn+ETCGHy5HnUF+SfQMNZqfPkM5WqdTK6g8n8P6Z2SWyuTJeTzsdHT30DQyp/1y0I0ShmCUeX9GLKa7nVQH82JvKESrvIwg3qe6EcyfoTFk8LehLTWw2jHE2yj8r8EkLdOPWguTUZEYPPgH1mC2McCTMQH+/yhL5fT4W5uc4ceIEyyvLWpm6fdKGjbIWi+ELCiHYic/to1wsUMjnKAmRvQ6u8Qk6x4ZVbHf52DEaazH8NtT00tloqIVR3ebgpje+kfMzszoT2jsxSSWRYnplgUefeZJGtYTX7tKkQVqA/qCT3slttAd95I4/T0dnBIfXqcg6mS2EAkHC0RBVu8GzL84yPZ/ELW4Pddnwae64/SqW5pYpl3J6oM/OLmiV5Q/VtW3aHu4g4AmpBcr62hrzq3ky6SLJjGikujWwCHfNaS9y5407GZ/cTSDaT06AEb6gImcly7X4eaa4slQTMhMxFVg0CRSblY0Zn8DhTeCIKc5rOito4GvKmW1tc7ZWcxvPbeHgtXZoWhNX2RtabTcTRjmo5ByQWXc8keSnTx7m8ccPs7CwSDAYZmRkVMFEoi4Si8cUNCITYW1pNdecmXWbclaSpP35Bz9IT3e/ipiLYLQ8HgmL+LFNHdFTiQRHjh7hW9/6JiuLi5SKOZ2xhYJ+PXhFeN3lsmmbsFIUf4A6XZ1R+nr7ae+KaAdD3lNvdy9XHTjAT37yCLVaSb32xIB6sH9IyfFrsXW6enp0/jw/v2hSZFweUumcekTKuj925BhVmfs1BTFCoYgCsEqpLB4hs4tKiaiRNGpEe7sYHB/D3x6kWMnKbIFsIk4qm6Yih7zXrSpKPuFhGg2GhweIhnx4RUd4rUoxUWG1UOSKu15P9MBVrJTqNJx+On1Opk88TXLlLEPi0FKqklrPEksW6B0Yp+j08MKJs3gaLhWDNmxwbu4S51aWCETaibZ16JoUgn9VpN3E8cDrVd/LN7/pLjOhM0p6hgkoJByJcOLYcZYX53n++cOsLC0guiCi/mUYcrZsjjYk6CkyswlGlCrP1I3dnE/LWtAZtQxfN9r7EqTkfDYTdeHsyToQuoRlWaXyYw5TicsqjCwKkPzboi2Ys0I570xBDbnJHpHOhvBEZfRi+/Jn/+ZnBjjWk62Fas37rFZnS9xr4eptVn1WZWcFq9ZNaAU7K7PVx5Qwapa8+l+ztdO6ATdfSzJo2TgmeVIgq8rdw8O58zOUKzYikU7KVTmcTUmvDcRhU/7G+nzWIS7PMXvZpnuAqIXPzc1y7sxJXnnlRfWPEqTyh//iL/TwK5drxGNpPvm1/yFRDpKP22nr7CWVE/FoH+5QGJu9Tpvfq2ov6VyCRLlK1RXB7RDKhcwmy1BLcKA3w6+/8TpOvvw8hw8fpizKB9SJx5JKhr3hhtsYHh7XDSiHgPTMf/DQg6zHBCZsQnRNEE9Ds0azOjNnMaJyYR1ocr9orjTXgR4qFgrTAihoUmGWgnowKUClJdmx/p4AOOR+8dHasWOHCgWLgsrRo0d57tlnmyi7gC42mTOKHJcICmclyBUzlCs16uJ5J47ofo96CDpCYdydvXgENt0ZxchmmH/lCL5SAZ/DTn+ncLWc2nYKRbu54ZbbmFuYZ6C/jyd/+hjnps7i8boxKkX1UFRuYrVCOOKjd+ckPnsd28XTOmcR806HzcCJl2h7B9GuNvK1PCfOrnL8zJLOh2w1N5FgiQNXjSp/UOTIrt5/lbYm26JhgmEP+VJaZd6mzq+TTqIzPpmziozeynqShtNDrVKlr7+bbSNRekMG+/ZfT6HupGTUsTllvunG5/dphWpWfdLyEwsXU1ZLN7il0iJwb71PKA3mfmkdC7xWldca5Fp/3kgImwIPVkvT4sDJ60qXwBwlmNJ+iqlzeFhbW+MHDz7EV77yVW3jTk5MMjY+rhxMAWVMTU39/2y9B5Bk13UleNJ7n1mZ5b1p7xuEaRgKAAmCIGYlkiIp7S5FSaRGIqkhxeBoJGpHIW1IFGO1OzSakaEBSJADECAc4YEG0A2g0Rbtqrqry3ubld7bjXNf/qoCNBVR0aaqsn7+/96795577jmSmIJjLmR5sjSsNfqX7LA1DqGbbrpJJOo+99nPweZwYHV1dXO/Ws2KBTg8chkP/+QhzM5NCyzNaoHEFRLPOPfFkSOyBP1+N2xWk2iolgpZjI/dgM/nRUdnO+79yL2YnpqVqvPBBx/A2toybtwYRWd7NyYnJmG3mtHR2YJyHYhtpLB3126R8SPKMDA4JP3506dOI5FII5lI48Rrb8LqsKIpHAaKVam0ypkC8skY9PTCNBnEjDa6sgq724XBoUEkswlEYxvi7djW2wEHky029ekxhxr2dPbCUTcit7yOxOwKootpGJs78NGvfgnnonPI0IHA5sbq1DL2NDdhdvhtpNOz8ATcqBWA9dUUQs19WF7cQKZah8Hplsp1OZ3G0y+9jGK9iqO33iT7Z2VpTYQqFAObVmY8SmtoDjbhL//8L6RnXUMFdeoBe9wYvTaMJ598HAvzs/B5KQDNWUlC3prRq+J7iPWPYSvoSdXXmJ8jQrEdGWJv2tBI8Jj8MSixj2izm2UGkD06Qqac+VPOCuqMJsFIKXcphFIIMw2zAQmMLJ62KXNpe2K7ghHlD3U//O/farzU+5VXtKCzPQhKgNFOzm0zeirQbWG1WnbJjbZdZWK7buD2/gMXsyZFs70y1OYAt0M1FIpWM2OKdi60aqkAjVhbT8qn1eKBzkAlF8v7Rau3BT6t30j6vgblaJ59/Bptba5dvYzzF95FpVpEPpfBx++/D7/96d9GOplGrVjH9376S4ytFpHN2KE3eVDSW2VGi1TsOmgTVEExURHdvrVMBjA6gFwZ+nIauiq1HlcRtsegy8cFMvO4KUVmRaSlAy3NLULOYFDp6upEW3srurs6Rfn8D//gi5sWLYSdWJ2Jxx3nzxi09Mp8t7JZqamnKYtm8/k1GJn8nsZ9YS+NFa3ck4ahsMzANMY+KDnmdrnQ3ByRQEZh2YmxcczOTmN2bk4qA2biIk1WIgkkLxltpVaXHiUHhAvZJMwOF0x2p3jaFcsZOSBp85QsVWH1BWBzeaV6LMzMYmVkBE6TQUY5nF6PZK8bGyS4eIizIZmKAwb2AcjAFUlyJYFFmbGebukH+bo7UCukYJ2dgo+OG/WiKO13tPSiVq4ilY2hpKshXTLi7TNjys6lxg2Xw8c+cgTRlTmpLsgYXo8WESfrLsV+K+DzO+ByGhFuCindSIMZyY0ExqZXRZqut7MNTSEvqqUEOkIWXBudRv+ug3B4A7A43Ag0hSXY0fVdqQ+pAXWyNWXvNCBOYWM2JJ20bHd7YqmxlgUCFShpy/18e6L3wURGkZC0hOffO5ww2WBSlc1kcH10Aq+//g7OnjmHZDqFrp5u8b+jFRZ7uIQnU5mM0kOUPrHqFaugSnSF0KqaOTTQ382ghpC/9KU/gsfrQXRjQ/p0PEavXb+Os2fPYHR0GF4XD2k1p8d+n0qSOa8XlL4RA5/ZbEATR4P8PmEOOmw2UfsfGhgQeIvJwuLyIjweBzo726XvvmNwN2Zn5mC3mxAKu2RWd201jsG+PoEjpyYncfDQIbl22gBNjE8hEm7Fjes3cOnqVXi8XlhqRtgMNngdbqSi64jNzyJgNsBRqaGaK0BPP1CSyXR1ZHRVeFqaEO5ugdNvx47d/ZiauI4Ax3ySZWTn1hGdj6JodaP7/vvhGhhEPJfD+I1h7Di4BxVWU3UDKskNXDr3KizWopDykqkSYPRi16FjSKeKWIoncXVsDDPjMyhW67jl1ttx27Hb8dgvHlLatxYHKmyCkBRn1kvfkdIfdCz5yp9+TRimdFmPb6zjnXdOYPT6Veh0FdisrLZK8sw4EkCSibDxpaJTjGF55mw2yazsFsfDxEDXEFlgi8XQSOyICNA2am11DW6vU1xjONTu85KrYVDKUVarFEfC+q9DVLY2mf0mwbwwAAAgAElEQVSNOCQBj0bjDZRPQacMjooHIvtIrxMWKq9N9+N//r80ZvpmIac2yvtVXCTiavMVDScHFVkVhKbBLZJVsrFpMMmCFAz3g3TrRh9J/P04id+gu2uHrAzKNtTlpQnamNzXSmo20pWwtbrJ8jc6hRQrAne63CHUdWx48vVVaSxQrVDslS2FmlXbUoNXQ9eNPqe+hkQ8hrEb1/Dmm8dRE8mwnDAA/+pb35KMHBU9nn3tFJ586SzKxmbUrSFUTU6kSiXBok2GOir5POoFRektVwqoloqoZuJAPg67uQCzjjJKy0CtLLNKdEDg/BDtf/bt2yfVFH2qbHbr5oJilvvHf/wVGbvI5pT5rMa449jCZq+2Iaaj5BAbMNMHnDKUVmIjkxKJJrrU0xBSD4sEEgVRsfdEGxHxMLPasLq6LI7Xi/NzSkVBb0COtG6rVe4xFRR4HclkTA45+p/b3R55Zhurqwi3NMNosaJQrsBkMYpTRIm91WQKdn8Q4EHgcsOFGtZujKKeTsEms4M1mB12qbhZvVJDkcJ17EcSAKhX60iXCjLfGOxow67du+Q+BWjPEl2BZX4BkbAPlJq588MfxtXLl8XUd2R0BA5PGBaXH6fOjgr0yBBaLmZw+OCgDA6PjUdlXrOj3Qer0YxKMY/B/l7U9DqkMnksr6VQyJcRW1uXGa1PPngUQ/2tMOtqSMaTWFldFy+/eKqIXEWHez92HwKt7TBYLVjbiImgABX7iVIoIoCq7CQIbmpyNkygG8a9gljIgK8yk9VgUY3+JhBjw+5LrX8FUTO5kWSVtAX2ykWkoCI9REKYDJ71hukrIbFz5y7gscd+iStXrsPn9Ys5cEtrK3KloiAjnJtSabhCCSTLFoCTVDwmVqpNQlKDsSGSwYOQe5DWXl/4/BewY8eg9NvOnDmDU6dONfZnVZI6wvac/5LekIHs3oqMofR1t2F5Yb6RpLFnZMKho4dgJkIQDqKzo03gdj7PXTt3YfjqVSHFHdi3D2trUbgdTpw/fx49vd1obYtIBRKLx0WsPuAP4PyZ89i1a6cwS69evoJLFy+hJRKRfXL27HnML6zA4wtCVzfi4I49sBYrmLp4CQGzEaMXLsBnt0PPFgTPpmoZhi4/OvYNQk8tvHoZd996M1YXZhCdmkbh+jKSFT1sQzvReetdeG9+AR07doguaE4McM1IJtaRiW9g/OoF2E01GdPI1IDp+VXcdOvdMNsDeOX4W3j33EVxaLn/Y/fjzrvuQKf4DOrw/3zn73DjxrgIfbAVRDca7nGLidkJBdnr+PqffR1r0RW8deINjF4fkapLQYZqnYhJQGMsZrPAEdUckWsXFE76eg1nHw1xkiRHRsdYXrI6pOJKUpINrt3VlVUYSYrR1bFv/z6pJkWX2GxEIOAHEQBClBQYYIKpERT5+gx6JGfpKpSVjCGeiMPpcCCdpZ0cq0YGXUW4EXECxq2H/vWvZYB9eyaooM2GU+02/UwlJi1flei5SZPWq4FxLQPlQUYsVps9Yq9F69ltb7BzIl+yt200a/U6W4FvO2yqIrNikCkrI/6bD4TsKL4HvfTF8kVqNHplrIF+fNtJO6qft4X9amxWer+xkuR9YBOfBojMGJ/79VNIp+OiPE6ppG996y+w/8B+EV4dn9nAf/za36G1/xhyer94rdW5uY11VPNpVAtpcLDCqC+jUsqilEvCVM3DWM3DbqqjKeDCQF8vmlub4fMHEAgGMNA/gB1c8DbrJmwpGYpUuIQW9HjooYfwve99V6j3ZJU1bstmEOQ95KHDICaQZeP5SqLCo15o6KQIUcS4KguP/2avhB88eBn4QsGgVJzszxUKWcnqJ6cmcWP0ulIbYSZbLsFhdcr1zy0uwh8MCPsrnYyLZQ/XDLU7DFYbrHYnNtZWEQ6HURWHcaNIz9FYdn5+FiWdDh46aFPF3WyB16LH7NWr6Ak0yezUyvKCrDv2tcis47upcyNwRxHmcDoR6GyBk5T2QhGVQgGFdAbBiB+5eBSpySkEvXZ09/TCrKOMlA3vnTujZMNMLlGqOH1hFHqRO2LGCiHiMGAcODwEq53rqQqrwYzV+QWZCUwmkjCZaLLL+VGrzOrtGmhHrRBHbHka2QRZmzqYrH7kK0ZUjVbkihUYHS707NyBMuFqpwtuj0+RV0xm6atwg8toiAZ3sgrV7Ijk/9TXhMZNtEVzbGgIxGtqf42RWAVUMrBV1NoX8gqRiYZDCfHmckWRp4olNct29sx7Ik/17ulzCASC6O3tk/k7Hjwra2vYiEe3WHINiS+lqK+gcIHTxRpMB1PDYobXo56cTqDMrs5OUWtZX1/GuXPnhZXMREuTKyT8xQyfDEHKUfFZMYFw2i1wWo3wuZ3o7+0Rebw9e/ZjdX0N6ytL6GyLoKe7E6l0EsPXhvE7n/0crl27Jm2M24/dJtUm19Fb77wt74uqItHoqqxfCj1Mjs/IOeT1eNHW0oKZ6Wm8ffIkOttbhVCzOL8iI1SZIkXXTTi4cy9poRg7fR6GTBbWWgUVetZR2J2HFefYOlywhl2oUVrMbkOb3wdzqYjyegLZ8Sj8Bw+h+b77cHZ+CZ5gCHarHeM3bogVUjmfxdrCLDZW55FPxdDVGpECI1HRYYrKVWYHLg2PSwvhzrvvwc23HoPP70d3d4e0GCj195OHHsZzzz0Hj5euIcrOjIkr7YB8HkrxeYW8MjZ2TRHjGme8kJykylbjThqRRUuqNClIeS0DX1MJdqtxJ20unImrQRja3K4EBAgduz1eZAtFgaGJCNEFgwklgx2fdWtLGC4n20OKdCaIAAsLzWOysZb5LGnGXcwXsb6xIWNPPEuz2awERq5Dwq5S7HDf/PSHf9Oo+LbmtlQlp3p22wOiBg9qVZ3WgzCblDDoZiCUQUXVcJcIL/MZW5+S0XLzNgKf1pDXsgPt92ulshb8pBKVQ13JLG2yD5nZElKo6xCLZzA9vwK3pwk1HctxNVStHfYMehphRvp6YoSqDhWKD7OBzcMgl8+iVingxRefw42x6wKpUMGdVdhXvvLH0KGEtVgZ//D/PoJoxomKIYQ6oUxDHaVCAunEImqlFCwGBqsKCrm0NLx7OlvR3dYqhpTBgA+dHV3YsXMXenp6xbOLhxEz26tXR4Rkw54ifyczLu0wGR65gg9/+MM4cOggClRH+IAXofbcmGWz16J9XarB6tYAP3M0pdqvaMIkCjDI9fX2IRRskkz76vAVXL92Te4foU3OVAmMoFO9UCokNAXDSEujnH52JD2so1wko7QmtHUueAY/rz8ktiqEtewuF/J0UtDpZNyBwrccKTA6XSKubXE6YaoWsTQ6BmtJh5uPHcPqwhxiq8vYiC7BT2WNeg15kxneUAR2lxNdO/oRL2TQGY5g9MJlZOIJ9Pd0o6avIxFbx/jFC4iE/Ah5vDi8ay8unH0XhnoF8XgMdncQLV0tOHHqigiA67h2OF+kNwns1dPbgkotI5R89vPYR+xu9+LgniG4zHm0N3mxd2gQ09NTWFuZg1VfFuNRrptKlU1FF/xNXZhbjSGWyWN1I4Hb7r0XeosNNo8bdodLgh4Hdhn4+Kn18WTvaPupgahIn0/+zn201cCXJKdhvqz2i9KbVM4F6vs0Fil7wWp/EBbSo1QsY2GZ3nTP4uWXXhc+VFNTBG2tHZJkce5uPbohfUsJnoKclDalCSXZaowOkVCiN+lhqOmFuGFo2LXw59gb62hvlcA3NTWBFBmcOiV+roQrSAgqSWDia0qGXynD7rBL/4ekGbNRj7ZISLwzv/61/4SHf/qwwHn8ueMvvwCjvoa777oDrW0tePLpp/DAAw9gdnZO+oO33HarXP/84oLIm0VaW7C+vo61lWVEwmE4HW4htzBJbGtrl/u7trKCkydP4sC+PTAZ9JidWUC9qhfBd3qCtrd2ILqwiInzF+EsV+DTGRD2eaVvlcnlUCGFP2CG1U1VGCO6urp4LKISjSN6fQaFggE77v8EWu68HaeGRxBLJBDwBVDOF7G2vIz1lRWUSnmsrizC4bTC5/NIQBsZn8f84hrCzS04duedOHL0ZvjoSB9pEfRgcXFB5N4++pGP4Pgbr+PnP/85fF6fYlDWa8IbYFDMZ9PS++ScHaF+Xrcktw1mr+iW8mnQIsisznYmJLyP9MbbLHq2uYjwaxz/Uk4cNeRLhKrZH+SzLomXn8vtkYSLM5ckNjldDkFhqL9KhMDtsgsL0+6gtFyuMTdIeAdybvgCfmVIW6oobkONQhQjSKUzOHDwACYmJkU32Of2yFB9LB6Tc033sx/97fsky7TyQVVdaqNoQUvLGrVencbAFINRKkhsq/q2B8HNANjIIEwNd2it2a79uT3AaT1D7dBWwVD7VNp/hLhkQzOrlPesQ7miw+iNKRgsTpjMdnFuIDSiDd9qv4MbhB/cVKRbk+5Kl2Y2bYulAjbWVzA7OyXl/urqihweLLtjsQS+852/Q1PYh0yuhp/+4jlcvDKHeKaOQsOLrphPwogSLFT310MWentrC/oH+uTBUWmir69PKjsKHnMhxRIZ0QLVoYLl5XnZfHywrDyYjarRA14xB2wz+NSnPiUwEA8YDd5UGVbDgkk9yEbAp2YmG3wNnFyyPDXkycXNhdscjqCtvQVWi1Xux9joDVy9clkqLPZLuHj4e4TsUC4KdOV2udHT3S1zSQazWeBOigin0mkJ1Ow1kahDG6RyvQ6PL4R4LCo9IAcXfLWCQqkkFR/l4mp0UifE53TC4ffDbrJg/Mx5DHV0I9zfhWo2h2I6JYK9C1Q8MRvQf+wmEQ6OTc+jXsgruaq5Wck0+/sHUGGT3O1AfHUN65evoV4u4+hNh0TlI7a6CIuBNjNGCcacszz+1nvQWzn/aZINQnYl753VaITLbILDbBCiChVIyoUcipk4wh4rBjrbsTI/BYuxgECAgth8LhWZZSPsni8ZkMrrUanb2ObFYjSGQ7ffAU+IclMVqajIFtXILVLxsQVAtKThiKCRWbSRBUkMuacaieBmothwLZfEUAZy1RqRg4ji7lJ9qfVBX0aKIRACO378dbzwwguw251obSO03QaL1Yb1taiMyrDCJ0ws9HJJ2xXFXGAnjqUQMePva7Cl2dPT0AiuGzKSu7s7JRlYWpgXf0dR4KdDA4MbDWQb88GEHTmDJR53gqCp91AplVAs5kQJJEKvO48LDzxwnxBjKGNWKRUxOnIFr7zwHL78pS9i/6GDePzJJ3DXXXfh+vXr8Pq9GBgckNd89/RpDJG6PzQoiV8hkyN/Hu9duoxisYwPfehmqT6pKTk5MSEQ7JHDBxEkG/TGpKj2FPIlTE3PI9gUwQiZj2MTsOeLCBrNokXr9LqRq1ewlknA4bfC4zJh985+QVlShSwqqwnEry/C0N6D2//3L0AfiWAjlcD42BjWV1exsrAslkoMYivrq5hdWIDH78V6Io75hTW4PQHcfPOt+PDddyEQCkol6XI7pWdcYs8ZekyMTeDOO+/CpcsX8YMffF+sktxuh7BIGUwpL0aEhqMgRDlKZfprbhP0bwyMq7NTiYDz3JSgZ7dsWl5p57qc03XV2+UsMQMd90E6lxeEigx06qPu2LFLkj32iPkzy8tLmJ2bQXtLBB6vW7FK+WkxC1xJJMnrpKZqQZ4fzw1CnFwXmqs8E/Dl1RU4nR6YLRbZwzyP+LG2urp5hknga5yRaoFp8mENhXctKG0PZFqlpyo1nTJEVeKcDYq11sjcBoc2YBku5PcHsX8vTaYC7tZ4hBaANwOxwJ2NUCZQilJUF3qSwYTp6SVhWDpdfpQrKoBzc3Lz8SaxCU9mz8m3TuDqpctyY6jF+Wd/9nWBVAhxCsFBX8fiwjwmxkl4YK+wLgSO3/qtT+KBBz6BTKaA62PT+N4//Sv8oQjGqNKSz4u8UTgQQiQUQSgQgs/nRld3hwQ7wirhSAg2m13wbSrFUFMym80JhOJy26Wq4rA83yQ33hNP/Ao9PT2iWqEGOw347ne/hx/+6N/gCwQUkaXRs9yErTfZmXwu6hEr0WNFJedAZ3NzC9paW2VhZTNpEQCmx12Ww/GC6ZOlpXBx0bZpVHQcJuXYwp69uwX6oI/h3MKi3EMyQykxpSoMYimEpXng1+Hy+ZHnTFG5gq6eHumnbIoi8HkazSiZTLAFAtDb7PDYLBg/9S72DwyiYKwh1NyEVD6Pnj27EVvdQCqThtvnRn5hGdOXR5HK51B3m9E22I2u9g6ALNtMARWLAdlEEivnh9HZ3AKT1YLx0TE4LCX4HFV4HEa4HTYM7NyHZ587AYfbAX8oCLfbKm7ZTcGgaHwSeorGMpiaXcXK6irK6QR6wg70BOwoRFfhdhgRaSPjk0FLrTm3J4hkKofJ2UXA4EOhbEY2X8NKIg1vZy+6B3dAx4PI4xNKOZ83E0sOYat5Q4PqkTfIY6r62yKSMfCx4S9BrOFgLhVcQztVMXPV1zVRChWb9GL0e+HCFfzi0ScQ24hLj6y9g9T+sFROi0srslfU9qJohFG81jRtVkk4G8koezpqpal+HqWoWCmzL9PR3Ylg0I9SsSC+crlsVq5FqadYZFaL74FrSdjJlaqMuLDqtdso0afaK/y99G/k3J7baYfX6xa4+aMfvQfBgF96y1aTEan4Br74ha/ie//4X7Hv0CGMTU0iHAnj9Ol3cfDQQWkpcN+l0in09PZo/r9wORxYmJnDhQsX0d3bj46OTnl/gWAIVy5exOi1a7jllpuFuzA7MYXo8joiYVZWdiwtruBXjz2BzNoaQiYr7PW6SGSV6lVYm/zI6Mrw+i1oCTrR3d4sQSGaSmLt+jSq0SI+9Lv/J4J7j2JsfhnXLl/CwsK8JBdSBdd1WFpdxdTcnCTXG9SibGtFe2cXDu47gk996relUpqanhQ2K0cAWMmmkykM9PejKdgkruXj46P4wff/myS4hDIpkC7jTrR0YkCj36ecc4qtqezfiBjQzscoPpRMxhwOCgLk5fnw92ocA+FoiBCGUldhBca9XihSZYfONgVZH8yZctkienp7hSRHDQS2c/j6IyMjcNgs6OhoQy5HsY4q/D4fgkGfJHBcJ1TNIexNdCpfKsh9JmJCzeLJqWmlB+xySw+RbTeOQbGQY4LOIoNrW/c/H/77zcC3vaLiGxWfL5kPUgFRGw/YzsiUG6QxyIS0QroyP9/f99sOdWoBjBvlfYzNTUHr92uBShNf+2hwUJUSpJItk/EA2fhspBsF7pxfWpXAV62RLGASluHCwgLOnj2L559/XgKa0+UU6xL2nJg93HbbzfC4nEilEqIIMTF+Qx6G0+EUSEfgoFIJPd19+NZf/i3GJ6bw2mvH8dQzTyOdy8hg+eDAAIb6h+ByeKX3NTS0G/v27EJbRxssNovqG+VLWI/FN3HtUMiPtpZmCXh0IOCYAO/9t//+Ozh27HbEYnFRsDh06AAcDof0/9h7+eqffhVON/seNcXsVDIaqlJv+BZq5CEtWaFANGEWGqsyy+Uc06WLFzEzMwmrWYlIi8IL/fY0aFmcGdThR4YdK1FejzKONKJYKiKeJATK8RGdzHTlCjlxrrfIwaYgMJfHR89aYZa1dnQIhZmUeWEB6nTIUD7N6YK9KQyT0wGXsYqpM6fRbHKIeLU94Ee4pwtryRRcNMlMJGFxOZBL0mR0Db3796Nlfz+cQSfKGzHkphdRT2VgD3ixsryIxI0ZdDSFMHzlGhwWC0JuI1p8RkR8VoQDHvQP9GNiclrUOlg9sLdAPUg2yaPROBbXk1hN0x07D4fNiYDDgIi1iFZHHV5zHQG/A00tHugtVQSbQrBYXfD6glhcWsblq9dgMvmRytFwtYKVRAplVwiHbjkGl88ryQF7MkzO2GdTvW+9BD0hjm0LfNxvsldFc5X8EaWZyaRMDQ/z8NnyxiP0qf7NZ6iTvuSpd09LQjU+MS9Qe3d3t6zr+YU5XB+9LmuOz1bbe6o/yPEY9SwVcUVZxXCZkLQiAZi9vboOZl0du/q70NnVgbVEDFPzczI3RtIBD0Xxc9TpkScZzMh+Ixmxamie0Jd4OdapaGcXmrzb6ZJ7UshmBDVgcjA0NCiksYMHSQTrgcNqRlskjKnxMXzlj76GH3z/H2Cw29DV14vZmRmB0/gzhFh5r2hgKlSGulKRmZ+bxdj1UezYuVtGGLQ9w3Nl4sYN6RuxJ8mAO/zeJazML2PXnn2ivLIyv4I3X3wVqZVVOIxGOC1WkcJzBnywR4LYyKfQ3OJCZ6sfXodZ9peM52xkYahY4Nl3CEt5PZ597jV4bVaBV3P5nMgXiuwgqxX2dU1mDO7YDZfXi/m5BezZuQef/73PY/jaNYE0SeJhJUfkgPql62ur6O3plvZJfGMFjz/2P6WqKlfyAiVKf5stCSYf0hLalswI90JpGQvdUdaV0tnUqn0x/eUN1NA4qfRUC4lTLPlCUYIfORTZfEGpSdVo8ZWB1+fDwYOHxLaLEDbXF3tyC3NzEqAoSZdMJQSeZuI/ONTX0OtUPAyKhDAR4zUkkykM7diLZCKlWMiEYTlCYTJLUcFqjwGSLFGZ43v85/9YV1WAwm+5ydSC32JqahCmFhi1WSL5f8IwHzC8lMD4AcKLNN8bQ7aN03lr6Habg8NW1altYHVdWt9K1ZWcDOPjagzVM6ttsMkY+Ah33piYRqWix/T0Ml5++RUsLy2JmSMfJIOccv32ywLhJmCfp6u7DXfccUz+/sjPfgqrRd0Hfp3XzkXBwjKTzcHrDUiWV6vqRHapvbMTPr8PLZEWtLS0Ymhoh/w/Z4k4h8IFwP5QLJ4U9RRKcbW3tYCkKS5KZlvMup56+lkcPnpEFuW//etPsG/ffqkOOTt19OhhEe3lvWDG+rnf/RzSmfSmEo3I+WiDo8LQUx5mDFLMmiKRFoE3WXVRvf7C+XPCXpWNb6UWJYd/1eHlsFk32VOa+gGDLnsgDP6aZRGHyJlUMClgpcADjbR0wjKLy0swmJWCDhe8xe4QiHN1bUV80lgds19EeNnhciKWz0PndMERaYbd64bXUsHoiRMIG72wWhzIlErIlooCjZk5qmIzwzXQA++OAekhkgFbKmawPnId5aVl+O126QF1DfTg7RNvIDo6Bb/NAl29gs7WCFr9frR6XLCigFJuHQY9UQKrbGRd3YZChuLUFRQZVOpVJPNlRHNlXBlbEOWO9pAbPSEbOsMcxK7BH3SiozUgf3Jony4adCHgOAyp8clEFfNzdIAwIJotoOAI4eixu+DwemCzO8TVmgkPE0whNDX6eTLka9hKJBWjWVVwDJh8ptoe4b1kRa9YbzQI5YHF5KSKyckZPPP085JVJ5MZMQLu6RsQl/LBwQH09fXjO9/5Do6/9qrARNvbA9ovlGSIe4EVumgZ0IuONPs66oUSwt4Aejo6ELSYkV6cwczCAuCww+j1olDXIc91TrIL12m5JOgID7w82Z9U0+GhKTR0lWgxEWNlyTEFqV5rNWTSKUmYOFbj8jixc0c/Bgd60BTwoi3ShDePv4ann3wCf/InX0aqWMTuQwdF35VG02QHKkURNeBMkgsTMEKZFFPgawZCYYH/eWDz0BwbG0N/b59Uqlz37M2feO11OK127N53UCyOJi5ew4nnXkF2nWomehhsZkm43MEAEvkMDDYDmltpwURVpxocRhtsJhtSyRyW11OwtXRhZHIVMzOrsFvsEuxmFmYRTcQ4UQeH2yUVHmFoikJkM6pqpr8f5yj37T8k/diO9i45vx1OB0rFHMYnRtHT04FzZ0/j9MnjiG2sCzzJdoXq/yq/RBk1aZAK1XgYqz5VZSupTPb2lJ0QzyataNGkDjV/RoHQhUtQRSZXkEF5rsFCqSwJcC6XF44G3wPPxN179qCnr3czFvBsia6tCtmNz4UJkMtuV+NEeuVozzNVrMNknfM1s1JVHr3pJuWRmU5LC8VqYatLWWOxrGSlyuAnVewzj3+/rgWk7T06vlklL7TF1tQGBbcCoXI3l383Mk2tGtweLIXa+r/y5WtUikJ+brBIt8g0ajNr16BpQvIRcGGxXOYmEfNTZhki+9SQcjJa8fapM3j5leN45pmXxe6EC5aVCqsp6keKXb3RiPX1VekP8GbQWPHj939EspXjr76MVCImMlncmKK3yEy1XJfBaT4gNr77egfQ0dmDQqEsw64HDh6WUQRhRlo4c1iVMp/iu8xKCJswK2Mw46XnMlmBOOsMWvU6PvGbv4mvf+Pr2LN7D77xjf8sli3E52dnZ6U/wmvntRKe+Pzv/Z6C3BiYAbkm9iOEEdpge5KVSSUG2rUw415bWZVgya9fvHRB1FMIP3ORaZqNnBUc6O+TLIlJAu8bAyg/eN/os0Vo1evxSMDM5YvSXKYPlt3mEILLuYvnMLe8ILJkUplQmcVsgacpKL0Lh8crv5uSXcpjzoAi15HbDUc4AovHA7++jqtvnUR3Ry+GDhzBeiKJKjVauQldLlQcVjg6W1BxO9BE94vRCVw9/S4MqayoeHhDXhGCvunQIbz85DOoJ7Po3dmLtdUFdAa9CDnN6Aq7sTx9DRZ9CRYzN7dOxHRRZQXDQ9mAWLKEbKEspr7Rkh4T81E5OPsiPvSG7Ai4DXD77Qi3BtDV5hd/RuqBbmyorNbp0GN+Zgozk2vI56xYXEkiWa6j4m3F7kNH4fJ7YTJb5eBiFcSREUI0UlGJuzdHHbfNyTZEwKVnywSH4x2bqkR1lKoqUeNBxqy7XtNjanIW//fffRtzs8vSm+0bGER/bz8OHTmKQwcPScVD2Orhhx/Cj3/8I3kmMsDU6BHKQcexJaqgssqvFFU1SmIU+7OFPDpCERzatQcuqxUj589jeWqcLTME27tQc7iRM+iREcJPFZZiDu1UZhGUQocLhSKqtK2RI5cOIwq+Fysrmw0t4QhWVpaE7co1I4m6ri5C1v193Tiwdydaw374vW48/tij0nWE0ksAACAASURBVMr45Cc/CavXg1BrK9o6OpBYp+WYYkHXyUZmuyGXw/CVy3JYN0Wa4A+RlUyfOJVcXLhwQSjy93/sYzLLSNV/JoAvP/8CBvr60drejfhaHFdPvYdrb59DanUNVqddJMLCvZ3QmcxYX19BR2cIZnsd4WYvPB4nnBYHytkqphdWUbJYkS3oMDa2hErNglS+hOEbo0jlUuIcQnm7Xbt3yz6kOlAmlYbVZJXqy2ozCir0iQcehMPpQyKWgslilp59tVbA1PQNzC9M4fjxV1HKxIU4IlWaMDQrQliTFgjnK/XK01EpOjGwKFEFtRbq8r18HkoZZUs0Wosf2/kYTBpy2YIQ2MSbk3ONgIz85MWuSCeqPtwf+w8ehNfrayQ6NsQ3NmS05eKlSzLiwN4eoWySgbLptCRDLFxIduHvUedZTeY1yXm4cOE9GQ/LZvKNGdm8BDw+N66ljegGdC8+8y8iWbY9YKmkbmsAVmuqa5tL+15Nhkbm7IS5yRuyVdltVoiNmbztwU9K400lbuaA7zfBlaxjG1tR+1lmEg2NeBlrINuNGDirh4X5Rbz77hm8/e45vPvuWVEpcLtJRIjIAc4bxmvnAc8bS2hRFAiEfap6DOwXUJ7s1NtvYWlhTjkC63Xiwm00WEQNhYd7pLkVbW0dKmvuHcDAwJCozzucNqTTeVGPX9vYQL1aRrlaEDFcfyAoDg+Tk1OwWmzoaG/Dd/+/72L3rl245+57RE38M5/5HO686y78+Z//Fzz33PPCnLrttmOYnZ3B0aNHVOXZcDj+y7/4S5x8+23F9mzIvpGcQsV5VrORpibBtzOplAQ9VmOEKgkfMHheuXJRXMWF9eTzbQY1DoySDSfkAgYlkmAMdDm3S69lbX1NQR2iqED1GJswAikJxcVFPdK3Tr+NsdkpugYroWbJFM3whEPynlLJpCx6nZAkqigxQ+QskdsDT3sHbD4fAvU6Rs6cxs4D+2BwOGCw2MVIM2nUwR0OoaOtA+V0BjNjY0heG0FlaVkCrcVBI9gwQk0h5JJpHD1yFFdPncX4u+dx1wP3Iug0w1stCMQ5N3kVNlMJLpceTheDjTLVZGCri+u8AdG1ElZXUkjmDShb/Lg+Tzq9HTs7mrCn3Y+I3wa7ywab24JIkxkma00Ov2y2ImM99VoK8dgy5qZjKJe8mJrbQLxQRs3fioG9B+D0uJV7R7BJhv/FRsVsaijMkcTFgLNNErAR+Lg9SGTjHB+TH9VCkMlGeTbLy6vigffGG2/hvYtXEAqG0d8/iB07d2Lnrt2SuBn1RiEzHTi4H263C6+88gq+/e2/l74v94MosEhLgr1EPXScdRVKOIeBS3CSGBUMoLulFYZKBQuTk2IEbDGaYOb8KeXd/AEY7TZJ7ow8PItZNOmqCHJf0AvDasVrRT3iRpOQY2RPG/RCWGCFR2iRM3esuAR6lZ42xaOL4vPWGmnC/R+9G7ffchizM1P413/9Z9xy22340C23CIxmsJjFk46BT9zVybqqqlldOoVQ7YXkJrfXI7ArEYyV5VVxg6A3IGnxlPPi3OjS4hJWlpZxfWQEhw8dhc3hRCKaxOiFYbzx7EswFSuis2r3u+GmM7ydB/kKDuzuht1FrVxKgVlRrRkR5Zqq1FFzuhFbS2NqYgnRZB5TS8vIUPzBYsbeA/tw192/gemZGbz88stw2h2wsNdaLssQOZPUH3z/u3ImkXjHhJsjGFwFE5OjOHP6LSwuzcqYgZHMcDHrVbOW/FN4D6IzoKTFuM+lfSW6qtoAujrTiRIx4BDq5LPkQUxIUmkiUx6xIaBRV+bVnAnNFZTPqcxIMzmnRmmxLJrCZHgmk2l09fZg9649m84kJNMR8qQU49LKipDEiGqwImfFl8/npDLnGtdERzhq1dHdJdfH3h5/njJ16UxGEgZmgExghJjFXfLaCz+Wik8jr6ggqBS1t/fltMpLG2lQU/gNk0axomEHWob83gdpyms0LGq08lg2qDZopLaV3MTtvT+tn6YRUrZGEPiNBtidbuQLJcSTabz6yqt48vFf4cqVG3JwBUMRmQ+JRNrkIOYHbwwxflZ+fC0ZZmxAQmoRVCUAHDywV5QDZqenJPDR00nYZKLGQqKGDgcPHIbV5pOH9Vu/9Vug8wEzGGp40oJlfXVdgkhvHwdHFauTM27Xro1Itk33B2ps/sEXfh9//dd/LbDopz/9SXzve/+EC++9JwfRE088Do/HLw+LQVvciQ2ctVJqNRTuffXVV/HNb/5nCVpWs0UcqlubCZ8asRGNyu9ZXaLruFEUNqilSBfpAt3FDXqMj98QJhUfRXtnhxrpKBRkoZiF0qwcrfnzdptTng97X6w+mWjwa4QrWM25XR74XB447E5xeX/y+adxdfwaqnUaUarFxkAabGuTbH51YUENvJeKQldm7y/LAGlzwNHSImK6/modl955C7sP7kO6XIDb68fIwgKG7rkd4WAEE++ex9Lp87Qsg65SRTafRnCgC8HuVvm3PlcWx+zBXUMYu3IF0YsjKFeK+KP/49Pw1HNYX5xBa4sfTpcRFnsddo8FLp8bTq8TNTFS1SGbqSAWLUJXNiCb1WMpXsTYclz6xh1+N5rMFbgNFZgI6VoqCIctcAfMAt2WKgbpJeZyy+LSkUkCs3MlXB9bxmo2j55DN8Pf3C79GjIoua55+JDQwcNTuthcp40e2mb/VubjFNTJioqsTvZVZO/q9FjfSOKFF1/C0089i3gyibbWTiFqEI0gghBqasIiNS8FtiMz0i+uC0RD6Hv3B3/w+0Ie0JRSNpX3G/31SqEIlCvYv3MnejvbUUgmMHzhggxX86oDfq/0rzu6e1CkJqrVCH21gqDJhECpDH+5jCaTAVaUUCnnkLQ78Kbeh7k85fpU4NPTTaRGtCQn18KhdJKomEAxGWMyRSSHK4tiAgd2D+G//MU38PgvfoaF5SX84Ze+BJ3Fgo31dRHEbu/oENsiOX7rVUm+WP2RYUq4nn9nUkv0h+te9gB1NG02mAzUXNVJf3JqYhJvHn8dbW1t2L17L2IbSWTSeVw4dRbvvvEWzBXIaza3tsDm9WAlmYDDBuzqC8Pn59gXlZbqiKWqWE+UULO7sJRI48aVMczMryFdKCNeSOPWW4/h3o98RMS+2YN99pln8O1/+DY6OzokKGn2PZTS+6tv/SVQqwg8TgWh+blpnD71NpaWZ2ExKnlHaadAzeMxKWd1x+RFvB4b417inKCJnHNVibCIajVp/o8ccxCxaG2mVOSglFoGeRBqbEz1cFkQlbgvszlksvmGebUOxXJVEmXSECiWHY3FsWf3PiH/8YNwNO89yVZE9ObnZkT/V+bwOBaRzwl7lW0fVYxBRPA5Q83EnwUVkwsSxXg9HFXxkA1ayCPSFJZnqzv52iPS49MqKhUESXPfNjDbqAh50yRMsfHeCF6qzN2CYTarOq2fx+AoG1INrUqQafjraWa1mv+f6lvwRssWb8AsvKFKdobXSZrx0vI6zpy7gHPn38MjP39C8F+ylliBUZTV4yfTkb2sApLxmER/NRekBrRZ4m8OcWvOFDLIW5e+G6XBYutrMrCuJNFUZk03bf7JOZhwcwdCwRC+851/wMzMrChB0LmhpblV+mBWC1UglH5lJlvB6sp6Q91Gh76+HrzwwvP45je/Jofdzx55BEePHpVrZJD70z/9Gv7mb/4r9u07qDa59GsUrUCrxHkvyPz66lf/VBExHE7ZsKvLKyLkSz1N5XKs5KZ4zU6bS/qINNxl0F9bX8Hlq5eFEkyjXWZ7FBcmLECYy2xWUkGaR5xArA0nAb6mzO8YqMFnRYl+ZE4Xjh4+CofLgZ8+9giGJ64JJCYpA5mdJEdYLEL8oOchs0aKRdutVplHy1aqqHBWq6UV4a5uWHMZXD11CvuOHhUNT8IlY9MT6LvtEGZPvIvkxBxsbg90Fj307R2I7N6Bjt5OJBcXkZ2chX4jAY/JgN6BLpx5+00UZubRFwygs9WDgb5m9HR0ChRqdToQaA4i2NYMcyAAncUBi4V6qzZJyqqFHOIzM5geuY6LV67j1NVxZPNV9DU3I2SqwW+j8HgNNqcewYAV/pAddg9dM0yidZhKziMWnUcua8LUTBHj0xuIFSu49f7fRFlY0VYh/tABQKv4xFKLWaQEPm34ltFO9fW4Z6QPJlgJk64iFhaW8NaJt/D0My8iVyijo7NLDs5du/dgz969ytm8rqAuQlZFaiOaLRi9dl1g+Acf/IT0Rz772c8I2aBUKsjsk/JpVHuGMHpPWwc6qVmbSGBhbAxLM9NwWUwyusOxA8qHGWoV+PQGuE1GeIwG2Cl5pavAYTLAZjTIQcTfTXeMhZIOL9ZsmE7nJAEqEf6UMQ6dEKdYfXpdau3yoCZkzqpBFEBAlSEDUMriE/ffi4nxUew5sBcfvf9+rMfjSMWpHqSTSoAfxUpJIDtN/Z8H6dLiorxHjpQwoErv32yR/chkjT2wUpG9p6g4M0iFfOCgkOJGr40Lke2xR5/A7PQsHERIimW0N7cCJgNuzM3C7TFg/+42hEIuVAkB5qpIFI0YX05gdi2O4RuTMhOotzjQ0tmF37jnDuwa2okgz7FKHW3Nbbg6PIzP//7vYf/BAyhWCsK+pJh6NV/H73/h82hrbUImFcOVyxcwM3VDZmjpzCLqPaz/GJB4Zkt/nNCmSvzFAV00NVVVr0yjeWv5/1tqQGqebzvvYovwppifWw4/PDHFzUUNdUqCwlnGTLYgSS8DIrVpKTrA84Z6vjw/Dxw8KNU1SXZ8PSbG3AKEOudmZkWFiQPufBbcCHymQsITDd8idKxE6TTvckkw55rmc+Xzj4Sa5EwW3Vlew9m3H29AnRq0qao37U1qvTcFdxkUc0vIKwxgjYDWcDff3tdDXalKqOl+lZ4qsuHWIC1LXcUaawzPi0ccoTyydpT+J1ld3OhkMJ146yQeevhRmSsqlckYtEugYDanssE6MpmcRH/ebIFqGmW9FuhUQG0MMclWUMFWOV/Q2dmMO24/hrXVZaytrgimzIUirEmJx5w5KqG5pVOEXh966Mdiy8LXYBXGPbswvyCf/Hju+edgNjmxd+9eycrp+nDs2DGxQDl8+IAw+L7/g+/jP/yHB4VgwPvx45/8BBvRGP7T178uD5CNZ95DpZygUYwhkCUHUkdGhnHxwnvSm2ITn0GPyQafB6FhQkQM0oR6ZfPLDA6bwjkhurAnyea++PSR+SdJAPX4zDLuwACeSqSxvhFFX38/VtZWZbCbr0fZtHrNAL83iEP7Dgu8QHbrv/3shxiZGEG+nFVD9AzeMKCiV1JErA65AC1mHl2kv1eRyhdRsNhham5D89BOBPR1vPXrZ3Doppuwkc3A4LDD2hSAuS0sDus6swNWBvSmEMo2sxw0jloZ0ZFxeNIZWOl1tzSLod4eXDh3FsVYAj1NXrQ32eF2QnQBuzo70NXTAZvLAb3VDG8wKGowHC+w2t1wh5pRJV390jWcePF1rK8nMDy7gGSuiBYShuxm+Kx1WGwUxjbB4zDA57cj2OSRHq/ZosfK6hwKdKIomXFjbAOzCynUuSbu+LCY5DqcHjS3tItbA583YXCxjhR7KE52EqGg+SrXKRXtFXnFaCDEXMfolSt45InHcHFkGCFTSMgZfbt24MhNRzGwYxAbGzHZDyQfsapjEGNF+eJLz2H37l148/XX0RppxV3HPiyuGZ/9nc+JYDurYx40ukoFAa9HNCyZ3ETnZjE9PAxbrQxLtQwzpdl5BhCqpju62YSgw4Kw2wqf2we70YzV2WmUc3kMdbegkEmL/J/XZVWydp39+PFiEXN5RXDJlUmxr8JsVX1GEjFYRVptSh+SCRoTEvGwy+egr9M70QkjvTdrdDnowB/+4Rdlz8YTa2JPQ9ibmF6umJf7yj7htZERZBqsbbYsODRtsVHovAqqShVzBcTWY0K0oHMD0ZYDh4/IHuFIw8baBgrpEtKpAn7xi8ekD1ulMLrdJvO6q+sb2Egl0RLxYLA3IHBqulBBMl/FyOQSxhfXsRpPSx9ssH8H7r73Xgzu2CFi3F63V1jqw8MjMOpNwj7/5Kc+iQMH9snz40FMqLmnvRkfuumwwLZzs5OABmUq6p/qxwkMx36xmrUk54JnOSsjkQOh3qkoFanzmJUgEyulwcngp3p6cp5I4NrSdJUZYs5YbnPgUHPFit3JZ0CiI4sdMi3Z1yOrk2e/GEKXyzLjRxJMLJ6Q9Xno0BFJujV/PUK6PJuYsLCCn5+jQW4FbrcH8Vhc0DUGVDrEc7SO8GaShtUeMuut8Af8qlCj4EU+K4Qm3aWzT2/2+FTgUoFPo/Jq8MomZKlZnzT+VIalqlm61cNTrE6BY8RjaZu8GNUehHbNryvGZIMcLUPwiq3J8S8zohsJmal54slncOLE2xLVqRHocQcFc1cQoEEUTghRsLLT5vV4vTKvoVoCm0PeWqBrxDz5YxNi1RECyeKWWz4kJf+br78h8yRklW0O1+p0Au91d+8UdYdHHnlEPMPm5hZlQJa4M8vsqalp3HTTh/CrX/0Kk+NTuO9j90n1RMo8BZi5CXgwaur3srCgF1fns2fP4acPP4x//pd/QiFPpiap7bTl4fBnSfQHL1++iJdeegk3btyQ51XMMzuvIuD1wWoyi9A0G7nMOcgIpe8ZxzdKAk2q7I3Z3uHDh3Hu/Hlp8rNCpnIM6d46o8oU/R6PqJFEmltkIdrsdtwYH4PH5UEinhB2ZTjSgv27D8NqtIkxq91lx08f/ykuj15CisP8hIuFkacICdxXTqtDgrPNRmp0SRIj9lELVjcqoQiCgzsQMZtw6tknse/wIRmqNXk9mE3G0XbgABAKwRgMo2Q0o8iDyGKEoZiDs1BAcWYB+uVllKfH4c1n0BGJ4Nz5S9Jva3YZ0dNiR8BFqS/ezyyaIn7s3b8Hu/bvRYFKJFz/JG6Q3Wx1wRnqglnvxcuPPIPxySUMz82Lrmh7OIxO9p/MdVisPCuKIJ/J7aaThgs+nx3VSgGLS4vixDC/lJCfL5UN8Ee60HvwKNzBJvh8IRQrdTipN0iTUxuJRDw86sIAph6ogQw8NqINFGQoopQv4vKl6/j5L5/F8Ln3EGgNItLViUNdB3DkQx9Cz1AfCsWCMC/JpGuJNCMWjcv+uD46IoPbX/ziF/DDn/wQp955B3feeidaw23y/P7kK1/GwsIMqmW61Nuwu68PTV4fFqenMfLeOVSyGfSHfOKbyJ4dinmpINxWMzx2G8IBWjUZUSoqdh3ZxXajAbfffguGz5yBqV6Gx2NDPhuHx+fGut2PX8adWNfZhDCTawyzMzhxLo8wHqW0msJBGeYvFekcQFjOIGIO5VIRTqsVIZ9P9HDz2QI6u9px++3HEAi4ZaaSTEBRHNLXhbV9/TrHS0zCZHW53MpfsFbE2toKkrEkssm0BD2Py40a5+LaW9Hc2oq60YhUJieShevLK7Ca3fj10y8iEU8LPC5VqdkggXZlZU0SQ121iNawE3aXF8vxNC5cm8D8WgzFmh6+UBgff+ATkmxbRCrPgKA/BJrAvvnmWxIcHA6nJKCf+exn0NXZinqtDJvNjF07+6Cv55HYiEoyb27IwqnAo1AirmGlhiPhT9YVzyHCoppqk7SiZFbPoMSnqW4lOq7qU/vYTl7RfgeJbDxkGlonjUpCeX1qxYb2vfwi9ZQJb2bkrFbyWxwfYpDnvVpZobJTQM4lmhHrTEwmNPNZ/ioq+ZSk18p2i6BxFOivVoWtSu4GP7mH2LNWtl0qyPMeUmRfkoHRKy9JuaUxc7TAt/1Na1973/d9INhpPbvNICL9AHXDeQMaEabh5cWD1yxRn8LCVP3gw+C/CQmePnMGz/76JcxMzyGWiIsdCmWOOOxIQgSzPZI12P8SymuFcyJb5rLbSTH83dqohvb/GuS5xRRtBD+dwo93DA3KRnnnrZMIh5ukR7D9NZTGL2fenHjwwQdlxoTBirNPt9x8q+D/ZBYx8BEW4T2hSguzGcKDMndXLks/LRIJolpVqixa7zGfz+BrX/sG/vZv/1YGf5k5ra6tYnj4Ck6efFOa7qzC8jnOwCm5IJb8sY0NNAUCsJnpeaeyOr5XDrLye5gBCVEnn5Pg19ffg5WVFSSTqikufV6dAfGEGvx02Bwy0E+5qEQ6JZDqIpVZMmkFXZbK0ufkXN7Vq9fw6Qc/jZZIG2xOO556/mm89vZxFCo5gaxIKRZ4hX0GBjyTVWSn3G4bdLqqHGhJGsi6fEi5fAgN7kCL0YAzzz2Dm2+7DTqzAXlaRtF9gPNuTU1wtLYhQd1Vux0WagPGEzAlYwhUaxg7eQL2xAa6PHYkYkmskGZeB7p8VnSHzWgOUBaMaRZhSqP09lo62xEIN8HmcsqBYSUDLJmG0eSGQ+fG8PkpjM1EcX15HfOrUQRcTgxGQghaqW6jh8laR0VHp4g67HazDFQTKqRA9dpaDJlsEdlcUfpyR265Hf7uIRjtHhRKgM3pEosZynwJgalKRIVkj4YPH3NqfR1L0TWcfP0Ejr94AmuU+nI60d/TL3D17bffjl1Du5FLZQSbJ2THA5EqN7NT09DVDLj77rtx8p2TomBy8epF/M7v/C7cLq9UeorSrsNTv3ocTzz6CPbvGIDHpMfi2BjmxydRzSbhNNXhs5phKRURsFpgqtbhNBul/8UZWLOJMBZVQ0qC2OSLMdx0aK+oouRKeRjrWdSLCZgtpKbbYXW6sWT04dFVK5aKVO3n2IZe2HpVsjerVZEIY2/a7/PAH/SjSMNoQYnUKEc6kaCgDOwWE5pJKDEC2UJG9CwO7d+HwYF+IUPwZ2gyPTMzhd7eHrS0NMteVCbNak4xTzWeXBEWA9mkVgkEYpasY3JjE9ktJuRUsrGaKdgex2svvwmzySaJJ4UOJBDwutIZ7Nm7D8NXL2NleR7ZQgkjY9NIF0vo6B3C7XfdjYGhIXR0dMHtImNzFefOnsHho4flet67cAkf/ej90qbgUPrH7rsHB/bvRCTil5GIbDYpFaZUdg2RaDXW1aBQNEyi1VmujmBN41J88hpSjayIVX9Yqeioyk4zpVbV4vbg9X4uhhppkXnqTQRtSxifP6cZWQtXguMqZORXGADzUkSQqFQRU2P+WZPAxb4g78vQrl0y5qORt+isznDCoE2VKPaSNdlJStlxdpjrnmQoZWyrE+4Dk29RGNMzsbRBN3n9uFR8GkypIrw207FVxcn/b7Iw38/c1ALi9oxAibU3BqppbVJVDU8xjWHWWqEauEmgzPWNuAwV/+LRR/Hcsy8KjywSaRIWGiEnKoyQcsufn5ycVIofDXUBjfzC69duMK9HC3jajOL2Sk/zbNJYSNoDE2ZSlUxQp2RfFLhlP4QEGS170Zrr+Xwdg4M7ZPHcccedUm2OjFzDQP8gbrrpZoEROXqgEVP4Gnx4iURKSDa8Vgatjo52+R0MbhYLK2D2OKt49tlfCzmGC/XEiTfx+uvHZbg4HGagrCi4EsrkVDNgZOVr4iC0sLogow3cEKzymIExsyUziwxTDrETMuMwqzSDLWapJrngSY+mWe6br78pmVUkzP5IXbJYilTTDTudSuGmI0eRy2Tw4osvIhQII5VM4+tf/Qasdhum5qfxw5/+iPQFFCpFCax8bcIpXLk2kwVWkx4uJyWPjNJ7Ws9koQ+3IOHwwNvVi36jCWd+/Wscuu1DmI+uwd/ajJrZijwMsASCcLREsJZPI8fh21INvb4QPPmkBMvBkA/OegnmagXR1RjS6QLoExGw19EbsqE7ZIfVokexmBYPMLfPieb2NhhZbRkMyORzkhQQ+iZhyGH0YX2lhLn1Ii7PrmMxmpTA1+qwotlhQkvYjSqyqBnJZCsglysKJE/2Gu+t9EjMnK/y4I4770a+XEPFaoMv3Cb2RAtLK/AEnKCxqdHkgMFgR6lCyiblmHLIJ8t48YVX8c8/eliC647ePjRRMLmzCVW7SXRSd/ftwN62IezsHkS1WMHzzz+H5Xl6FraIVRL957hWn3nhWXzmdz6D0+dOw+P0Y9fQXlQ5j2eijF0d4yNX8MITjyI+N42Lb76BoNUMH+ffqgxEZTR57IhQWJs94WQaQR9d7SkXWFJJTqUIn5cwkw31QgbNwRBcXicKxjwWJs/D76xCb63D7QkhVwXmqg48EwsibfDKkLPVTjUQCApRJ0lCWYxI5dbZ0S42VVVhsSoojrT1XDYNp9OGcFMAgSYf0tk41jbWpMrft3evuIoz+NEqi6QdsXyifZDDIRAanxOhfelpG01K05b9I2njKMUm9l3JVDxz+iwsDooThHHm9HnMzy0L41s7G5goU1aLydyOoZ2w2Z149Je/xIuvvSkD/VSFqcKEP/nyl4XpzcBLluj4xJgkHnfe8WGZvSVLff++fSIoYbea8N3v/yNQL2B9bV7cHbiXSLwhusN+HFsUMiMpggeqtyXuHo0AZ24oAWnoHa9TjGM5Cyr7kyevqvy0np12pmtnJPephpJtMu01uHObYbVUYiKCrmkM84zTmJ/kS9BVhfrHJdH55TVm8+zdkdPBoJ4VoXQmG0eOHBGET+OTaHKTrNJ55nFuOJ5IqPEXm0XuBStDBtDW1hYZeRHLNPEuVYxk3dzESUUl2TZgrlkCbXdVV4FvCyD8YNTfPocnN20TC6ZIrzKLZTXJi6WtzPpGTEYPSLW+fHVYSlyb1SGwocfnE5YgYUOyfzj4TVILhzaVQPKWm4Rmkqn5M2nsT/Xn/6pM34I2t3+vCpZqg2WyKezbu0dUTQiLKz04xVYS13GjCdlMGYcPH8VTTz2Fb33rr+R6yR5i05sadFQHIKuI18WRAX6NC5y4tJYocIGx78LqQJnH1uQ9cqzh7bffwvDwMJaWl4TVRJYgAwRhLhUo2b/kwV1WRr5Go0jy8LDgyILAJnr62DVgT7tDKnBS2XM/DAAAIABJREFUhHlttBiimHQimZBDgIcWsW8O1n/845/AsTt/A//xD7+kDmy9QYIlITtmYkajDnv37MbUxASuXLkkOLquTjhTj9aWNvzmb34S8UwKJ0+9hTfePSksPWLwXNwyG4Q6LEY97CZKhVmFDEEn6GSpAkNzK0rBCMzBEDrqwMXjr2Lfh47IcHvJoEM0lUX3wA4YbXb4miOokqZtMaOeKyAxN4fY5CiCKKLDYxNSBY1Dh8fnpHJymg3w6Iroa7KiO+KA3ULYLAuDqQ6X1yFOEZlSVejvzBx5aPR2dsLvtCOfrCEaqyJRsmF8NQ1aoGViMfQ1BaRv6LCwX5FFLLGBJNVeMhl5Zl29fegfGMTC4hJeefUt7NjRj9vvuFPMlIsUKdZbEQx3Yi26BptDJ1WNyeKAwehHMl3G6I1xcQy/cv4qEoUi/J2taO5qhsfvhtFtQ8JUQ8VGD8Uqmq0BPLD/Yxg+fQlNwQDOnjkjDF8Sp9pa28V1wOl2yVAwRX8nJsewNr+Ge+64B8VyHolEFFcunMbxXz+DqYvn4OZsa70i1Z3DoIfXYYLPZZfhcyuVYEolSWBIACF05vK6EGmNyP4pVxUBwSLU0wqiqXXc8b/djejcZdSyi6jpsqjpLSgag7iWduF0vQdpg1sS4iJhbZK6KG5QLqFUyIuDQKVGKa4mNAd9SvTA4UJR5vJ04tKeiEbR0hKR9+xw0OMwp+A7i0kSabqqcO03NQXUfgaFjfnZEHKXvpQiZXA/8oAlE5T6r6xiKeVHyyK2Mkp1E2LpAi69dwUGvVn6dKlkRhJdr8+NRDImZRfNebn+r4yMynvbiCeQTGWwsrqGb37zzxGNbohVUsDnF5SJqJbL4ZND+saNa2htCaFWyePK5fMymsBnZJLaRFH8SV9RUKU6m0V/V5CeBoIjREWT9PGYTfD/GdhVEGEtowgt0gPbJmSu9qqCTN8HcYrrywfdfDZZGuqM3HSEUSxjKTC26kHprwo7XeYGVXyQe013BdFVFjMcuae8V4RAmbyxkGAhZLc7BNoULkhFSfJtxDaQz2XFjJotGBX4FVGHrSWej9osMtmnusXpd/5d4NOgTc2hQft3XUwG//2Hangqxqf2QciMDXUZPXCQCm9ALl/GiRMn8fyLr+BXT/xaWGXhcAjBUBM6OrqlSclshfgv+1KxjURDhkmpx2uVnKgNNJwVtmcmvM7tMKf695avoArwW49AC94aFKsFH4417Nw5hLGxUVlQxIrlZzcVMtg4pHi0Tx7qPffcKwOkrKj4HogvZzJ5gWIJdVLvkMGTm4IZpjY+wayQ/TRmM+zDkKRy8sRxMeDkQ1ITImTsFaQJr1WqvF4eNMyM+HP8oDoMe2icj+OMGYMVe32s+pj5dHd1IRVPIZvPy/gD2XuZXLohkcXgYxYLIrI1/T4//ujLf4z//oP/gempSdlIy4uLCIRCyOUzOHrkMH7+s5/Babcq5lcDUuBoDzO4j3/8QVFmSWdz+LeHf4x8uSQGssyAhVjBUZlaBXaDQeSbRHiLnn6Em7x+2Lu6YfB40WLU4/TLLyHS0Y7ugQHOhQiLcyUaF6kr3vv5+RkUp6dg8bixY6APhnIae1uDCNvNiC4sYHo5hqnVFCoGC2x6wI8KeppM6Gt1w2kzolbJocCqz2EVEkmpXofN7RZmmN3pgpXQT7GMoLsZs0spzG8UYQ91YmphFR1trZi7cR21bAIoZ2A1s9p2i+v3voN7YbFbkOQg7pVhTE/PiUrKzh275IAjoy2Vy2JxPYvWriEx+LTbqwIBRmNpLEcrePSXL+HtUxfEA65vsBvecAAWD8UOMtD7HZhMpxHVGeEOWeGyGFBdz6Kj2I7oxBI+fOcdcDrtIpVH/7x0LicQNtchdSt1DUup906dx8Edu3H+7Dt4+Ef/gpWZcbS4HDDnUrDliwiY9WgLeOGymqEr5WASiSh1wJp0an6rKdQkyvrUzeRne3uzaCgarPQ1rKKaz0BvrMMctGBo7yDWRs+iUNpAzehCXNeGF8fKSLYdQVZvkx6wVGA5zmyZZJaymM9Ap68ik0lJb7ynq016ukaLRdZUkU7x0GNxfhHxtSjamlsQ8LJFwPtplkSyvb0NTrdDdCrb2lrg9/sEEmWyySpL+l1UGCqVZdyA6BKrhGyOykglJOMJeZ82s0Og0GiqiHfOXRFI1usJClloeYkO8nXlZDE/K+QcogYbySQsdsLAZiSSSUGs2L65776PSQBgRUOzaRKgioUqfO4QXC4H1tfnMTkxjFNvH8f8/CQMeqqYOJQgP1tEbDc1NGGVtrDyxON7Icqg9ecUwaXeUK1R0PnWGa8qQ9pGbbakGk6n2ys77e8CXZIh2qj8PthG2h4sVTGiXpeBVCPGEP5n64PODUo/1iCjDvx+nmecoySSxcKH5F2SYnifeZ6Sq8BZVCZx1HmlwHUhT+Z4DZlkUgh3XOP8Xl4LdZB5HmtQKc9nQtK6tYWzm4Fvi5yyBX1qYtHqjatG5ubIQUMbWjkHqOHZTR8/MR7UCU31/PmLMlD++htvYmUlDrfXLSwlXnxzc6tUUZS0YYDQ+nZaVSRiu6wYNaXdzZGHf591aEFXC2jqZzTXeOXG+8FKVRvQ5fdymFcNRVbR0dWBpaVFyRoZZIgLa0P16j6Z4Pfx+puFWfTjHz8kgZ5BimU6ociZmRmZGWlt7WwwKSFD86zamBWyn0CbHpJHOOPHzcJ+hvJqVCQf5Welk4rR6XApjUPCEmykkyhULctBocEVLP3JSOMAMTcJm7kMiBTgjW/EBdLh4rFThzKTk8ySWSyrPWpscpiXpAhWQNeGR2RoVBNBprrKkSOH8Nrrx5FLpZS0l6h7qKybe4G9W2aY9933ADx+Px578imMTU2gRl1AUd8XJFGo1g6THh6LWQUXUpJ1OmzUAGd7O0Iie2XEWy+/KLR3EvZMdjvMLjd0hHAplFvKS/ZuMxmgy6ZgzCQw2NqMJqsOtUIayXQWw9NrWIqRsGKD3aCHx6pDi8eAnd0B2M0kBSWRzcTh9bnE4d1so19eCUb2EJZX4HE44ba5EA40Ixov4Mb0MjZyZdxyx2/gwoXzWFlYQmdLAK3NTejr7UJLwCtZPKGXhaUlgZ/aulrQ0hqW6oJqFqwY9HoTrC4/mtr7Mb24JrT9aiWNs+cu4szFEVwe34C3uRkdfZ2INHtgchnhNQKdJj06rBaM5PO4BivW4MR6ahmBFhcM5Qr26HvQYg7gzptvhd1hE+saCinQBoqZtc/lRmdrC0qpNDaWlnD6xElcPncac2PXYShkoM+l0eKwysydm8oqDhsMdfpT5mHWASYeATRn0NVQ1dXVoVKowuU0iyoIiRzlcg5+Ly23OpEqx6Cvp+G06VEz68RPjcSMeCqBRMmOS2kHpq3tmMno4Qm3CpmBCU1VvNnoLqATeJIzfbliAYTrmr0uBP1e0amlcADhV/ah04kU5qfnpVqjaAWZgYRHSVrJZlmN+f9/ut4zSrL0LBN8bnjvMyIjvS3vu6q9l9TdQtKMBBwQCzszLGJhB5Yzq7NzGMQfNLMswznLsnPEWWaG3ZEWEEIMYiTULdNSm2pT1WW6umxWeu8zIzK8j3v3PO93b2ZUIUrK05Uu6sY13/u9z/sYIZQxVLmf5uMUYzvtMnfmYsh5tqKAWOkvfP5YiGui86OcwecJol5tYHUjj0vXbgvlnrN+dhRET6LRBDY3N0Qq9DM/89P4vd/7t3B5HaJBJRuVa97U9IwQ9Z5//kX8i3/xy7KB5QyfCANnfR6nG4sLs7h18ypmZu7AaBEuZ+IBmdESHwybxi6Ox04N6YH0TEIDJKuOoa6azKp5bNyoCDIkhhyKvGhJpax131o/rbXWKpDSBQvznbNXsuUP4E7+jtUx7xc907uz8+uWd6w1f5RrbOaCWvZ0grdJgojS/lGiAxuNFFSx5Wtw48CNfCQal3WMbPVIlJ7MOqrlkoyR+N7VzJKyHcKbdJzyCyzKDynI2a0PWbZMqxozqduk6OxjuCYESOYPW0xxa5cFjAwzKvHrCImpq7oYzOy6+uFH+L//9M9wf2Ja6P9ifRWkV90QEomULIK08uKCvpvNCO21syhJWKzMCa3YHQVDSi3r6OKsXU1nYXy4uB102Wp+JuQBDm+50zOtmaSbYxirxyPklLHxUdy9dw/z83NysXn8andC/Jjdi4JtX3zhRbz22vfxR3/0R5Jhx4uo4FcDE/cnZPcxOjIutGSKLpnUUC4XxAT76tXLMisTg1Yy5ATCVKJxJbsQ8EEOv0iNU5tQBUlBTG2g0W4dDqcmF3vf2q3ZEo1cbyqN7kQXUskk1lfXBP6kaJkLAt0xNjY3ZdZKiJbMNd4k/DPOaJdWA7vZdQnBZFFnCjTFpMePH8d3Xv17Zf9GM+smrYeUuwfPp8wLKP2o6Xji8adw8vRZfHDtBl5/68do0KGDwIzAG4S+m/DaNcT9PoRcNKhtodxqoeFyitNHorcXXf19mJqeRZPD7nwRhVIJR0+fwsbOLuqGjnqlhHqphJ5YBIeTPpwdSyvdUr2Een5PqP/3VwuY2iyibffCqeuIuhzCwhzui8Gm1+HQmvB5eE1b4kyznc0I4aDeYAhmr6SL06qLTMI27HjvMuc7YXCawjzEwf5+xOJhTM9M44NLl9CX6sahQ2PiNkKhMF1zyuUi9ijutuvw+7hpacDmsiMQT6PUCmArB9z+aFqKHs0OQn3dCI4OIziYRMvZgt/VxrjTg1NuP4bbQHlhC1dgx0wyjcVmG7vNXfh7PChktvHbT/8iTvefxu52DstLi1IcKABnPhlTxUOE34tlfPvrf4Uf/eA7GOzuRSG7DUe1iJRTw6mBXnSR2UcP2EoFbgefESIndXFtYZELhAMwXBrylQLS6ZQEtU7eu4u+VEL0e4bRELau09VGrbGLSJgMQhsamgsBW1hCewuGD9969xay8QEc/fSnMbNdwMbunhARKMvhZpfMVUl3p0i9baBSrwicHw344XU5xKeyKxVDPBpCo1aRYkkP0vuTU4glkxgYGkZ2lzZxJVlvyPyOx6My42FE0qFDoxgeGRL5jddHmz8+g2oWLQJsSSZpI5/LKaF8k56WdvHXvHV3Vjw2RbOmt2QxXt/YkNEFzSmoPaM8gghHoVBEIV9myDl2c3vSzfB5Pn3qLH75C78iqJDHS8u6LmSzW3j37e9ja2NNiFEiawHtDJVpPHE1oiwyo3Tww2RsmvZ2SoOtih03rJJ6T+NzknQE3lQzPEt7x9dQQKUVe6YgT9URKjhUIW0KKaMpdCf8KcWOjYlk7pG1rX5BELmHItNU72KGC8iMz5RFmIQVqyvjBoBrDKHPWq2tpA9cU83ZIxuMhviossFQZJbe3j5pUGhUQq6CpLIHQrKeszngH74uYVYp4oXMTSl8D3RrJlHE6rr236gpLOfZ4HyJew/SlSkWpwjxww9v4uLFd3Hx4kVsbGckWofdBIWetGTiYs0qvpcryAFyF8aD4IIpmiUrmsSaD+7jy53dnXBFH8CdH96pWG251S9ZtjZkSiloQ2kH1Q1il5uOBYLek5GIyokjW3RyalI6UJ5cwhfcqfNAZZAsbvgtPPvMs7h86Qp+5Qu/Kq4YW5tb8t5i8ahyh9B1dHen5L1SgDk1PYnZ2Wl5GDlnEfckzkNEZmKF5Jqwrsgf1aySgl06w5AJJxR3RtDIU6EGxrxR2L1RyM4Htb+nF8lEF+rlCnSGNLZapnONYlNxB+3x+tCqN2Tu4XN7xPz3lZdexve+9x3UGgUZEA/2D8n7JvR389ZtzC3OC5zA7oVAvBjcmgWb/+Xu12V3w+MO4PnnPyG2cl/7xp9jt5CDQWiJdzuhajTEQinm9SLs8QqBocHUajrxJ6LyYPsiUYkHaterynzbYUeLXYfPI4xLvVqD12ZHwGFDAEW4UUfLsKFWyiOzvoGuZA/mMg3cXdpFA064oMFrtyPk0RD0ajh2aASxoFPCggM+l2S8ub0euae54xSvywbTsgOSlTg9t4Ct3Sw0usLrhsSq8J2ws+I9RXTgzKnT2NhYE9ccBptSXxrwecmUgN/nhmbj/afDHwohV7Phh+/cxPI2DRbcGEz3oas3hVbQCb0vgoKvCcNvwGnUMdwCzoZTcO9UUJzJYKenD9mRftxdn0fTVYEeNKDVmng5fByne0/B4whi+v4E4tGodEm8N2qVGi6/9y7ee/112Ko1RF3c0GiolHMINip4YmwIPR4n6js7cp64iaDOst1W5Ip2tSLng1rMaDICp88lMpsTFy5ga2oaIa8HhVxGFh5DqwGOMkJBQyDfuuZBrulHbq2B9dUiSt44bmwWcOGzryAy1Ae7bsfq0gqKuSx6mU4i7sJ11AsltBs1ud84gmgQFdA80Mjas2mId8cxNjYqzEJCnkRs1jY3JFKJzzUZ2jSoJ/uPu30ymNUm3C9FI5nqwtlHzsjMm3mbigx3EF7NokaYkxFK3NQyTmdnZw/zi9solJoyz/UFPNLlVcoV8Vvls0w/2yOHx5Du6cLc7Bzq1RZyBRbHbeUCpdll3v+//Kt/JfE7PJabN2/g/sRHAPi5mNQJwUZ0i+z2KE9g0WMmoqR2KPmBBVvaiXzw+WCslXR8yoyE6xVHHySzKMamaiasjs5qHqyGwfq8E+q0fo+bZjEekf+bM0AWPUljUCkNfG1CuKLuM+eE+9KGg9pnrvnmzNA0JVczVsXG1A0NhSJlVnXp0qSgCjPUQruoNSUrtyo8Co6aFIGOMg4nvAx5pg+ysECZ66cC06VJKO3dNtXjUubMhfaAvnpwotT3CdGwcjpcbMeXcfvuBP78L76J6el5lMpF0Rqlkmn09lEzEZJFo1KrYnOD2V6E+ThMVrg6T53wPE0rJIv1w3+JB6feLL95MJczVb1yEh7sEM23YUKi1vfM/cc+C1RRe5n67ZfZGnesQQ78m01kd3fkwZBIC+qFGi0h1rDAOOkzGQwLLMGHiyw25Y4eE7uywcFh/Mt/+RvSwZJmK/NKp0N2f4sL02IIzeLDh5eQCo+BD7NoRSX2R+m2WBgs2LhtmgQLY1UHMpk96awl6YCxJ82m6A65qPEmpvUSxbvZnV1US2VxfkjFE1hbWpZjpIcdj4fXTwk9KUtgLhrnKQ6hhH/uc5/FN7/xl+jqCkvoY4gpyYEIpqdncWdiQiyEWLt4/CzUMrwW6r0iTIirSJNrkguf+ql/imA4hu+/8Treu/4eHMTkCRg46AHNrUMbAZ5XtxtuEmBYxPU6IpEgYgE/Yj4nbHpTROAur1M6DY10eXpo0omH0A0Dbv1e+N2EfSCG0tntHcl+S6R7sbTXwuz6niQldMWiinDUqsFrb+HIaD9S8QAiPh5QTUgUjJ7hPcphO0W9qVQPAr4oZhYXsbS2jmA0jlR3WmJVWHxjsYhAf4wvogaMcEu9RlZjTDZSHKzznLMo9vQNwOcLYmJ6Flc/nMXaTgG614vU4CDSqR4EnR6sbq3h9vosep88juCRNEp2LuZNuOo1RGxh+Mo+jDpTQLoL76/fBzwURG/DHw3A03JhrBbDE/3nUNstwWd3YLinDzub6/j/vvZVLKytoFYqw60Z8NvtcJsUdrGNa1XxSG8KCa0Nn8a8Ro9ESw2PDqKQyaBS3IOD0UF6E7pdF50nZ2RBJi9IN0SHE97fbXgCXthdOrxBB+yOthgArBYMXJ0uo7BLdqQHiIbQe3gcxWYVx8dHsTd1HwbJKAT4GzVEPC54YIg2MOLlpoRxTgUUdA1L3hQq/ihaLheqLiecoTDcoRDy5QpSyRS8breQvBbn5xEMR6TQ8blkx8c1hXN2GxPRbYT7VL4cER5mL3I2xuees3FJhqBut1rF+voGNjd2kC+UYbe7sbi0gxNnLuA73/0WqrWyLLBkqFukGN4L/b0pDA32I5PZkXgcSlqWVtbF+pAjB8qb/vk//+8xOXEH05N35XmwaS3oWl02gmIW3TYE+pSkBNHZKSsxy8GJUgSrwxOPTSj/TSFzuJ0ia7JcsziqYFHh++kke/ykQtfJxuxcZy1uhWJlmqRIIaMoVyfWCJFrmQVMfHpNa0iBPmVUdcC7sP4dq0vka1iFmbO/Jjv9SlWaCHl9yuOkfjjkdfmsWhF1ihGqgpYFHm23pHRwbiv6atOoWmae5b3bCj20qKimK7lV8Phiksog1ZatZAZT03P47qvfw99/94fCuuHiPzA4AH8gIrg5uxKyBLmIrK1uCJHCCkFVmV5mSrjs/NUMj274Vocpeg/KHVhczAL3MK1WNg4dLjAW7syvHQxulQKD74XvgXM6shPZgbE95oLFnSAFrUXChZJIoVKveWEJyxGG4NyKJ4l2aOr1HdDsyoGGDNWjR47L7u3nfu7zgimToUpT6Zs3P8L9+/fg9doQiTLTryUDZl4sudmETaaOj0VRbjDT926ftCMnRWWvsftU59EpjgdktR07dkw6OTqT8+EmzMndaa1cRbNex2HGqRRKqFYaQrjZo5tJixEh7ACzMjCnQBftBpx2TbRYTqcGHyHBQEhstDY2tvHOu5cQCIVRp/M/89NkcG3BztwI2GCnYS2LYpu6Qmrbwnj2uRewU9jDqz96DaVaGU66NtAQnN7iaEvHxvwyD/Vb/LpRg99lQ288Cr+9gXQyjEDAI8cUDKgO2aZTM10TOYbo7XwegaLypQbWs3XsZXOIRSPQ7G6sFVtY2inC5vQgFiZrUFeLSquGsN+NILs/j4aw3yU+k3TDEE/ReELmo9zwfHjjIyxvbuHQ8RPwBKNYmF+SxZELMTtuLvg91PPFwqKf4wyLHX+D+sd8Hg02x3YfMvk2pmZWMLu4Dm8ghr7BUYSpL3PYsLe7i62FRbTRQMlZRfhMP5JnR1BxcqPI4u+ArxrAI/EzSBZ13M5OIxttItssou2xoa3ZELOH0ZcL4Zee/CRsOwVkVtdw++o1XLn8PvIMW243lAWYh0G3vE5t2DUnHC0DsWYFnzg2Bj9neZxL9vdgbWtdorDu3/oIGqHEehk2tNAymJ3He8UtDN1mpSEjD7FXc9rh9HvBT8tNwBnpxq37q1hZq8IRdsDldcumZDgdx/FEBAHNQLWwB83grJp2eR54XS4EvB65HiThSMafy4FaoyYSD6czDiMQQcHjxa4/gF2PD0WPFx4yKruSQjBiSsOVS5cQjSflWpH1RzIa0Rg+h4QmOY8vlAqSu8jr9dgTj0r3SIiV7GrmcLJr2t7ZEVYu9ba5QgWFUhVvXbyMqbklnD51DOFIQHEANIhRNB1cqBfkM/XMs0/AbjdQq1ewtsaori24vH4M9A9K15nLbKNRK8FNsrpOD03OwtU8TrJ0iEzZNCHBqfmdGzaBOB3KfUVvS0q5dG/sBCUiTkGUhIyl6zP9kkkc4h+RZthVziOLqyqYB38IVxLtkY7TrFGdDPhOXZ6Mw2QkRdatQqwsVxbp8syuz+rkzJjQfcSuc123iurBf1kHVBG1eBNWwyPetETwNDVasoq3JW+zaoz19VajJWgjj0Mg1ereDYMaIMlQEgiNf7WLfyAZM42mjt2dXbzz7nv4/usXsbC4hNUVBSMkuhLo7e2XSAmnk3luNeyIGTTzssjEUX56VpGy2l7TjNPEe9nxqWGy8iE8uADiE9jBNpLZnEmQUGQKvnleJGVDpooS6bmmYTaYFO6XoTZ3V+EQgyc1gRYI6/FkskDLg6WibNXuSLFLZGfCjo8PAbU4XhF0K0caFiMLKz958jQef/wJSbGenZkVkgrZkeyAOdejXoyzG96QJkqgqMN8v201xbOE/jySfYhB/mISdMheqzeQkVBaClp1yerjYJc7OBobr62uSWQJGZ7M9KKOqlIsoVKiBMEp5IA9QnVooZDPQmcml055BDV/3BnqsijyPdYqTZnFstBeu/6RQK18DHlP8Ga0gkhF16PT7cWLNslDavuCdpNFxEB3Tx9OnTmNG7dv4fbEHZXMTR9KcXNpw2MDgm6XdHwSwdOqwe/RkA77EXK2MdibgD/ghs/HB12X/DabrtKtBdZx29EymmTMI1toYHZ1B+FIAuViHXZPCMu5Kgo1Gp5Q1E9nHLq718UzMeCmBR9dP2yIMXWdBBdeL1okNQjJrWBrcwMOtx3Pf+xjWF7fwMLSqmgtSYRiQKbDpiMRC6K/N4FGrSwwqT8UEc/FUk3HZqaE2xNzuDu5hELVQCAYRf/AiHTC1WZLdJXceDXapKfz1LVR1xpwpH3oe+4kagFm6lGy4sZAsAdjehi4PIG9bgPz0QaaTjuqmoagw4s+exj9BQ+eGzyOe29dxrV33kc8mkAmn8HsxiJ2mw2JfqJ+0g1dZBOFQhVpfxBdtRzOdodwJB1HIkRDABvW1lZVx7KzDVu9ITPSdrOCll6F20OLPrX7ZqROg6JzXlO7BqPtRtPwYSFTFY2uzxNAfzIEn8tA2KHB2a4j7nXC16rDS6s/pxN1DYgcOQStUMLu2oYs2LzWLJIGZTw2uxScoDeE0YHDQtzIGQamnU4shWLIOIOoM0Ek5EYkERKJwO76jpjYkzHMcQtHBSqirCHdAIlm5UoZ1TrJKw0x7yZlPhKilEoZONCC7/KVa7IJJjx97dpHqNFBqa0jEGLUV14gVFr/cUOrtLV1mc0xWeqxx86hXCJUWpTFmQx3Ls4sxkQBCIHzugunweBMjzcBn0UlOuc97iNSIjaRNkFqBAaVbpVw5oGxNFMTyBPgf7nhl7QcczmV8vRQgIBVdDqhzn+M6PJAYTSbJAu+NNs4KXz7emeqWAiBmnCo1cVZlotic6ZIDOaYTUGwUlRN0ovYXHLcIJl7FYGS6bUqZifiIqLWStUcqfVE9Q4H+nOuTQJfi5ON2pgTddPyO1cMXmRCFEQW3W5KDyjeruDKtRt4442L+I9/+jXZ4SW6e9A3MCQ3EWE1piIT2yWevbKyIoXEcvFmy803R/2Whc+lLW6fAAAgAElEQVQqR3mVrKwWd7WuW6xQ6dosj0k5UPXGrAIjra6YXFtG1qqtloGvmCUrZxBLu9HDwXt/n+g+OPciS1NcSiSZQelFOP+wbgCh3Up3pQofTyxnPYwRisW7xFeTw1Le3LzI+y4IDpfAKYQ4WXQIn7Doi8mtzhgj0ovVLk06OesuUkNN5WNq+ZWat6oiHKmuUmQZAkNrsrHw+YOyC6IrBKNlKP1gjMr05BQefeQ8fv1//J+wNLeAv/7GN9Eo86FuI57skm5tY3UZaNPyqgit3YDLTs9Hvl0mlqqbke4i9boDTz39LN699D5WNzfR1DRhsE7PLKA/nlA7PBoe0xLJaElciLUTVDofbgyc4jv53AsvYnFxBZevfYC6Xkedu0IJUDXgtUOy88jsFBu7dgMBt4ZkyI0oO79UBKEwZ3okWWgyiyOBig+928kkAxKsqijXdTR0l4TFrqxuw+4IoaZ7sJIroWmQ2WVXEUEUFwssZyAaDsJoVuHQWkLg6OtNi6vM8sIccrvbaFQrYoOU6u6SBA5qhEiP561DVh3vEL1Vw/BgL0rlDIKhADSHGzZXAIvrGdyZWsOPLl6F3RVBd/+ghBUTaeBDPDs/j43dXbBX9XAh1HQ0+GzIHdyCEbBj7J88jiJnZLxnKm7Y2gZ6bRqGNwrYi9uxFQJc4IzShZQrDG05g8bcOvTdCpYn5jHWPwLD6cPU2gIKqGMhu4smSQt6S3R5vkAcWzt7cDRreDYdR6qZQ5/PicdPHkebc5PsNtLJOBq0gSuW4ed719kx0rqujWotJ1ZrzmAflvM5VJwGHD4/MhtNLK/kUWjq6I2FcHQwBVe7jIBRQ8JoI+GyIeB1oUlSQ5OzXid0ivlPHsOHb76NiMcv3QydW3i+K6026nYb4vEkepJ9MOo6mtCwVqtK0Zv3hlF0h6QwwdFAprADjy8INOyiPe0d7JVkkpnpWQQCQXmOiTzRgUilsVNzqCzQSsWKEF/6+4eQ28sjHInh7t1JDo1kbsjZrsvtwfLKsjx3fM7J7CQqRKiTAatOCu0MahttOH5kHJVSDk4bbdfcyhjD1M6KNZg1miHKZLTFdoxriHRppgeyx0VButLnyayKhU0ILg5BaSzBuYoQU+ulhXp1Fqz98c9PDP7uZPKbrHLLcctE16wGxuqmDhoZ0xLSUGu99Z5oRSaFT9xa1NetAnhQEw6Y9wfFUXnRyofp/GK5+RTKJdSqNbN3shy1VOOwX1NMlI9dq1XIrfdunSutkL0nDs3KLmwXN2/dxY/feBu3b9/D0tIa3B4/0t3dSHSl0NWdFmd0LuiECCkarVaq8rnVpexDpoQxO1g9VuLC/snjALkDxrQOrLOltuA+6+JxoVWdkqLTstgpvNcmlknsOqgLpE6JhYY7L1p7kVjSqNcVW0kuutLziQ7GZBY9jHNzlyhygZaOW7fuSOHjDorwh9i6sVqYx08smsdNRph0zqJVU18j/k9cnvCXlXJgvR8Z4pKnb8441e7FvIAms0rNJJVrDhfbXC6Plq4c/aO05gmHBOosFUpSBMeHR8CoknK+hO2tbWitA8iCuW8z0/dQrxRQKWTQFQ+KqS0fJmphyJRigjG9IweGxjAxMYnlzXVceOEpND0ONFotjA8N4Xt/9V/RLlVE+8OII4/AMIrqLCaKXJyHR7G1uS2v+alP/VNM3J+UHL+P7t+CTpyNIlqw4zPgIURjahE54wn5HEgEHIj6XEglQvD7bAgFXHC7AK+Lxc4tu2CPi36a3P3xQXCioduxlSthcWkbLk8UG3t15HV2l37pPt1Oj+iFqNcjW3BsZAjVUg5Gg3mJATkGMlUX52Y4GBBCB2n54VBY9HWJBK2TVHAvF+FAOIp8sYJkqhu6ZmB1fRt37i7i9r1pLCxvw+YKY/zoEXSl+8WNhIvw1taGMDzFfJmyE41aNRJG1K6VC6autVF01nDkZ55GIdqGz+GElvNjezuDvoEEokYTHqeBmM2BRAmob+4hv7CO1tYejHobG9mKOIO8+LGPY71Qx92FJSR7u3F/8qboMXnTEyLmncau09XWcSbmx1NdIYSrJXjqNaRiQXhtbUR9DngdEITE5tJgcxmiefR4uCnMo1xro2kPYbfVRtXlwF5Tx8p6A4WdKo4PpPH06eOIBt0o7K7Bb29D28tK1yfEKLoiUZrCzYLbB83rxOLCjCAYLrsTus2BlqEhGowi2JMUaHBvcQVNuxc7vhDWQwksOoLI2twYGB2BZjQQiHqR2dtDs26gUmigWM4jnqR1m4H5+XkhG3HOSzIY0QoWIyHOiAkySU2UPlTw1BNPSXacw+XB7Tv3ZKbLLo+jHbLWKfmx1ixugmkrxs0e/SOVObQBvVXH8Eg/vG47s5MEshaSiUStyPDI3OgTSRGzXjjJjJe1TWkLZXMtbEbFTSCZhUYWlsWgGs9Y/sr/sHh1Lvydo6HOrz9cHDrXYmu9torZ/vre6dLCv3MTY5FdzO/Rmm+/i3uI4WlBn2otfNASspMQoxoyMvHVOajSSKBUka7dYppa62mHraj5qg8bsxzwQrStrVnj0qXL+NrXvoaLFy8LFNDTS4aTF0NDI6KzY7Yd4aGN7Q0RZHJYzxtGtewNSQPo1HYIjqqrWZ6cqI6GWzGCCE9ajapa6MUW1exwrAQHecOi7Ff6O/4bssuh44VYFtmEhUlLmnRPN6KRsNzE3I0xqZgFiJZT0jHJcRAq4+RA3XQCJ5iFUO46K6SQXZbAnSphnuJjat548uOxpBBLmCdsFWZ2NuabNf1JD2amjWZNIER2ikqAfkDCsSQbFtSqmEzq+wr+PEjJ4FaOUSGk1WdzBXEw4JyPgl6ZweoQ6UGj0hDB8/DAEPJ7eTTZvVVrEkXEuKD5mQmsLM2ivzcpRAIGeVIfmM3mhab93HMvygP2w+/9PZYWl/CFX/8NLBSyGLrwCBa213HpjTdxoiuN0uo6tlaX0KTVlZ/ONuo6Hj50WCAO+pe+9uoPZEb40sufxOLSCjZ3tnF78hZ2ygUxWyZM47a14eMFZeeu2eF0GIgFPIh5NUS8TvQmw3C5DAR8Dvlw2g2EQ37p1tRownKhpwWVF2vZPPZyZA63sJqtogQ3WnZqvfjarv2ct0Ixh3O0g6pV4XHahY1YLdHwuCawFKNzUkzjJnwkM2JCJm0EAm5hc4pUYnYZ+ZqOUKwbE7OL+ODaTWxv1WSzODp+BINDI2JPdeGxx8Wc4N/+u98TmQNZknwAmu0m3JReG2SrqrQTocfbW6g6Gxh4+TS0fo8UCXc7gXapgbDDwHAsiFS1AfvyNnbvzoqpcStbQStTwhpzGJtAcGgUu+UqGp4Qjp65gJWlZcRcwNtvfk+cTfh0urSWWEIxQDZWK+LpdAKDTjti5Cc1i+iJexGw1RFya1KMeX0kUSNilxSFUqGBZrEBd8ALI+TDSr6CqcUictk2zhwexdnRfgSdDmxtreLosTE0GxXkFhYB08Yt2tMtMDnZqCQENusViQOrtuuw0/BhcFCIJB540KqV0La3sZPJoO6JYSM1hK2hI/hosyCbmmOHBhCLeJAvFuB0eKA3bRITxPPcleT6VcXq2oqYrFuLrtLsMq2kITwEPgOEMVnkRodHkezukQ0v53ZPPvk0nG4vfu/Lv4dcvijWWESvSJXnJpdoFMlQ5CuIv61OS8Emnn/hGbjswNLcjHRq/Afpq0v+gnDLJfCVJCCVZi+MTM7pTMmCtVm2SCziRMOO0KmGM5bRtNrMK1Kitd49XNysjbqUGjM2zvqdhyFOq5h0Fr7OedwDhZBFj2QWC7UyC58IncSAWiFJ7PqsUGrR8ZkEmIeL3363RwJNh05Q1RjVpNHkhNe0kyhjra373Z05ZrMIjcqK02wsTp05YZDtRH/F3nQvYpE4urpTEjzKlpJm0NvbO0JUoaWT1UrLGzHbWl4CmZCZb0QqdofLizD9OtplmemZXY7Fj1ALvqKxynImb1LRYcWmTJhDFMr64HJoIoDvSacRjUXkZwlhcidN3ZToyYSgwp2C6StqVhMVimtiwGbHZnVnxPEtnYncPLI7c8gOcHJyTnwUWfTosck1gD/D3yWTS24kGf2xS2zsww/0LeS8iLoewjayy7NgXvP9cTERkot5jAJvmpY7FmzBE08JCYvs5tYuPF6/mn8yRdlOBpdHbjDmd5H8QVlDOtkNB23NOHvd2RJLLTK9upNxLC/Oo2SaVzOMNB7vksJ67/4krl2/DL/Pjs9/4lPwOX3wdKeQjTAvbQ9BXwDTb12CvpPDxsYqpB0w6d/cBJ07d05IBFws2CkTVjr3yAUZylPQfXvqNraleyDNuA0uwSGvSzRH3DU67UAs4ELUayDpd6C/OwaXw4DD2UbA50TA7xIyAjdAvGfZ8QllWzpuJ3K1JvKlJuYWdrGaqaLuDKJp80qhspM0wNBgTUchn8EjZ09LlA7rbrVUFEhPmf62pLNMREPwe12Ihv0yFw6HQ7IJq9d1hOI9sHuimFrcwGs/fhd3pxYQjsfR0zOEkdFxDA0Oi26Os1/CaXSQeOWVl5TJukDKLRhaE/a2AQecaNO9QgJluT1rwXC1kHxyHOET3aQjIGoLo0f3IF6sYmdyAu5CCa1MDslgHJrdhaAjgGQ4harTgXU6kHR1w4ikcPmjO2i3mIHnxvLkLRiVXcwvTAo8R89LsjFJXRt0GTjidmDQ5UAXYV2XDp+jjhjPO7sXTRdzBZJsbBE7Ci0nckUnIkGaQpdRKGZRKrVBExsapcf9boTthpiHk5RSaVQEYg263HDLhhMIx1UnVsnuQRN2HhEQzk+dcEWDqNBiy+WVlG7mSBl03O/qxs3lDOaDKaRe/ieYzVSwvboMu17F4EgvnA4v2pWGdFazizPwuV0qW7BZE+sxxhiVSkUEhHFOT1ANzQaTQzTkS2XcvT+NqftTQj5hxzw8MoLhkTEkEkl55phVSMcQsqnV+qTWGEl1Z2Znk6MND/r7u9HXkyKGgMzuJvQGj0lptrgh55rG8ynEOzdTzGkQzTm2Mp9QcgU1NpENMCFQk63Jn1G5eQrmtNYsa53sRK+sAmaNTB7u7joLnKXZ6/AK2V+D1ZrVuY5b4ybFSrdgSauQythDaoSCK+XccOylqw6u80N1okpbbXWUVm3ptEdTBVHNDrnpJzmJhBV26xahp7O4U/pxUOTN8mpByOcuPGpwDpagAp55UYWyMKA2NjaFEt9ZsFjTrZPcWfjkxU3NmdVO80HZ3xVI6OGBJEH2Ouan/D1i2yTL8A/nhJbHGi+EtMo688BoVp1Gb7pbhKu88GQx0ipJMsNM+FKU9SoycH9GaF1sq1Dx+3LDmDuTfUzc6gzNY2XhE58Em0PSB1j48vmy+Olx8bTYUPy+VaxV+VPFTeaPDk0y/cj25IzImttJkevA+OWCyZRWffDBtY6Xx09SBmFXh8ONTDYPu8OlEpLFkFXNSUlKoQ1Qq9ZCs1bHkbFxDPUPol1nlNEqZhfuY6CvT0yFZdcJDSdPnsTMzAx++KPXpVMmOzOXy+CVFx/H+d5RbC1vSgJAtTeBeoD0/QR+9PX/htLarrAR24yHI80dhsxPmOBAEtDtO3dFgCrSFc2OJ554AhubW5hcnMZ2vgjDzowuHRQx+EjRFsmGDqJCcea4uQ10+Qx0R30I+r0IBjgvpAOD0ubs5XOi8aMDDTslNxhSasdusYpSRcfc4i4Wt0vQfTHARcs5BxwkHhh00Pcgs7OGxx85K+ndjL3hPIl+ho068wUb6EnFhezSblWwtb0hCIjLG0IkmkZL92BtK4//+NW/hWFzIBBLon94FP1DQxgY7hdo/dHzF4Qk0ZNKy73Ph/Tzn/+8mF/LvWE0JcaIhBuKEzmDBJwW+oVmo4j0I8MYPj+GdCyIQLaCzI17GHX6sTs1DYfbIaQPtyeAueUN9KWG4fGEUCbpJ9mFWrQbBXccs7Pz2F7dQiISx0A6ipvvfx8763OSZ+nhPNrugl6vYMxnx7BTw7FEDK5qGS40EfNr4hbj1GmE7kLbbsAZ8aDmtiHfDsBw98Lni8DnrGBl8ibiLi/cdTu0VgUDqYg483DT5fS4xZ6Qf5jJx3fKWRe1o5KwzhlZvYkqYX/Ob3UbNI9L9LSa04Wq3wfvwBD24MSVOzN4594CRl/6NM599mexXaqiWshjdX1Z3GlSqV7okgzRxMLSFHxM4na5sbq2LBuOWq0sjOajR48hEo7JfcEE9bfffg9vvP2ekKDOnD6Dl156CUeOHhfpDOUPZK57fV584QtfEJiTbi7CKSAbkC42TZIuNBwaH0UfNZa7m2i2arAz3ouzcGFnKgG52nxDChk/lw2xSTzhPej3ek34Uq1hVuEjS1PBmg92bFaRsCwNHy5u1ubf6gYfhjIfHil1FkOrEO1zDR4yolb14QDhspA5qwlShBc1x7NgT15Xq35Yx67+++BrSQNlrsVWh8ixkvV3zlsJWbPz4+9b63Fnx2d1e52drdSX3/rivzb4QpwTrS0vCd2X/2CnL6R0X2TpmAt6Z5trFUYpeB2zKsbcdxY+qxDILsU0LnVodEmgTyPfIKEUNbdjERM/R5tNdFDU2qVTaem26HpCo9a9zK7arXLwK7EZ5vzPZMyoQqhE9tZFs9p7ORlCwz2Y01lzNK481nEr6JFiUTfm5hYF7iWrMRyKyIzPel3rokrBNQufdfL5UHCnyVkkBbK0F5JJHm90ta04ILman8uNzsLH+DXTRk3liqg5H8kZ27sZxKJx9TVqWjgvJOTMFIx6C/VyFUfHD4ucgfKGGzeuIZPZwIXz5zE0OIjz5y6ICTdTH27fuSkbDtIq6CN4amwQTwz2omdkGHN7OWw02tC9fpw78yju3riFd3/8pjBCRYXJnDiTUsyuk+eI8UzUSXq9PjkuGmnTZDaWSODGnVvgb9YNJRkRco0Ic5XlGZ1CIj4nQs4WkgG7QJ0hvxt+tw1eNxCJ+ODzUWjuhtvnRayrS5h7ep2p1C6Z8eUKTays53F/YQuhnhHAGVCZhrqGJplz0FHYXcej587I38noa7c4A2Zclk3ISH6/G6UC9Xdl0e4lkr0olA1c/2gG71+5jVyxgcHRw0L2GhwcQ6q7W+7jUNQv96uQM5pNsZcSaFTT8Ju/+ZuYmV8wpUFt6DYadgN6swW35mL0uERhOzxO9HdHcfT4CMIuA/lbE9i5cwfprgTOPfoI1tdWUCmV0Wi1sZsrYWZtG7ZgGP5IConufniS3VhvudBz5ilxTSrt5rC+MAePUUM61MLbb31fZiWUndDv0qhUMO6xYcipYTwRhqdVQ9TthFujeJqdtAsOpw/OaBzNaAItTxCFchOFnT34qhX0Buzwa1X43W00i3nY6nXE/QEEuFnx+VGsUKDfgF2jKFsX0wQX5+XsnKpVKYK2Rlvej40WWz4valEvnOEw9Co3vh4YkTTenpzHnb0Cuo+fQ/+Zs4gNDKDabqNRa8omazOzJ10ZN0ewNTA7P4EA45Z0QxCrnt6k2ARS6E2nD6Y63Ls3hddefR3ZvSLOnjuPZ5//mKAWTEcQ2ZFJfrty5Qpefvll/Ic//mNcv06WJ+97doqk0hvoisdwaHxMFt/NNRoYLMEf8CCdTsoIh84rLHTcmHPmL1IEZvdJDJPi0nFjzJ8hFK2gTUtyoORYnWuyte52klj2+QD7GmdF7rAIHZ3dkFUIOte6zhlg5xpvrWX7a1qn/K2joVFF8qAIWoXOKp7kaHDNFla4CX0e2JZ1EloOqP0W4UWKoMX6JCpi/p0oJO8tMcLusJKWtdms4BYMbJ0f2Rg889wLBnejwpgUvM1U5ZuMHiGoiC0VcX7JylaU/H/whi1qqnrzqqtnkKbCaVXWr3LuVsXBhPbEn1iJodlJ08g1logKrZgSBB48NTBkWBHGpNaHC5RIA+QCUNKgyCqEGSX13WL1SKf5YOSSggEsuqt5JFYsk3Ke3JdZqLLEwudENlvA7MyCQKz8XGYj+1IL0w/UbOl5LPvnR1PCThY/DqXFUcGkKVuO6gfn0hQDEPaQwqcgDpUHpiyEGPDL+djS8qrsQvfTqE0bNl78WqkKt8OFsydOoSeZwvTEFK5euYyRkWE8+tij0LQWrl79QCytlOkAtTDKAWZtYxMfe+YpvPTEo0gPD+IH77+LzXwe3ek+hL1B/M03vilSAFoXiX9itYJkVxeyIpNQA3lugnt70+KGcfGdiwLDEk04fPgwXvvB9+GPxVBqkBFKmnFTHFx4JVweCtGdCHlsiPtsCHptSEToXcgkBx1BD9CVCMLntYm2zxv0KZ2W2CWxqNmxtkvIu4bpuQ0sbeQRHxwHbB4FE1P/16zC1uaivYHzZ04LjKqT5UravFipGWJfxWvDAkvKemavhXfev46JmSW0NDdSPf0YGB7D+OEj8Pt86EkpswberzwfzLp7640fy/fu3r2DX/v1XxPY8w/+/R/gBz9+XeAe3oPM3JPCx3y5Fk2qXTg2Porxnm64tzLYmLsPgz6img1JEWiX8czLH0OmVsH9W3cR8gexvJPBzflFtAjb+UJweALi/1n3xlDzROEORlDN59HK7eDZE4Pw6ll8/RtfR5nngkbMhga60I7YDAw5DfQEgnjs+Chuvn8N0ZgT3kgAXdQbxnphGC4Uqk3MzG3JPaDVyxhL+NETcMPdLsHeyqNV3UPQ5ZKiz1zGvpFh7GzvyM83KjUxduDMlOnmGsXGLic0rxuZUg2r29tIpqJIdCcRGx5G2XDg5vUptNs+uAbG8dbCEhInjqPiciE5MEChGtK9fWhWyKJg51ZEvl5GtCuCnewmNldW4KbspMZZUBsjIwOy22RHPjs7hzffeAelUg3Dw2P4+Mc+gROnzgqLU8mzaA2o48tf/jJ+7dd/VTgDoyMjeOfim/jqV/8LgiEfSsU9jI+N4vChUZRLBVTKZYkAY9EiYE00iiS7RCKq5DpEJpw0k1ezdS6UkoxAfZ65gSd5hRsBQpwWEnWguTuQhlldndXF8b/Wzx8UswNyx09ieXYWPatT6+wGH0DpLBzULCadhfHBv3dowjtYnKrQKaa/JLM3D2QLlsCdxczqEHmO1Pqu5pZW46QgUsUeVWigiowSFr2Z7GD9PDfTnZ3eA3DvI+cfNTpfmJ2XVDYTMlTtpnpQZX8qQ7kHC19n17ffJlu/bxZAq0KLA4H5GrITkV2CLqw6Qq50HmGWF6GEzG4WO9ub4louMgJCn4Kpm6QocybIzsOCBeUCm6JwVV1VZ9bZ9VnHqC6y5VEn1q9m2VPnQHYqIuJU+sYbN25JKjC/RnKJdTNZF0duQvHYVN2u+n117jgjEoaWwyYzSjVnVEdysNNSxyMzK9NuiMVPuTYoA222+mSakVnGhZNOIOp3LKcbTZh9dHs4e/I0EpEofvjdH4hg95lnn8aVK5fQ25fCzVvX8fJLH8PX/+ovRJpCNxg6sJAg0z88jJ/+hZ8T2y2G225urMuDe/vWbcWgDQRE4sBE6mgsioA7IIWPkClLB6HpT37iFWxtrZvRTir88fSZk7j45hswXG6U27yf2E2I+lUKfSzRJYXPTyd/rY5oiMkVYXjYBRl12NsVxCOc2djRN9ANfzAIl9cnRrZkMZYaBqq6hqvX7qDZdGFiZgWhdD98gSjcJNO0dYm8ITSb31rHyWOHxaC6UqEQXUOcTj59vYjGu+RBohHBWxc/wJUPZxGNJTFy6Ci6+/rQOzgoizo9MOltOtQ3IMSZgC8sln00FXj77beFWEXSxCde+pj8/e133sbv//6/EyNsOs84DJeYGNjQxJlj4zh9aBitvV2sXP8QgZ0cEkEPbCz4fh9KtQaabQ3pkVH81C//M/yn/+P/EhlAYmQQlyfu4+bcElyxGKLdfTBsQTgCCWwVy9B8IVQKOTx1fBhPDAUxd/syZhYWcHNhHU2HG4V6A269jQFdx7jfjaimI+LS0B3yg4HI7ogfWjCKTLGFdFcf8tsFhLwR2OkpW81iKOFGyNGGo1VBu5oXiNRucG7qhOZxI9zVJfT8Bi2/qAWlDMgMSiYzt6a3sLCzg7tb2xg9cwIjh4ZljtxuOPDq6+9jcimD3vHTKCYSCBwax0Yxh+OPnsfA6BCu37gBvy+MZKwX9haDkRvINQoot+uYm52Fl100N2eVkrAmdV3Nha5+eA0z0/M4duw4Xnjh43jxhU/I9SdiQCOK3d2suDeRxNdqN2RDMzI0hFDIj0uX3pHw3meeuoDHHzsnnIPZmSlhA6sgV4cSVNu5ZrSRze7KMzPY32f6ZbJes/NVnpssjHy+uQbQWCJAWNftlrXC6tD4+5ahNBcNi7yiooQOmIpqPXrQ2KNz3bNmf9ba9OA6ePB71vc7O7wH16mDdcvqxKzjsD63uj+rYO13bpx6Mve0aRYvFkJzRtg5A5SfN52sOrXgndCoek2Y2sy6BB1YhU4x5hXjv7Nj3Sf1nD13/sHC16HdsDoqEYdLx6dEkKr8dszsTDaRxcaRk7AvTrSMydRYT5hMBiElOoMExZS2pyeFaDQsOyFmKRUKOZXZ1GhIN0LcW5IVTKNR7swFIhVc/GCWtw9lWhCmJQUwD1kKIAuOOkB100gxZyVn2VOzOpOYq/4uxVZKi8Cdas7mEnmHxTa1ojfU3E69v87Cx9+lwzy/Tu9Ddn2mGmJ/n6BuHF4kRcxR8wB2w4Q8bEJkoc5NaQxt4t6wsb6LYCCq4AwRlqtz5OTkrN7EY+fOIxlLILO5g/v3J3Dr9g3pmGOxkKSvJ7pi+Pa3/06OgRClRjs6mwOHjh+HNx7FO+++K6G2O+sbAhPypguFw+jpSwsRoV6rijdpg8xGf1iCPsfGxgR6oGXTFG2oSOIw2rLTP37sEOZnprBXrmC3XJOoIs7l6EhPowHxwKyWRcbgsdFD1CkGxCx8TtD+pIpkIiC6Pn/YD3fAj0CkC6AFFpxccrGVzWNmZgVOZwgfXGlMySYAACAASURBVL+LaO8AvN4APDanpDO02nUYNOFeX8XY8CBKZbrXaJJ4QbG9zeFBNl/GxXc/wPr6Fvz+KAaHD6F/cBihcEykMkOjQ4jGw+K5SZShUdexurKOp594Gr/zb/4NfuULXxC5BBdSmjxQF8b7dHrmPj7/+Z+XbDjOYHujXRgd7sNgKgZjYxWO9XU0t7fg0wz4iHQ4WnCFfLCxW6rr0F1e7LV09J46DRtcuHv7PrJcLAf7UIId04trGD95BrWWDf2Do/jg8lWEE73wOBr47POn0Fi9jXpuCytrG7h8ZwYbVQN1zj5bTfQ7NAy4HEg67PAaTYScQJyZhiEfAWDUdScKdRucvhh2tjaQ8NrQF7RhIGDA0SiINEWyKklQatfhYpq72weDMCb5jeUqwr4AQok4NC7qIv3RsLixjon1VQSHB3Do6ccQTXRhZzWLN16/jNW9OmreKIx4EnpfN3KtJuKRCD7905+C06vM2u9PzgG6C/FwTBEejDr2ikVcuXwVyUBCZqk0OKCX5sTEhJD1GKhMM+mPf/xlPHrhcSFg8dniuIcyLeqSmZwwOzeDrmQCxXwBZ06flOiorc1VfOlLv4NzZ0+gUsyiUNiTe1y8ZEVEzS6OTHIrrFslsvCZGGBwsLC7rbQEJVsQ/Z1QDpS8gpvMAzcVteBaxBVaBnKdk4VdTKsti0OrAJrrWkdRtNbFToeWhwtWZxHs7PQeWKA6Ptlf335CNp9V5Cy5wQM/yzwJs9ARnZL4J3PmZ3V8+3pgiW0wC45ZY6zC13n83GgQliYjV6U+cP2lG9iDKRJWAyT/PXX6EUNIGNSdiX9kx2xuf5BpUvcPoFfVfnbM9HhOrAOWRZw0ZYs1Ke7uyoaMDKueNEMFVXfHoNQ1cchYV76T9N4jPZ+dnaj/Sbw2KzeJMNQHkkVFw1VVmeVyqDb/gIzCrynnA9NU1TwWyyNUiRs6dB18UHWyLhUGK9+lqNucm/FBzedKWFpcMecIETiFpanacdmFmbPQTmGqijxh8VSDdbIqKZqnyJWEDosCrHZmbH8IZ3IGoLpC6f6I94sbuynN0Gzw+n1YXd6GxxUQizWSXWTAy/kgHeRJwX70cQz3D+OLX/wtNCplPHLhBEaGh3Dt2nWBc8iIYpfGokSCEWEXsmMr9SayhRIOHTm636WGCaO5nLhz775Q7ze2NhHzhHDu1FkcPXYCqZ60zFGuXL4k1/no0cPIF/Zw+dLbkgvHYNann3wUme0NNHQdKztZlOsNJLriwpakTIOFr12ryIzP2a4gEtDEBoySAidtrZtl0dL5Y0GE4jFoPj98sW60NTeqxRI2NzakCJaKDWxu5DG7tIZE35Do9ygCDzHfjZZb9RpWF+dFx+dx2xEMByW6Z3s3h3cu3RRbqkNHTmNoYBSpdDeCEZ/Yw/V1D+Ds6bNCZmA47MbWOoZHR3HukfN4970PcGhsHK9992/x8Y99XMJmmSZOCJb3PrMR6dn4yVdelgXwqQvncSgRxcLNa7j+wx/hyYFuxCVWtCn3vIvaUI8Lussl7js0hm77WPg0VOFBrgHEuweQL9ZwZ3cLn/jpn4U/lMT08hru3r+Ln3r5ZSxNLOC1772GP/7yb2P+1o9wciyGhcm70Jtt3L63gEuzeTicHni0NiIOHf0eD7ro2aqze6kjHfUg7rIjFgijqduRaRrYKjZQ3SthLBFBf8COLncLLtHA0RGlBrfdQDTggkcWHgNNksBgQ8wXUHtNlwehdBrZ3B6K5Sp0nxe2eBiRoRSqmhPh7kP4ztdfxb21LGzJNCr+ABqRIDJGW4riuRMn8eiFk9QzKTa1w4vLdFOh3i/ZhVKtjlK+hJtXb8BrOFGqF2WuzGI2PDwscDu7+Vu37uI3/+ffwqc+9WksL63gypWrKuQ21Y3unrSY0vO6ffDBBxgdG0G6Oy4mDx9evYJ3330bmxtL8MrjzxELE9CBVkMZKUtKDVmYLpd0mEQGdjM78rXBvj5hfRLOJPGNsiyao/PRJ1NZujvRrFnoj122FGo9s6ZWat2SDzFl7nB7eqjj6/y9ffG2KQ2zCpT1WmrzfbDIP1wAO793UNwezGjt7CalRJjFh68tqJ/VVlijNJ3PtWV1plifvD7i2cnf7YA6pcZYRbMD/rSOhdA9NxhiHEIk5Scgk9Y8VTtx+qwAcgraUw+p9ET7UJ058pJ2y5zbUVdn/k+6PNot7fs3UrjJuZsSOXBHQzYUheUkOHR1xQXuq5YryO6p1FzGt7CzkXMu1NaDtltptw8uBl+XmwBL/K4KmSVKV3Mw/rwUEWGFHmTwyZs2B2sKhjQt0kw2EfVU5tRFdYGmQ4xk3zGCqdHG/fuTQrGmRKOLTuwWDZN6Q5IZ5HfUBbP+8CKyAJMNxmOjITQLnxRmIbpY7bgaRFssLvmv6cKuCh87PjNR2e7AXrYg8KTLPB713qmJow66jXRXCiGvH3/2p/9ZjJ4/86lP4M5tJkbbxbORgl4Je2TeGAknFPmbUDRJ9iQakO0Lwy52bOVyDV1d3UimenDk8DH0pLrhYayJmDQXkMluywPOXDKe3/GxcSzMT2Ny8g5q1QLOnj4Km8EC58DmXh6Vlg63P6iytrirZfdUKyPic0siQSLkRFc0KMxHOwNK6xURI9vp3uJ1w+71whUIoaFrqDcMGDbqK+3I71UwP7eKvVwRPX2Dypi6wUWZXQZZeMDqygp6e3skFqpYKiCTyaJcrSMaT6Er2Sf6se7uXpy/cA59fWmZ+Wxv7mBhflFE7R9c+QCxRAz9A/146eWX8dr3fojnnn8Gme11XLt2Fb/4i/9MXk+uF7WjrYYwT//8z/4UlVwWuZ1tLM3OwpPL40wsiGBtF26dg/qWbCz43LTdDhF503eV/qYFhx1bNTqChLFUqCBTM9DffwRPf/Yz0KN9WMrXcfzkYVy+fAnbCyvIzM/i+XMnMdabQnFvC8X8ChzNDTibZczNb+NHH22oQuTS4G1XEQKQpkbSo8FmVMVUPN7Tj2yxiaA/jOzWJkqZHRzp6UEYTaQpoqe/pkuxixkVNNKTQrtSEJYsCxOfN2oAaSbBHbjXF4TmdKPY1uHq64ErHuOFF1OBQHocd+6t4O9+8DaaXV1oRJLQYklooQAWVudw7OgYnn3iUQz0p+U+b9bb4hxTbRq4NzOLXLkKj8eP1ZU1TN2bwvLCEnb2smJZ2D8wIPckZSU0iObH6VOncfbseWEdjpEBPTQizjpK26vIaF/9f/8zcvldvPjc0/jw+gdYX10W1IROP8xaFAkWWZuE4zmK4CbYlBsoX13F3CQZq5gvSkRVd6obya6EkiSAZBfO/0zCm2mqYQnWxYrLXEqsdZBPi+ri6Pdruk2Za4i1dqoN+UHBfJj40glJPlz4Hia+/KRu0IIyBXlT2/99YosqoOqrEllkseRNlqYaHREzUt/jmMVyaCGLll0gWeeqCbN+X8lFLMszqwhywy7RdXSSaiutoHSAZudHuM769yXXx4TltGNnTpmKaqt74j+gTErVL6gUAvmH2L1YOgRzJyuFR4IKW0LE4DyOsxJW3WQqKcnC/JBuIseZ3QbKxYJYBvGCywnrcDCQiyBiclVwD6BJc05nfv8nDWsfaGXNM8/30LlTMt/5wcDUumz8OfEMNX3UzPmhikCSfZPAndPTM2i1aYhcEYGyuMeYVmv0gLNbMKxKOVQdowg32Y5zCNuA3+uDky4YUtSpw1OdHncWhDWly7MKoKXdMY1pZScpTDBS73VsbGwhHI2LTo0MVAFlqYlpt+D3eBAPxTA1OYl6pSqibMLI/JxzLTq2WMdOurmAVQLtKk0lhcCMkKo2WjgycgLnzz+G8bHDYgLAm5IzEDJClxYWkUzGMDY+DF1rSQBsNBzDRzc+wovPPYNv/te/QDoZQjzqF/kCnE7kKzU0DAdqhtJLyk5Z09GslBAJeOHgrMlnQ3ecAn0Vt8KiPDw+CrqG0n6NnS67SW4oyi038hXA5w3h2pWPJPtMwcZ2RMIRnDx5Qgy8WeBo97a4tCyfc3YqKSJ+P7pTPXKtaMQ+MzOH559/Hl/84hdx++Zt8WNcWFgUUsTLL31SOngmmzPhgx0rNUs857Rc+w9f+Qq+9KXfFXsreYY4zK+UMHP7Br7+n/4Ea9MTGB8ZwU65BW+5jiNuHSk9IybQDsNDMx20vQYML63BfNhe3UGDQulkAhWSH+x+rNabeO/+KqKxfizvZfDl/+ebcPQcQjSswW334fblq1i5+S5ePH8Eb7/+Dir0K9ULSHl34NYZkpvHO/d2UWoyqUFHxK5LQn3AZmAwHoJXa4t8wDV2ElenVnH68DHceusHeLYnhiDqSAec8Jf3cCwYRjRC/9MyIgEfuqhx1dtoyPSA7Fg/trMbqLaV00l5r4RaA0gfHoFveABNj1s0jIFQFzRfL37nD/5PaIzxCnoRGTmBfNuNrZ0djI5144kLx5GKR5BKp2SeQx9hzrtpXJ3L0wZuEfcmpvD++x9IFFBv3wAOHz4iBYJaZZoWWGxxbs6JoPzr//W3kUylMdA/LHmPHBlEgj5hn9IJZmF2Eh9ev4zJex+ZhgnKVKMtEL5pKUj5kcnAtIn2UEGV3GBKDh4Z6oSQvV6BUpmLeejQIbl3WFy51koAtY2m91WByDuZmIoFbjYlYnTAdVFtllWKg0KcrD+dnZrAoeZasv8DHUXx4Z/t7BA7C9Y/fG1V2Tqtxx5+Latodb6OCM6FQkLio4LHCVEr1xcSVZjMrmZ3rBGEqiU7VZoxxbVQ1pVmRJFcB46++A1VqzhDJHzKj06tuZwh6Xba+AmFT+q16qIkIFBVXNkhmAJGq8oLdCEVmRAbF3gekC50YF5sznyiUQrMW9jZ3sL2zhZ4Y6jdh/KnlJPScSGtm+lhNs7+rsQSvlut/kMD3s5BZudOxfp6pwn2/sU0c55U4VN/GBMk54kXqa26YTIoOffZzeaEPt3XPyg3KcWv6udVt8fzIZsHqxsk4aPN9l0XCzMOsJk2ILtEc0apLHlU4bOIOhabyyp27PisQbcUOJsD09NziCVSsNmZIMEW0vQv1TTks1kk40n43R40qjVp/fN7u7j41psC4/LG4rHKUFkMddT75+yS1HLCdNEY08UHJIEine6By+kRdu3M7LS4kTBpmkQGFvbTZ0/i8OFDWFpZFd3b0vwiHn/0PP7uO3+No4f6YENDmHw6reA0OxP5UCbMYeog2dXVK0WEfTSUJmTmRDTqF+Zfm1Cyx4nhI4ck1JZMPa/HCxpv6Q2KZbnY+LC4sIblpXU5FyT+0JXm/IVH8OSTT+LNN97E9es3BHZdWV2VRZkwLwsfNZo8t1yU1tY2pNCdOnUKP/25z+H6tet44qmnxLOVsNjnPvc5YaxyIVPXRgmQLVLY//a//z6+9KUvCcOVD+nO1hZu37iOb/3ln6O8tYaQUxNC0WKuDluzjmM+DadQRauSZwSdbMAMjwFvJARN11ArNeGiU03ADaef9xuw54vhrVmGONcxdOoMtHgvHnnu4xjtG8D4kXG88f3XYC9vwqiUxVR+b2cbXb4G3LVFeLQqVrYKuDadQ6bUFBlRxGmTCCC73hBiS5jxPP4QNuHF/eUNJCh4z2dxLuxDwN5EOuAA8js40deFNOOjGjVEQ0E4W5BMxaaI3d0wGjpqzZqkMticdrEQrKONxMAg2iE/8o02DE8ABc2P2c0qvvvudbh6kvD39iKSHsLi+q7IREZH+3D8+CG5VtFYQBnUc9PJrMpaWzaiN27cxjf/5lvIF4oS39Xf3y+bxN3tHSF3cU4mmzrO42xOzM0t4L99+9voHxhCqViWmTVhSKoO6BC0vDCLqx+8h/nZKdjpXEPES2/K9eazYxUVcV4RAbp6dlkYKUuwnl8xkybT0+A5cWFxcVE2wefOnlbzPUp5ZEyh0K2D+WAH0mUWPumiTM2fFDumFHSshQ/Dk1an17medhZAWeseYmx2fu2B+VxHGo65Sj5YHzr4IerfexAGlfVUCCtEwRXDkz9BByNZY/l3zvwonxJIk2tTU4z8OzV+kgRiFk4pvmSYM9CgTUMPtlHKI1pSaGR+qPyhZTgm9mr6QeGTgmN2dtbsjO2mGlCqC2AFALKoKThPQFz5eyQaEh0LB/fEtFnYcrmsROmQbSXZc/ToY+GTtlx1FQqmVNlY8ibMk6dugAPs+uEO7+EC90BX13FlOwupKvgqLLGzKO7j0lL4zIvVMc/kDkT8ORk2WqljenZejLwJ29D9QaWKs3qroic33z65R0GanNtQS1auFIXQ4XYrw1mazFo7Np4Da0dqefFZD49yceBDYsWOKDu1rc0dNFqacnKxMRiUNky8uNQ31SSZIRwIo4u5gaSgG21859vfQqtZE5hZrqNAwpDOrliuIOCP4NDRIzhy6Jg8vAwQJhmAdPFbtz7C9Q+vShK2zWGIAL6nuw/3Jyckz4zp9Ts7GRTyJWHnctd86dJbOH5iFOViFh4bDb512Dx+NAwNxVoL9LTn3cAFuFkvI0ANmcOGcMCBoJ8BkpyBuFCsVuCg5CEegYeRQQzeDTLRm7tCDVNTs6hWmNWnoO4L5x/Hzs6udG40O/jbv/uWQLa8jix4aQkfpQtHBZub21haWtq/54hY8Dx+5jOfwcrKKj772c+KETmhX+7UBbozd868LhbrmAjB9PQUBpmLuJfBxYtv4/uvviren41iHlqtDJ9NGR3vtG3I7m7hheEenG+XEPN44PVHRJYBty6dQ61QRalYR8bhRf+xYeztrKKxV8FWohcnP/eLePuNGzJ/m55fRDzVi7A/idPnj+K5Z05ja/42Ju7NYnlpGahm0ecto7Y9g3qtgNXdEpZ3gM29qtzxAbuGICFmjcbXOgKMB0r14KOVDVSqDXTZNRwNexGqFxH1OBEy2gjTbs7WxNOHBxDg/S1BjDo8ybgwe+21NhptDbWWAZfPB4fbhUKlgBblKz4X3LE4DF8AE5s5fOP9aRjhHqRGD8MeCaEmSeEesd0Lhb3oHUjD6w8i1dOHCHUtHC0YusRtLa+u4y//6puYmZ0XE4XhkXG5jtQkFwuMG1ObQTK8FUJDCNaBexP38F+++lWcOn0WqyvL4qkZCnhRK5fw7ts/wuLCnECeBGJF78lFmJt801JMEhPEJcouEg12YUwN4X1DrZ6yE1Pf556Sxg6KpW2X4sfjO3PmjGzAxPiFayMdoX6CufKDm/iOVAITgessXv/ozE6RLmQ135eUWY3Dw/M9897eXxs7usTOwtjpttL5s+rZsCQJB0RI+V1uVqVL43iCxU7Bmzx/QnZpMJNPscO5oW43FZmRry/ORoRPzddXm3YVDWbQ8FZWcEVP5JrLTbxwLyyii9U4HT11WkqwVcjMDZGqqOYszzrpXHyt7CPuSsQUOtmFgcE+JJNd8HiccqNtbzGNuLhP01XzNlNgbr7x/R2yyay0jJ737cQecBBXJA8Fuz50Es0L11kkH7wwB8wea9cjCQ/yOnwAFPFG0WdV8eq8yeRECmlFJTPzY2pyVrLemJsVjyfkIZLzJTFJvEBK8K/AeTUvkIXA5kCjWUezURfTan7Qed0qfCobSz0YnYWvs/ipblBtFMQrtd7G/OIqYvGUFGNT1KhuBL2NYr4kdHI6+HeFI7II3LjxAW7f+lAJPE2dZblcRSo9gGPHTsIfCAE2h8B9e8U9vPLxV4SY8f0ffg/FvRzSPSmMjw/j0KFxc5PjwuTkfVx89yJ+4ed/AfcnpqQbYhDr7ZvX4XJxY+RBuZSFl+eNOm0aBTP9ot6UXTt379ws1cslEfB6mL/nAQIeSl6IjtL9o4lqvYkgZQeDg6L7q9Yb2M7syuK8vZtFVyINGE7xVP385/87fOUrXxFj78nJKYEmGYzMeTN1okeOHJaA0T/5k6/I6/N8cs7J681iRkLEb/zGb+LMuUcwOjIsCxTJCrs7O1I4KetQMJIm75e/XygUsbu9jTfe/BHeeusN5DIZJBNxMOxV49yhVIDGDojEqEBUuvKjAScuoIao0ZLkjQYXAzcz/Dyo1RxoaUFUvAEEuwJwOhqYm9mE9/Sj8J94DIH4IF77+++glNlDs6qjr38EU5PX8Eu/8Em0yrtYWdrA+vIijvWHYNubhVunyfIuMhUDe0UblrcLooMMu+iM45ANB8N9SUpwx1KwR2IoFwoIVPKIow5XrQh/GwjbHUiF/dD0Mvr9Lpwa7IXT3kLbZUO53UQlX0AqFJIkjnKtBX8gKKL5Kl1gYhG4wnGU7B5sVFv48d053M+5ceHFl3Fj4i4OnzqOV1/9Ll568QW06wyXDctsV3P70Td0SLIEGRVGzSnlIz94/S2R1VCP5/Z4JBaN0KZk1pmMcOXLaZorapyLe4R89bM/+7N45ZVX0GzWYTfqmJuZEIJWpVxCwOeWjb3S3VqzNNOq0NTaqm7P1NuamltubPe/7nTIBlcstcwNMuf1XIyJOrD4cfPo93lNn1+WBUWSsbrHB4ue2ihbjMnOmV5nwbN+v/NrFklG1puOZVTNNNVO39JbK62p+mMtuT8JFlXxQFbSuoV6WWjZAWq2b9WlEt1U0eNv2ujFzEKnjoGvp5xZ+N8mGq2GdHwHTE8FiapzoKQQ7B6ZockpitU4cellJykMT/5bUstMXSPf5dGTZ0TOYOGkVrdiaeHYwvOcKAfzFmKxqHR1AwP9EujqcDAePqeSy0sFlcnGm4UEc6eafyl+pyKLWK23tTuQhZzD/4fsw6zi9TD0ac0c/zFI0/o964Lvw7Id+hdr97BfIPn+hKSj9gv7kg1zl8NjpBGuJVtYW9uUmQILX09Pn0CYlBuo7kn596nG0Sp86oYQ5ie9CSsl6fhY+Jg0sB9BYg6orXmBtVt8+L8Hjg/cYfowOTUvMSxOJ8MwHRIIyurSbjVRLdfkzrWDidsOCegkbLO6soD333sHtXJZ5lMU8v78L/wSZmcXkEx2C+WdiwUfSt6Af/PXfy3X+twjZzA6OoLt7Q1MTk3IPREKRvHYY48LXZxdEdMhmF49NzcjPpfNZgmajW7qdAuRu10IDnTfr3L3xnuMFmZoo1ouw+2ww+/zwNEuS0As3z87JDrWrG1tw+n1SjICzyXZhNxg2NxeWWC5AWDh29srYGV5Vdivfj+LXUqYrGOj4xgeGcbg4ICI6vnaf/iHf4jXf/hDYc7KZs9cCFj4fvd3fxef+sxn5WtWiCkt1Pi+WQTZ4ZKiTiiNDNm337mIq1euIJvdFmu0kN8nsVAuuw0NJt3TtahchM5Q4mAEjjaF48BxrQZfqQCb3oDutqEW8cAR6EbTmcZe0yvi6O5UAHVbC+geg6f3KHLOOKrhLrRbWSzcncTO6jZczjaePHcMCZ8dsxM3RQribZdQ2pyEr51Dq1pEJl9GueVAJtvAbqEqNHC/wy65kV2REAzirbCjBAdc4Qj0Wg3xZg3eWgFeowVvQ0cqFEHQQ8uzFnw0Fmc+ZyyKhfweHDYXAjZ+rw6Hh9fSKwttqVpDxefDrs2NhVwLfSeewDdefwfpk4+g7YrB5nbg3uQtDA71oL+nBzvrK3DbdRw5Now2k8ltHqR7R0Qz+vrrP8Z7l65KFBQzQYOhsGhbqZtkp8U/7Nq5qPN5p2RBgVSGzN64yaJG78Sxo/jVX/0fcO/ebdy5eR210v/P2HtASXqd14G3cq7qVN3VuXtyAmaAwQAkQGQwCJRIELJkUZa0K1mBOlqJPMqyV8G2ZJGUZYVjaX2ss7a5K60pmqJEigREEQRABCINMHmme6Z7ejrnyjnuud/3v6q/CwPtNs+wG9XVVX/9770v3u/etKWJp4xCRF5z3/NMii2SoFSZlSQgkx68Vb2xeu+mXcEAzowhUB+QADljc+RMuz1YWl6Wvh9J3YkkFQUHSxdWMso2aEUd07ud0N5EYC/Cs6NLx/2r6jb61VHq03lCuS5No6yMydLclNj4vRMOeyvMXhYVS2o5KL1udVbqAJVzU/MCp1SADI8VZx/FyZH0gyNtdIp1C/Vp/U5f1wgPaNlUmFvqSgAu/J7SXuJraalTAgEb7sOx//CxFheXXlHFUJV0lZGOKT/yDyYmRoV+Z3pqQoAApWJeJFZI+Eq2eS6s9rd0NIKpv1YVOzdfUnmnbqDOJtLZuW5H13ZK1u/M3Ip5rrmRZqFNNPLuNL8zwGgWwP69/eY8KFbd3v4e7SinpeUSKXeWKrh89QZcTh+GBofh8ZEZxAA5rR6f5fj4eZVSjQZVyx65bEqoy/x+Kg5YGn+2IXvTO1CH11FoMFqHJkPk77kJKCaaL1Zk5owoTxXSVWdbzBXFGERDUTj5OxIFh32IhHz45rPfwNb6upQXUuk8Pvih78HWdhLxIaJVgVdeeQUPfuADCAYC+NJff0kc3pMf/QjOnn0TL7/8HZw5c0Y0yZgtPvroozh79ized+/7hTtvaWlRyLCXV24hHu9BvpBGo15Gs8rhXjfCsR7J9gh0YfNElNEZpdWrqJZLkmG1WlWVdOGcIaHvrRa2krsW2a3uM47DsJfn9gWQKVSl37O9lRI6qoMHDyI+NCQcr4SyCzDHHxAu0qOHD0l5kobp+eefx2/95m9KFtauCgDizFgm/flP/yICXh8uXrwomSDVyenYWcolknd+fh7f+MY38MUvftHq/dHIUuC4LpIyQfJOVqpwcaC20YCPquO5nIgH9zs9GKgVMY4ihrwhFGpONPv60Iz54QpHkMpWUKm50T82BicNQa2J4N3vRzI8iu1mDNmyG6NDASQzVCmoorT8Fs4cnsaVd86jmE1iNNyCt7QFV3ELbkcN2VwOOd6nqgu72SJKdSfWN7cR8ngQC/sQDbgRJMqy4UDdE0SNVFnNBvpYiipk4ahXMRgKIR70w9uoIOp3SwBXqTTQCvbATQ3ARhCuahmu1i6czjp6KeXVciHdcGKRqhbZMvLOMN738Idxa2UDscEE/uBP5u8TAAAAIABJREFU/wynTh3Gvqk40CgjvZsWFfZ8IYWJaSrERJEvVbCxlcIX/vtfCzn98ePHEYlGBbDEvrsE2ERHWh5CzpGHAC4I/yWlyYi8rJVLiEb8OHrkIIaG+lAuZoVwnYTWIkpK3leqclhGWkvtioSmU+WeIWglk9qVPZgYHJIeXxvUIlUAVU7Q0Swl2pcAWiR2mP2xvK+VGyrebG7vyAxsNBrWLNOq/PD5VGNQR9JBSHZspvFYe3t1djvIa5S/b5N4KbeyOCLLk8rzLcfHbwLesdo9agMtEW1bxc3YRlMxs9tSPiblyy7tP7Xb6vAYcHMemWAzYiVY4iRCtlKuCAhQia4VEWyBMYXxRd7P4E4sdjABEdbUwZlxCFFat1i8FFmvH0ju/5Ejx1vi7EQd3PS/GrJROHw7PjaGYVFrIPt/WcoD6VRSkYpkYfCRdspie+FSWjRbVGBw8s5ZtDGWa2s7D3FY9hT7n2iwmkXvdkj2vp89AzQ/W31UC57coa+xzypqd8mSg7FmD+Xc8H+SjluptYVuZaRBdvD5uSVUqNfl9gkqjJuY90OnA43aAgEo6rzMuAivmcgtQvOjBAoEqfbArEZ7dnanZkAuHfoi7XtKqdPqMwjSqeXC/M0V9PQOasmA0ajLKc1dVm7ZZ6UgLEETBJAs35rDyRPH8Y/Pfh27W1vyfC59tKdflBQWF5dltojXEotGpcT3j9/8R/lsTzzxBF78zgvIZrJ46MEHZT3Jt0gRXlI6DfT24+q1azKzyOh1enoCu6ltFIs5FJjxWBBvOionnR7fm8wVVp+X18yMmJlUiaMPLuLrNHpjYEKSZ27oxNAQSrkCfFQiKHNgfgelItVDPBgbm8bQUEL4GI8cPSwkCTws0UiP0BqJQSSCMRzGUGJQHNpnPv1pMUY8ZDRSjBQJJmLJ5bd+87dlL3DmMM4eX7xfyqcXLpzHM994FisrywKGMUKgShrI0jaBURS59chIhoPE4GTmb9bh4Oep1eAv17HP78GhoBP1cgOD0yfg7h/CRmYbW7kM+uMJhENRBHsiSOw7gLLLj0vLW3BN3IXzq2X4fUNwOmtw+dy4fuk1fN8dIWwuXEMmXRSy5rFIFc3UAoKoitI4P3+1SlmXOvLVmiAqk5kyUskMgl4HBntDFHKCx+1DzeVFuliCFw6Mh8Lw1OviiHrDPvR5HIg6moh43Yj6Qqg6vDj5+IdxcSOJja08YqEwitlNBP1OhHw+MDHfaXqw4QrBNb4fFxfWcM8978O1a1dEqTyT2cFgnw/9vT7sbGwg4A1jN5UVkgOWrNY3NrC0vCL7dIIsKrFeKStz73EEREZipH/Fyo1hciKa0it7VJURGgj6fCIcPNjfi3qthFI+AzhqOjLDBSNYhE6MVGIiT8ZsT+WLNrY2Ze+RmYelM5JPM+AXfk1xcvyu6ug6g6ujSd0lQj4uDsDCNdDop9JprK6ty7jXcCKumamU/ykc3MnU5O9sHoYqMbf7Mg5Hkw0T/CszlRh/A72zgWYUyWdE2/bKDAkxh9WWendioNqr9hEuK/ZoO2u1yTqypiVXAlGAYrkiLFCNGkkuwkp1F/BLwCg+SeYjWS1SvImhVtQxrIoE+bQNtMleAvyaJPR3yR4wDpBnWkqnsi8syOHx40flXij6pSFzLCeOHcPk1LiUrYr5HLY2N7GxuQ5OH0gqLuAMr0TnZiBQ/ZhFiCrTcNZMnOVxtdelZQdTuut2aN0LaBzY7Z7XnfHxOd3RBSMKYXexygUmMjEQXN0AlksWiLJuKVMeNRu2A9nV2ICl2e2dtGRH2VwBBw8d1eKBIG6tUme7nqyPa9Zn5JBayGR2EY4EEIsELWFJlkv8SiRgRVUm4xMBSpZvpOHPDFARYwbiS+DH7OwtRKJ9cHs4LaYK8iwTcBg2nU5L2YfzbMzu11eWEeIoQ7WMF194Xh6j0SiUSrjnzH0iUprdzQhR7+zsLD72sY/hwoULePXVV/GBD3xA9gjRkaQzI5ItMZLAmXvOCM3cpfMXMDU1gaXlRRw4sE+c5fzCTRRKRe2d0bk7HYj09Arqj8z9nHej1Au/eG9X1tckc2qGAqJAkM8XEY1GxXDzebwX3JeVUgkLszeQ2trBeGIERw8dRSgUFQ01MnIwI1hcWpADQHBOJp3F5OQ03nzzTaGS4j186hMfFyf3oz/yIxIokMdRAjqZm3RLRvt//sV/xb79U9LXYzb7yisv4Qtf+AIWFhbEuTIYMkOzLYI8CFjiRKHo66mh8hCxy/CIvaRmHQEZ5XGhmMmgt1LGx44dwYFTd2NuNY1by9sIRnzwcX8MxDE2NYHHHnsQK9Ua/uH8LNwOP1L1KF6/nkL/iPZZc7urGAoW4Fr6Dm7MXMLo1GEZHL/8xj/i2EQPvETxksC82kA2lUa5VEfN1ZI5uFyxgZ2sknT3BtwIcZja6UHd5UKhUkE04EOf04+Ih5y1m4jGvIi6W4i6WvCSSD7Qh7rXj7E778JWtoAWe8rUrKzWBNFZrNYQGRrBWsEBz8gB/Pn/+DsMjE/h4YcfwKULZ9GsZXBkahD1agqtekVmKLO5KnZSOWwns7g6Oy9oYiofTE8NYyeVlnEUAapIgEpCCwolE2Cj/Vl1OIoO5Nww98ChA9M4fuQQcpkk8tkkWnUK+lKaqSigFGM/hBCa86m21oxkeT6/QOXl9XnKmMl5lE5MyvFer1CQdVe5OmU+Jdpoy6xZtrDGeUeHA/lCEVevXhZOXZbiuddYlRBaO5sDFRdilSc5Em5sn/27+dneKnI6tKVk/zJOVB63HJ+MGgh5R2cWsJ3dWUwqxplqK4v4iE65suMYO6Qmmq2yy+GWtgal3tLZnIyqrG5uy6wrA96eaET4T5l9O6x1ow2j3+EatrNLBiVuj7Qb+IlKpSr6+zhz3JJgiNJwdMTi12SwGaiUOS/uUCDaPafvbIXCQenZcaCXYq5NRt2lghhMKi/LwaXatSCXFAiii6sASXsKqeXRTrRjSkfvLkF2bmp3Cm93ePboQhdToxf7gt5u4eUG2VCc9qF8Bat0mGXMorIUYMqw9g1ibrb5zkyAA9O3FlZEkXlsfEoOhTStJdvbC+Pl/ZPhVgnP2Ah3oFTKCX3WQH9MxhtktEF6AizN6OY0SssS/VGlvA16sc800sl5sbFBJ1xCH+mdmhyu7UgjEbDBiJJM+ZI/1eq4dvkS7jxyBF/9278RgAsjZh5qvsfdp08js5MRR8kdw7IDMyOWTC9dvoxTd57C6MioqLarxlleAB10GmSkKBSzolDgC3i1LwYH0tm8fHYpOTipZj4orCihaFSiebLgEMrMEsjS0rLMguYpWRSLIkQpps0dYfRfX9sQx0xABg1drKdHes2jQwnsm5gUxzac4AA6RZIrGBzsR/9AvxiR1ZV1jI1N4O///u+FRJujCx9/6mMSxP30T/2kyHGRPYj7i/0f3vdwMIhf/eVfFrml8+fP4e133pYMkY6OGSMjUBnGlbEX9nYtAWaDbTKVqGYDYY8PjmoJAarOW0zllMiprW7g+48cwdFHHsbyZh6OihO98Qji0ZCMBozecxyJsUEs3ErhnaUcqj4fUskCau4Y0q4A4pEAnOklHBxo4oWv/gU2t7Zx513vx+zMTWxtrmGgN4SeaEDIuXM7SRTTGVkDl59kCj404MOF+W2UWEb1uBB1Q8tr5Jts1RCPRuGutBB1kO+UyuVFBPxOeP1USfcgGOpDnjqQHh+Ge6JwOogyqMDLLD4Ugjs+jI26E+6BKVQcUfzbz/1HnLzrLoxODKDVLGA0HoGznJRxASJa17ZymJ1fEsOYzuVx/Nhd6OmJC3PPzs6qGE3pl5mKUUsZpyTgkKzPQhW0mvB7nZgYHcHo2DC8bieymSTQoF6mZoDMBJkMcqZY2z3k0nXLHmOQySxOKwBEHeoMLYNEeY5lF00pkQAnkwAYG6W2oIPcNlmgjD/QWdcoZOsGnZ+2UUpY21hHwOcXm0x7omVIou61P7YHwW6EVbvGu9qO0WrPSFDJ/r8NrWl3bPbH1XbawS0dZ6lJgUWU0U4SOv1AA+jTBELZulQ9Qcu0TQf1GZtYXFkVB7i0siqrRa5bAozI6DU1MSoyTwIaIvjPcgLa2lGOT6rJbGxuSLYfjkRkvCwYjAq2okBZLa4nxyZ4Jh1AqchKEZU0yG8chONXf/XnWomhQfHYmUwKm5sb4l15PxWIonRbTOv9ZAixaqvcZNITFAFQqk2Z0QOdZREKTIthRZuRRkPKlP32yvFowGEaoPqz/b+NA3wvx2d3fu1MzWpyaoquKa55XeP47ItP4LIEPV18pXyOAT3oNTEN9+LWwrKwmXh8Qcky5ABYgYE5ALpJdPhS5/CUrYGlMDqIKNXGiXIjS73FOKPjHUpOLZmdFXCYQ2NeW0oxIk3BUpID167NS9nV5WR2qJ9XqH+aTSQzaaF6IxCDZba5azMYHhjAztYGvv3t5xCNRuB0O0S25fTdZziMJVD/fD4rmmmhMA+1QxQhGA1zE3GYn5uaPSzeF/bO4v392L9/Arl8BhvbG4oydXpQKCmXnmSi9ZoQTI+Nj0uUzLJtJpeXPURHsnBrEUNDg8gVslIyLZdKqkrhcCobiqijJ4QBg1yidxy/AyfuOC6vWSzwWmOihdcTi+DNt97EyZN3yLD9n/zxn+AP/uAPxfERSMAM7tChA1JS+fznP4eXXnpRnCUVK9gTPHnyTuyfnkI2ncT12VkpUfOLgUQyTXYaNV68xwYmz6CRGaQEbyzjMphioNhsIOBwwtesIyq0YHwO16eJaAs44PPg/WdO4/R992F+bhbN5DYuXLyG9//zH8WRH3oaF57/JlJFP2r9d2C1XIa/lsXm6gp6Jg7grsMDyFx7Bbszb2B3Z1WyJMoGNZoeLG2XkCoUEIlwBKGCeppE0kAwwnEcDyaHB2X//M/nzqHiDMi5D6CBoIv8kQ143U30hfxIRAZQLGjEHCCFQKOEAjPwaByRg8dwYzMJnyeA2m4SY2MD8HooJBxBONaHrXIVWaIqA1Gkd3PYXNvA4FAPYr1+uFpFNMs5+Mn85PRgLVXGN196BzWHGwPxHhw+dAC5LJG0GWTySbh9DaDBtgzvrdoUBh7U8zR9HAFGlEuYnBzHqSMH4GjVsLW9LqA7ZmhupxGQ1ZIk2wBcLyqfk0FFJYDU4RGowrPPLEGqVR4tnXKGVJiABO2pVRieAdHokxaW2katYmgvnr/h8+ScW+MLQkYtQA2aCAXDEcR1S1iVnDh48IACta1A3TC8tBMC2xzzeyUXxgmyCme+uqta/38dnzzPwi/w/aRtJM5YkxFBxlvVLp5lnhUBnlDwt1ZDvljF4tqOamgGQtjc3pVqEEdNIuGA9HUPHpiUig7vOTmcGVCQt9lwmSpopYlMNotUKoOdVFIqApWqZvu0F0xC6OAkIxRAk46eKPNLHY5/+9ufbjEboEckdRX7EZqKq7Pi4vE7a66k4zEOzMy7cWn5N4zAlD7McoDS29PIy9xk2aTvIsHmXJ9miVonllvb3jRyG22zJjqKoMvXqWObDNQ4Vf29ptZKqN3O2swvLJRP2xFaeCN1fDYSUuvNBIJvjVRI+dTpweraphiDQqmG0bFJzX6tvaWZMJ0W+2oaqegMj95bRp806gRAxOO9CIVY5nSKmKw4O4v7s93zE4ozM32j0SEXU1/XC683hCtXr8PnC8Pt4WC1IsiIcuKGoSZahU1kMsK73Sjl89heX8fgQC/efuusAJXo4FjeITDkzN33i5wMsyGW7SikS7b+WqWCMqnNRFEjJt+dHExwOkWeiBEyX4e9YLLBMAsgLVm+VEWpxI1f1tnAoB9HjhyVUQZK+RAwxPvO2TxC0QfjQ0intpHNkCGf5SUyfDjgD4YxMBjH5MSUqCIcP3JUVDVyhZzo/fUPxLGzncTirUU8cP/9+C//5T/jx37sx/DNbz6L7776XfzRH/0xtra3kRgd1W3F3oDPja9+9W/x2c/+e0xPjuOuu0+JDiTXZ21lRcRpicKUcKVB8nSlRdrc2ZUDRqfMAVyZj+WhJG2SgCR0RlWokvjXtRpCTqDX54WPMTWHoVsO+JtAvxe4a3wSwz0BeJwlRJo1NKMJHP/xT+NKxYFMKoV8zQ/nwGFcXd1BsJqEI7OCseEYeh3b2LnyEiIoYyedxuLiJkoVoNBwYn4thxqRiY46et0tuMo1UZcPR5wI+Z0YGYpjeyeDS/ObuL6eQ7XFMp8XAScZYBoI+VroD4bQ6w0JEjdN2SWXA8GAGw2O6Th8cMZHUI/1I5UvI+DxI0spJWbqvgAqpTKy5SI84SDCDK4o7Orl2EgerVYZzXoZ4UAAxQZFhCs4e3EWxaYbYxOTcHud2CZNWq4k563eqqJJ1fqWqZ5oD512h7JH2ltvIj7QK5y04VAAFapv5NNKDGGNJFjwAjmLApBitYalSvb10JI9z39qzzqir+IIhU9TSabZBzRZCM+0timI7FYyfGOj5HEBHHQcH4NfqRBZgD91IJbNEAaXKpaWlsTG7T8wrcmFVKrUydABijO1AuNO46/zvsaZSdBvGLH0qixrZ1U399COWbbSShpk4FutqfV36vh4vcbZtykv+TTySktFUIPuIqtClAyqNpDJ5LC5k0ap3pLZ4FA4LEC32evXpVpCspNatYy77rpTAu5oOCQVCTow2h+RcJKRL5eUMBl8k+81lUqiSn7hVFZ62Aym6XCJ+DZl5T5BzDL7Uz/j+NmffEo8mzGwmkHoMKaWHDuoTKHxEU65vTI/mhlaFDoW+4fBqtgdSzvc6P7BorGxZ3mmVGCeaq9xC9eboE9N2VPVe/U5Wg5V0Aev1Vo2gwJq6zztrXXbS5t2SHu7Xi89vM68i8tLQmcOPqeQTJO+bL84Ni1NKNxWyr4y/2c5Kpnl0c3PjUyDWi0WMTTUK0AXn5cZBJXVOyWJbgCPvX/Q5p2TaMaHre0UdnaziEYHlFiVRMdShmugVC4jlclKxuf3MWptYObyRQlTeIhI8MyBd25AGnGCEfjFnlypkBcAE1GDAb9H5jf5N4SSs1UV9impNodL2WSuVGtSNqXIaa5YkvFfuLxiwEo1vrATo2NjIuJarFSwm0zC6/cLQpJrxvIo1QtYyuQhYknR5wugr79f+s4n7rhDeF8Z3ZWKJVFMiIajQsXGw3bh/CXEYj148smPYmZmRqI+sgi9+OILwroyNDIiOl6ig2YxbiwtzuMv//ILGEnEZWYxT9ADWW3ICEHtgXrNGrTlbJGy3pBclxGnx0PgF/cfy2VEotVBgUzJAKxZTgkkW014G3XEnC7EQ0HA3UKLWRNFSh0tjIdjGPE08aEzx1GtZhE7chqz3hGs9x/GWrqEnsQIjtx1GGcv5LAxP4uHjvajtf5dJBxbWJo9B0eDs4yb2N7Io9YKouBwYytdQL1aQZ2MOP6AlKfZV473+RH2Uv3EI+MNxXwZ78xtYqvkQcMbJZMAerwcU/CgJxBBiLRcVFJvNjEdH4Sburn1EmqlCjK5EqrBMJxDCUQHEggESHruRLpUkKFvZrv1KoVqPeqE6FxEb84pSEhybb52ZQHZYgUjo2My6M5REhIL8CySik+DSM0qdLRAS4gMKln5KBfz6OuN4cihfZI55HIpVKtFEYDlMLlkJTYlAwLGGMxL7469OYJTOH8nLQd93CAxDcjM/l1YWtpVLHU2LL/RSJtZ5L3BeacttNde7kW9q7PS/hX3MsWid1NJ3HvvPVb5jlzIdSHz51m122Pzfhqrd8B8xoa+VwvJnowYG2z56fc02TxTRLtKcG0lKnIXrPk7ekeeXzqmYpm98wp2kllsp7J0+aLywnvIWdqZ2Vmsr63K2abpZhJAkgieJbYa6Pw4J07QiyGWMIkMzTmJNTj6QJu3m0oLWYXo81XrYiOYMXKNea5VbzMIx8/97NOtTo/OLUTBHeOq3rVzwzqOxGwCA8awG2gTadi/m0Xpfsw4HFOGtC9S+3c2h2P1X9tlUM0iNZU2ztFeDr1dr868h/31JVixMYabz2M+p9wDG6UZHR+DTKI7k6kihobHJSoxWZ9mdoy1lA/TjCXQ8ZnXpGEt5bLoiYUwEI/JeIMeio66u+kfGGdsP0xy8IiSEqcu7XZcnbmBwaFxkteLWju/6H/Zw0umMxLRkqOSn33p5hxY5make/nCBYF7C+kuMyuB/adFoHWgtxexMJXPKf/DQVDO4WiE7eLnkazGJWU7yr4wEmU0RxkrAmbqLSJMgXQmT24PRHt65Z7E+vql3MHPKE6sWpH3JKCEJNv+UFCySv4jBRVh30RofupTnxKyaI4r8Fpfe+01LC4sIhKOCAK1WCxjampKxi04akBjxB7dV77yZSlvPv7EE4IUZN+V118qZHF95gpeeOE5AT6wfCWJuxW18j14vXR27HeyH8P/ZnSZz5fkH1XK+bk5d8VMSIR62c+U6q7UPaSf5KpVEW61kIhF4bLUIpj183kBBzDkbOBAzC9kzLveHtT3vx899z6OXKOBcMSP9c06Xju3IE5s89K38b6RFKLNmyhlyIObRKmQQjHXQsvVgzWOslQYyNRQL+bh5D5sOREOuDGWiCIWaKKQz6FcqcEbiOH1mS1cXsnBGRpAgLFKJY8gGV28foz2RRHr68V2No0JkjY4qqg3y3DVgbX1bWS9fgzecSf8vZztDQrbzYGDB7CyuoidzQ0UMmnsJ2evi8IKVTFAXKdcPoeLV2fQP34AffGErP3OzrbOacneVakuEzxyWaRfbgEqBMGJFg4d2o/x0QQqpYLMULpcLFmy2kJHokEyd6nSgTngt8YSDL1YwG9VXEQloUMNaH7uOD1rCNqm82bsiYweWDOEJvA3ttMesN6uJEm7oFmZimebz8sZVxJCZLMZ3HvfmfaomCJXuav2gls6cL2OzzJ2zu747TZwT9XLIvPg6+h0QydBMK0ng/FQP0clcQIDmeq15Nyy1MznktuZvbdCuYrd3SyWV7eQyhalXByJROVecX6RLYkXXngBIZm5DaBSLckIEj8jbQ7XYCSREPkygtxM35BOkJUtjh3x3hH9zO9z8/N4+9x5IaugAyRIT8FHyn4lR/vnf+6ftUwEIt+tcmanz2QhpCyFdPPc7ijCvpj2m/VeIcOeTLAbaWSrW3eANBpVSfnSYnDpOGRtuHayxA6C1CyWuabuDNT8vhMt6ULbo7LOZ7Y0KciHKXJHJL9NYmszjVK1genpfVp6FKFZLd+ixdq/Oj5Babo72TIb5GS4YdaUSPTJwLOhLLNn1faNZr+30jskWkpQ2NT18uPKtRsIR3rh9TDy9KDBpjIdlNuF9c1NAaGQrT4SDmF+dkaUoFlqWltdxrUrV8UJcoP4Az7ph5CvlUxzLBWR1YPlTvZIiJTjYWXmVK46kcuxVE5dMpaMPAhHORzuRpmKFYTFZwvY3k0h1NOD3oF+AQNxhIHD5czyqIVGBhbtl7lkRo7AFUaVBNVsbirfIp3ft771nNBwMRrm5r55cx6727t49JFHRUh0enq/hTymoKcCE0RdfnUZzzz7DXz605+W7JLEyjPXLuP8uTexs7Um84PMBBj1m3tumuNaAreGa6kAzc9dUQWCXL4o5WGy8ZM9osb/c2lviDyiZkyIoySciQvT+bvJJeqBhwoMrEw0SeXmQMDVhK9awMTwMMbu+gC2/ONwDB9HpljFvskROFp+nL92AysLV/DUQ/sx3roGT2EeW8ur2N3Jo54rYCdZRN0TRqpcQ7LAvmRT2FgoBstB+t6IHyPxEOIxt8z6CdrT3YvzSwWsZp3YSOYRcDaBch5Rvx+jQ4MY6Y9J5YByQuMi2VORoKFVrknGt1SuojU0jJFDx8WJhiNh5DMpEdHd3dnB5csXMTw0qMw3O7tY29wUcEM8Hke4p1dm9Bit5wsEJvikh2NAJaLzJ1kegy46MKuk3Kjj2LFDGBlOoFrOK2CsWhadRDlnPHeWg+JIT080imAwIHOpLDWq/JcSSYtItIBZtF/H88fHNKthedEoou/NpNr9MwtlqQGzWj17htXt+DoJgMVVbIEEOwG2VS6VwL6FG9evC/jq1J0nESbFGcd8hBtZ7VXnvezDDnodt3N8xlZ2Oz3z32pj9/59t600oERhTmHwTaCX0FxqyZnFDvYrU5k81jZ2sHBrBclcUegVGRgnEsMIh0MyRbCzs4VLly5ZDkrnIIXykP3oUEBKz8OJhKwhe388W9xLDIoICJLkwqnrxTbDuXPnpTLDkRc6SxmjaNQlG2Tw6/jFz/yQ6ZhpNCEkq+pE2sbfUIWR3NXG9K031IKOtO+3qR9rP1DvvMWRafOCdkfUHi5pt/PM39qoxazenrXMVirfjlva/RTN2jqOr9vxvpdTNhvTRFrms5vPa3eqNO4OegOyW+TKWFpex+yNm7j3vvv17YR4mlGpzscZ5KtxfOa1OXzN8mG5nMNAfxT9fapEYH9PzWg7KNG9M4iW3hUrqrJFXNjcSmJ3N4d+EldTsaEJUf9mX2txeQmjwyNy6JmdLi/MCzVTYmAAtVoJ6zInpbp8RJyWi0VkU0kxCNQRZJmzkElZpU7tUTHLrDuDSCbzwpbCcQQ6H4msZEjXgUyuiHSuiHAkhqHREZTqdYyMjCKXL0gJdnl5WfaazzJKQ4mERIN0huxz0HCyx8cbuTA3h9/4178pJUwCDB57/AnM3ZjDsaPHcPTIUcnuKhXV86IBi0TIYapGgob7xo3rMptKeaaXXnpeSm+BAAeSSRRMsty6BURyS7Qof2v63TaJE7b02IehpiFLcVTt5qiAz+MThoyWGKYmmhUtl7J8zeycoq8hS2iWShXBcAg+fxDOlhsZBilujnw00arUEBo5gJeubuDBD/8o/uJP/wKf/PEfQ7NWRGIkjh98+jFUk1cRLd+Cp7SDuSsXUMpmkV7ZRaZQQcXhQr7eRKrA/hj7wZC5PtT5zhk/AAAgAElEQVQrSPRFMTIYghcVtFgOdHuxWQpit9GLmVvb2N5JwVMvCzJzKN4vaFlnoywBULlQxGh/j/zO5aihWaohW25io9HE+L33I10HCjWgr7cPfi/Q39eHa1evyjmYm7+Jt86elXL+kRMncPLu0zh/4TK2drYlC5N9V2/KIDMjeSEXFhvCnj/RjwrYoqgtIf+nTt2BcjGH9Y0VrTy4WhKU0RkwG6CTZ2BCY8dRm4mxcZn/ZK+MYDJmQAJksYiiyZtrZ03i/tGxFnsVrNPuMI7AOD++J8txxhHZbcrtHzOmtwPqk+eRZ4nzaZyPtgg/eB2clb147ryQRRjjTwchIzM2x7nHtlpOUeyardRrHGI3ot7YSwZ2betq4S7081p8mBYeg5+xLSTLbI8E0joFLe0yauRR53JjcxsLi6vY3E0LsjMxPCxsSixp0iaNDA+L0guD2TgDYy9l13YwOTGJcCQozo36rTGeFxIKyDy04gIYJPFnOj5K4BEhOjt7HYVySfqAHGXi3vnWt74lZ5LVIMcv//IPtww6kC8mjs/6x7JNJ2KwA1v2RgL2dL5zszqRiH0hzHO7F8f8XXcdurscaTK+vQ7t3ZIchiGm+3r2RkedsoWWSZUMVccGFGVpav3mPrTLlJIVutFoOnFzYRmzNxaQGB5BX9+AbFZxjnvKxtbwOccShPCasiUcbQAyaSqp+5AYjotMiRGktEdY9o3adoTsUzEgECSpEu+yiXzpynWMjkxKFsjZQM61rKysIJFIoFwpyvuy2V7MZTB3fRYH9+9DMZ9BZndXxlf4/uxXVEvcOBXi9OHl/ItAi/mzZj+C7HV7kSo2JKIjgTdJo1mrZ0ObAK9SuYpCsQx/iNRSEwhEY0im0kLVpD0UrfdzNpAOmtEje37s8RSyOVkDLafrWjDy/YVPf0acEwnCH3/8cQwOcoSjhWSSJVwINRnvHa+RiFkaVRLW8h5cvHheZhPZzyT5MIVfHQRMuJh1cZyD0icGFeWQUo7C5DsAKS19arZbq9PI8gACW5vbIink8npVOFqkrjiDpEzxNMg+RxOBRgMBGjQiVUGgSFCIEEqkXmoRJQuhEMvVHFhN17GVBfqGpyVy9TSqOHpwEp/8wY8g5PeiSsq5QhJLc29g5cZZlHZTKBfZG3ViK5XWnqoEYdwrLaBaRizsRU/YjZCbxMkB1J1+VP2juLVVw8ZWGovXryHsbiHgcQqkXhhuLAJ2wsz7Aj4EfA44GjW0KnWUmi5sEKBzx0mkyk00PUEZORiN98v+PPv2WczMzsl6HDx8BKfP3IMHPvAwDhw6gp/6mZ/Bzm4SlFtVpg89N1w/ZmOcx9L1I4CqhbGRBA5OT0pvNp1JolYtCT8uf8fiHPtCWs6k3A+kRLi2tiol8IP79wvlogybczicc7EEqbisfh5B2RZC05x77gfj2OxVGLsdUYCLspRIa6KLZNqgO7vLniwG2h+zB7j6uKLB9f31O50fg76jR48KyQPL73othqbXQlfaqmhtm2pRiJkg3h5Ed9tJDfZMlW0vHkKqWhYLTSchUCHeujg+zTJZ7i9VKsgVytjZzWD2+jy2MzmpEExNTyMeH5QAmMEq+XOjkQhefulFuZcD/X3ynbO67O+FI1RSCcv6sTcroJtWS7I+nj3TcwwFI5LRce44m81L0EoQ0cmTJ6VaxDI6EeyOf/0b/6t8qo6zM5meNd3fQam0Rxa6ncftsipjtLtLoO92ZB2hQLvzU+PybooeRXV20nldnHc7PvuC2MsM3Q7W3sNslwSM47dQX5KpWbQ/9s3N63B5/YLuXN+kztYGjh+/AxXOQwVCEi0ya1BHag2dS09MWeJ5sBlNFgtZ1OpFDA8NoLcnokbYuu/mHqhj7twrub8WKIi1dP0io4sPM9fn4XGH4PH6JHLmADmjJb4mo1IieL0eL6qlIl749rfw4AfuFxonZnNsFNNYECLOAexKuSAyREShcqSFsiyckYlEgsJa4XC4sc5sL5NHtdqEL8CZRBWxLVaJ6KrLrB41A1kK3d1NCTMMneNwYhST01MyWkCn/M4774iR5GybOEU5+B3OP7MnPvjBD+GTn/wkhgaZ1bolY2RvkM6TpVMaXf4smoIej0T875w7KzJKzASZBSo8ug6/MKY15HN6fR4tHQvkWWNvuauWSKjcfyuC5rooQa+WhBhZElm2vrErQrtklGDpx+tmQ74mpaBqnUCWFjyNOgIEZXgCkhm6yPgRCSGfySHE/lOrgbDfiZ6BQcxvJJFqeDGzmsbk2D5M9IfxwYdPYO7GFXz0e/8ZWq4wMulNoLCBs9/+CvwNIoXdMtOZzmaEDqreglBCEeJPJftYxIdQwIn+aBRVeBAdPoitnFMkjoqpJC69/hJifgdGhwfR0zcgWnK8j5zT5L2I+Yn8pL5fDfVCFe5oD65s7eKujzyJbLUlgBoX0Z272wIoyubyIlf1wAMP4LHHnpBS91BiBJFYVPTw3n777fbcpCAFG9pn4/US6NBoVBEI+nHy5HHhPl2+eV1GEzg65ObaODVgVTJzHRkSbUsHwTNETyt5AtXVWcIXWLzHK+QOSh6tf6fntKOFac59J7OzozztWaCePrEztrKjPYjv/ln/26Lv6pqte1cSYEHFNQCEzMRSGf74iWOYGh9TJ2NVOGgnRK+O1yFjG102w8JLmMeNs7U7OXtVrNuOdics7de35NuktWI53XK1rFlXvSWUissrG5i/tYzddBYD8Tjig0OYmJwWRQ329EjXxj02f2NWZ+3othpNEe9l8HXs+BGxGw2LOo6fk5kgAybS1vFaKUXFwHd25roQXxTLJQle77rrLqytrUhAzVElx2/97/9SMz7hj2PGZ+CwHemKTjTQcXH2hdTPuTcqMOVGu1N8rzLj7R43N7x7Efh6MpguqGFTduj09zqO1fy+s0G7Hav5DFqXt6I1a+PaS53M/gws1ry+iL3KxnUJRP/m4irm5m7h5MkzQhTNw8fDZI8E9TWVZYJZnwBeJKotIZtNCrdlf3/EKtfsnTuU+6GhlG0zW3V4G3KVjo/cnTdvLaOvb0hKPdl8TkoKdYo8ymYp6lyjo4Xn/uGbOHP6LqFFIsiD8zNU2OC5rFWpJFGWOTYDIiASi5mZADXIrEBR3kJVSLtdHvbU/GJsadCF5dftkqyPiFKCGaLhHtnkHICn4jXLDtyIk1OTeOaZZ/C5P/iczGTJ2jDzogmzpJb4GDMUOrz/9Gd/ZqH+6rg5f0v2X3wwjnQ6K+UsHhSORVB6ZnGR+mdEfWlpXntFLYTDAc2aagXUOLJARW1p0utbC3CQTD3kfbPmrsQI2kQ/zZCuYa4oV5pYWV8X5JiMsVT5fI9kgMVyEa1qBb56Ax7CwV28PU403S7UXC6EPAH4Wg6Zs+PwP6HqoYEhXFhcxPTBw5jsHxCl9Pmbl3Hs1GkcufN92EmX0WCvtZRBZXsJxdUZ7GxuCcSb2RmpBuvkOE2ltf/caiAR75PMnVqF3t4R5FthVFtB9Ed7cen1V7F+4zLCARfGx0YQCIdEOaPl8ooGoo8lSRAy7kSjXEKr3IC3pw+O+CByHi98/h5cmLmO+aVlpDMZkWci28/p03fL+hSKRRkf2H/gAOIDA/j9z34WX//G1zXAMFmEJd7MnmgsFsaB/VOSuedyGQEfeZjhERAkLQW1PbRaZP8gPJ7zavxZy+NVKWvynGmJzCH9IhlHYPBpoUtNe8HeY7fjGcxoQyeI1l7enizOxqiiAVNnbEAu1vrS12hPacmjdjvXXemRvzW8x3TWHq+AgM6fv4DJ8VEL5KUjBiY7Vc/XkfMx7/FeiUi3DbZfw+2SFfN68jtLWJaVEuP4+PkoEE3Hw/lozjtnc0VcuT6Pzd0USqUy9u07gPjgMKb37Zf7SOwB14btnxvXZyUbJwhJSQS0Zz44NIDEYLyNjOeeFuq6YlHOPDVDaa8vXbwslQPuQf5uev8+CXiMaofj3/2bT0n+1NG/60QhZmqs4/g6zm2v47vdsLkdbKKvwJvUnbmYhbCn+e/lLNtZkDQNO1p9Bthi30BmUxqEpH2DmujMvhl0nkfhuXxuxxl2YM3md/J7CyEmjV04cWtxFddmbmLfvqMyWkDtLX1PLZ22HaZVRjWyQmR5J1cgZ9ZCIR+GE73wezqH5HaHwrwWe0uCfDMiqNbcWKPpwpUr1zE4NIp0JgdfQIkHzHqyHm5KA6++/DLGhhPKJSmqEg0U8hkkk9vi+DgLlUrtquyHVQomRN1kQyRNrtQJLyWvJZDK5DA4NIJSrYTVjXWUa1XE+vrg9QbQPzCInmgv9k1N47777hMnRr1A+TkUwFtvvYWf+dRPS99LDrEMf3cUpnkfVffOgT/8wz+UHiDXjKoIY2OjQqJNR0TB2HPnzkkWaPab4oDq8HHYvlEX501lDBnRcTaRy6TRaFYFzCPBlYhlsvxJo9qRtrLvHbNnzV7h70junC8WhXeRoqkeMGNpsaCq4pjlIqrpDEIkQkYNfk4PkQAZDsQivZLF07DVPW7EemLCZ9r0OpDZXMKJ0ThefOZZPPbRp3Dk3oexmSkL2OTE6XtFXHckFsDc69/Gmy+/gEa1hH1jQzhx9BBcvgB2s3n8P1/6kpApH7LuU2JkHNm6HxVPL2rlhtCpvfj1r2B6dFB4ECemJoVNhUTPLn8EO8kUAh4XKvwMtRIqhRyCTh/6JyaRcTrxxtUZFDIl5EoV9I8O45HHHsfDDz0spSeOqESiISnX0hBx7Z588kl861v/iJ/+6Z/Fvv3TqqZAbsZ6RRQ6Tp08gf7eGFJpqi5khBWIfWU3wSucybOhvQWdKSVLzlW64XJ4ZOaOI0KmXGmEgxXLQMCWSgaZ1oL9fBtHrLag09ezP6c7izPXYx5XBQRLO87m+NQ5vVv+7HZn3VwHq0sMpFleZxuB54Dk8GfffF1K/cxomP0I+NzKuFhKtWd8dsfbbdPtz7N/Lrstvp1dljMgKFStzGj5VLO+aq2CUrkkY1Uc/eFzFpbWcPX6TRk+d3v8OHbsBKI9fZL98W9YqYnH+2S05NrVK9jd2pZ+XywWFRq3aq2MlZUlCZpoR3itvAYSVPDvqZbDfZRJ5+R+0AYw2Cd+gNU3rdQ04Pjs7/5cd6pmGf+OobSnwbe7eXsdjqkx70UX2R2Pucmd6EPr2bdLo+03W7MebV7bRwvMjI/JEs1siyKxFKFl/3c7x2ca2fYNb6JA7etZhLHWa0mdWVjMCed1CqT70pU5+HwxjE9MS9mR2Z70rSwRRPPamkFqD5EISBrcajWPUjGHsZF+xCLKJGE+T/fm7WxsdjV4MDW6k+c3Sazrw7WZOYTDvaiIOjnUqVvgDJbecrm8lBMuXbgo6DdS1dUqRSnPcf6J/xrVmlDVLS8uKhuJ1f9gz4IyL0TgsYbfYB/L6ieSdWx7J4lCuShorP54HEH298bGZej8+IkTGByIS/Ypsj4jo9Lk5oas1Cr4oU/+c4kS6ZxZwbUHISZj4338nd/5Hau312yXRUhBdu3aNaysrFqlq47yhzE0NGLhkA9BPw0kEXwOlEtFFHKU1KJ70ki8DeW2GIVud+h5bVoOM3td581aTkaa1OXbRSzEkqtTAD3stXG0oELWl0IRHs561uvwcAaVfURWAMIhRBKD8IRCaNarCLMM6mzBVa1ic/E6OCXz6Md+HAs7eRSqJZRyO5iaPiQo2enxBN55/h/w6refwZkTh3H8wARyDFoADE1MYXM7hbn5OXFCHNiY2H8UNWcIa9s53Loxj81bN5Doj0kQ0aDElduJSNgv+6Ph9mFpdRO1ZgPpXArlaonsCHBWqR3oxcLurjjviYERPPjII3jo0UekymBU6DlOwvelw7ty5YqASJ5++hNYuHULH33ye3Fg/7QArQigmpwaFdqqcikv1QbhB/Y4hX2fVQaRPbOC0zYgzyKF5nkyepUsyfN5nHkT1KZXWxZGIJbnxszq7cnc2hlZB4Hd7eS67YnYFDPs3ua/sM6kHHzDmmKqDnvRmHttrAp1C4UaEwbpWSrfKLl4OSZkyBHKxRK+++qrcoaOHDnUJlg3GRsBXVpS7W4P6Y5uP69LPb3bXhubabfRxi5prMh10ZEwOhr2HllBIYkFhWaF8L/lQLFcx42byzJykEzn0R+ntucRxBPDEiBxPfr6Yjq3x6B2dlb0XbmmdH7jE6NS+mTGy3W88/gJcXDcV8QlsJVCW8dAgJUgXgvR4HSo0Z4esTHcT47P/e7PW7zbBi/JHJz31bCA70Vn3s7x2Q208cBtBpcuWYruqEb/1mwbG6WYbVH2vGf72vTvFECiLOidxe0QYSs/5l4DasqW5lqMgzObwF7mNMaNUHV7uVN5S2WnS0ScyZZw+do8Vld3cfLkaekRCXMbqYuE8b1zfXSiAn0nqkzQW6SCaiK1s4XeHj8GBxQV2bmXhg1hbzAhoYl4Pc1KpL4v5UEXkukCFhZWMJQYlYFyOio+k7+n48pmcvB4vVhZWsbi4gKOHTmEUiGHGgeq3S6kkrtS8qRUCqWn1tfWkRfFdiV5DQRD4vi2k0k42RtzOLG4SJYTKodTrmlQVAz6enpx9NhxHD5yRGDq26kdQfxxNo8sJxR1pZfhRvX4PPjMZ34Bl69d1f6u1Bs7JW1THiI59q/82q/gySe/B7lsDleuXsXiwryMJzDY4eAqv1jjJ1yaB4MwdkZ6bI7zcn1u3e/sKZDFRvaCzCZaSGWrFMX/IlBE68x6NowKt+kLmdlHieQFbCRgeexs7AhFV0/PACrNFqqc8yPzRrWKYjIj71kvV0SdPeLzwhP0wxkNw9fbi97efuH99NYrcBeK8FWbqDarWEnv4NgDj2NxJyuDwyPxKGrFCny+CKanDmB7bQ678xdxOBFBJbWJYmob/kgUPfER5Co1bCd3ce3adcnSG64Qqg0nKqUqFm7MYnKoDyMjw2j6Qqj5e+ELcXjYIcPv5ZYLM3O35D1LjSonOQXhmdlOId9soW9iDA899ji+79En0BuNYmVjXaSlBJ2bzWB8YgLPPPMPOH3PaZnZeuThR0QYuFguiMrHcHwAUxNjOHBwSlDOu9vrAJGcVKsXYgiKiZpzrOed83yihSe9eIeUjYXdg07QkgVilqjHlK0HkmdzTIeE05Sg0tdrV2OsUYR2QG717Oy2RX9nGjud2WEx/SbAFnoxm2OzSOA7cIl35xpquwyNo9We0Qa3KdALqTv75OwhM5jm2ef/KuWy9sYbNQF7sYfffj1hs1EQnNGjs3/m92ozdZKSTgbZnQDZHZ94C8EcUCFdWyoa0FdUCb3WQl0yQqBONZmFRVy7Pi9yaNP7DmBschpEcxPgQqJv2trE4ICUOufnrmN9fU30M4cScZnt04F0yl45hcyCAQBHlGZmr0u5kzO8r77ymvT/OTJDYNv9D7xfBIuZBTo+/7u/oJNxlk1tZ1VicfbOh+wtwHVi4O4bqQ5EkUjdmYs9cu44wS6Dbh+a1IvYw8gjtX3ZfRr5qAxIZ9Ce0VIbTGI5Pi1XqKMUqi+J5FkuUYkfe2ZhkJvmu76WglPaNXTOtzEKtTK+RsOBhUXyXr6KBz7wKLw+0oZReoMaU7DYWMhuQo5GHlCrmU4ePx5wt0MUG1yoYXSoX5rwPMxS8iMnHpv3luFtR198RNhhiA7TtWJyyWF2GuvX3zwnzeNCsQqfXwVvRUXCybm7PGrVmoA8XvvuKzhx4piU/cg12azVEfCxxJmS6Ih1d38kgJXlVWRIcMxyXqEItz8oIwsLK0vY2d1FIBhGb7QXAwNDYkAPHT6I40ePyTXmsnlBb3opY+VQoliWWQfjg7g5P48f+IEfRLQnhs997vfx8qsvCRKVIYsSyyosndfCqP1DH/wgDuybRv9An7DZC19owC9RJUtB7KFWKsqXSdJplri4pWJRDrgHLSh+VbJKgnkYTUpWbhF7G3pzE5Q1qWNoqWwbImQDfLDrJXJdxGEbEoKWC4s3l0Ww2OMPokZ7R+HdSkP4UnlwyaLjczkhRXafBw2OgXh96OvpE1Slv1WFM51FqNZArVnDTr2M5UIBU8dOirLC5PAQqmUqb/RiZW0HBw+MIY4UNi6+hno2iVoxC384gLFDh7GZK6BYquPN18/BwV5wpYFiqYx8NiOkyOPDwxggUf3IFHYqDuRlDepo1YpI58u4ubwmZdjdTBI7qV2UCCKK9OH+Rx/BR5/+BCanplBOZVHMZTE6MYb5mzdwY/YG9h88JJDyL33py/jE9z+NQ4cOyd6uVkviqH7h538Wo0MDCAV8WF6+JbOizPxcThptnh+OKRjmFmbZSo9IOSCuNTk2WRpjhkeAkshRyqC7IqgZXDLIIx2gsQuctRV0s2WQlAbMlhUZcVYbZVknCxKIk4Sb7b8wY0u0M2I6jePTEoJIJtmqOOYMt+2hbTRMGBOFFEIbzeKcrB6/mWGWrM8qLxo8wfPPPyd26sy9Z2REg7ZJnZOOhTBYN5/XdB9v5/hM4N/t6Dq2Wx20/i0DaWXJErsvorUiJGbRhlXkvUUw2sGslaETCS1auD6/iItXZ1Gq1HDq1D3o6e/HQHwQsWgYoWBI1o19+N5YDFevXpE5XNoVDrkT4UkbyXneyclJ6dnyw5Hwnu91/PgxAc1w3Gh3d0eUWcbGRixcQJOO73/TWPY25UC7k9KbsFcXqtuJ2dNpK218z6atPWXu3hA6BWKiKs1qDJCTW00IRw3iTsqQezM+s3AmUjPRj4nIDJJTN5d1Smyffw8K0yqpmOheHZ9ud0GEsSQhw+wubKwn8dy3X5XSE/trRNLVCZhoaEmFX9qA5piBYXRRKDSpm1hyy6a2MDoyIIvvdtHYkzLLZMXWeImUNTUDsTtssx48FLyeKxTLdQXRaLgQikUk8qLRIH8nXym1m5TI6TsvPo+DJGsWrSpK19TRLDeQTO2iVisjGPLDHfHLx65mi9haWMXqbgrJbFYySK+fJN39UtraN70PR44cQWI4IYOkjPzIuzk2PiGfcXtrU0Rqydjwta99DUePHhO1g0889f3CsPDCi9/Gr//6ryAeH1CasJpmq6Qc42YWKDJagsKkojtvAxGnMv3k9IjTYT+ByaIJaOgQOQwrwBwvm+dFlMsZKbWqYrMpE6uepCAEpTql0k9E4WoQZP7pfxtWDzPwrOeIIwrG4PBHB27eWpT75PNHRDux2dD9XCoWUC7kJaPxixqCNNREusXndaEn6ENPwIVaeheBYgFu9la9TqwXSljYSiHc04+d7V089OiHUXd44fAGEPE7UF64gPLSDTiKFTicdfSND8AzEEaR713144tf+Ar2TU9jp5hCvpjH6MgYXP4wDhw/hd6hEXhCUSytbmB1fU14TCkXs5tKYXV9U9h/WFJiEHPo8CFpOdDhPfnRjwrtF4fDObfHz7a1tYa+vrjo7nGEJTE8ioVbN/GhDz4h+oycV7xw4W288p3nsLJ8E4WcZsGyD4VYWM0zgSkGdELSB7jIkAOQbUWCXjo5ztxZauhcZy1js7Ki5U3TyrC3L8RBWc5OvluRvf2xdvnS/jzLAtiJ703yYAJjTSCMECtFV/V08veGHEHsnozk7yXGJxDK3t4wlSiTYGgOaM1HC+GINVvXbOLq1RnJaO655zR8QR30VmwF6d0svT1r3EITtL3Zp73aZeyJed8Oe5T6gc41qn3if7PPZ3p8/G+DJ9BrsGZbGWQ63EL6cfPWCs5dviojDkeOHcP42KSA11gRol1kTz4SUrxENpuWc8kSKAMdf0DBgwxuiQrn6zMIZs+fzpDBNQMB2lBSGnKNrl69Kn1Fx3/49+/t+OyZ3O28v/2m7XV6yjd3uy+ziN033LyX3ExrBJKPCW+lNDDZI+WGVnkk4RS1NpLd8elmshy51BotZWEZqCRCr8PMIGVQWylUnZkeFOPojGMxj3ecakdZXcrCTlLnVPHa6+9I5vfoox8SSisePA7l2oMLE0AYw8kL5qUSebi9uYK+GOdaBuCVIXk1yhpz6D2lozWOzzh3ezmGVX3uLULa5+Y4wxQV59QkIIBlO2ZGlbqocfP+vH3uHYyMjsprC/KPmV+ljI2tNYF8D/YPIDY4INpZb7/xJm5en4eTg6TRKAZ6+jE8OISpiUnceeedQg12fe6GXPPhw0eEYmx7h6wNt3D//ffjH555Rkpdv/d7vycqCdygzMjGRifkvq9vrOLDH3ocBw4dxPbmmjjGu+8+LQeB6EwygJCAON7fA4+HJ5dUYMaAsezslc/EKJJOnq8ZZvTo1l4PHWkhn0WtxrKt9j7sQZgxXHxM1txJlQoaWDVautd0ptCUo1m2NnuQTs3Q0pnXr5GL8rU3kBiZlAPfqLsE+SocqoU8asxKCdphEMZInXuyUYPf1cRAmEjPKpy5JHxUsC9X0Bcfw0oyhwtz83CHgzh27/sRiFDlvojRWBBLb7yA6sYymoSWuxo48v5T8A3E4Gj5sDq3hf/7C3+D8X1jKOV2EeqN4sTdZ+AORBEfm0K4f1BKUdfnbiKVTSOdTgkq+ObNm8KCz89MncP4YEKg4ey1sLf6/PMvYGHhlsyZvf7aa7jn9D0YiPfhnjNn4PMFtTSeL+Ab3/gafvgHfwDZ9A62NpbxpS/9FW7dmhNHz+xP9npDFUUka7MUEghcoWNjz1zvr2pUmqBZgC1Wv5XPUydoZmJ1vexOzwob944f0NFaZssOVLG3QNpOUbtB1t7RM2qAVOast8+8UHrtdTBm34mNM+faeg5zInUilt2gMzH4BssMdDI3Bc4Z5DORrBwL4szaAw890L5HQqJgob9va5itB7vbPHsdXDu03nNmTKuqXfq0xtDMfSOYSVlWNGmhgadSCwnqyeo0t7CE1958GzSTJ07cid6+PgmWGfCyraJ8mz5EwmGZyWRmzxZGpVpEf0+P2E2WVNkj5OgSHT/1PDkmRWfNM8+gvJhn+2dB2pY3hHgAACAASURBVDeOP/x99vi6YLm26Oa9nJv9cfMB7TfU3rfb+/heY7PXIVjPlLqdOiFDmC0lTRodIaa1pI+6Rg/E+LdfwiqRCpmsQo+lBWNpBepbsOxnvYdVAt0TEdoa6J3SVoeRXcunFtjG6UGt2sLc3Ar+7mvP4nu+52PCyCF1eKuxbTJPLT2YrFENqZTImw1kM7uolSmYOgYvuQZpC+n8JRqQD2DRFBmy8HePa4i8koqg4PLlG3B7glriFVkOVWwgYwrLh5VyRUqNnDsM+ol8YomQMWUJpWoZxWxBekhbyRQWlpekiSw0U319GB4exeGDB3H4wAE5CJyhY0bmJ1qzWBR0JWnHuG7PPfeccGx+7vf/QHot/+Z3fhupdFIcGq+NMGhu8GwujZ/4if9FABaHDioFXCaTlbKgRP8epziLwwcPwOVSXUWWtHjNUroSknXKRrkl42QAxj6jzLw2GB1Sl4tDr9rPM8bKGCL7wTdrTsCEGmBde80gTNlb5aaM4SMrif6s2ThnjGiUCsUKZmbmJevjyAf7HQyMGISwt8o+jcxWkq2DZXXu43oVfocSRUebeQRqJQSI7vNGUXP5Mbu8jLn1FUTHRhCMEgnnFrqzwsoNOPJZEd6MJQZw5/tPi4OslR04/+Y1PP+tF+H3uTA2MYiT953B+OGjCPcMYGkziVrLjXCsF6+/eVYosuZvzmNzawvBUAgjo8OSOTNg4twUv9M40fk9/fTTQtj9oQ99CH6vT0BMTo9LSuCM4Ame4vl79ZUXEfJ5cfbN7+LapfNSzuT6MZgz6izM9Hg8+HkMo4vh1tRMnAhHBanwHjPD43OFGZczh1ZQosGrjhCZ9dnTr9OaSQcboJ0TDahtyG674zO2TK7DZtjMuIN9Ls5kYlRqYB5wu5k5u+OTMrkEtlY2JYhJa4TJVgVrV78MmE1kj0wWpgEaSRoWlm7h7rvvFqMvGakAXTpf3cmKCSJM8GcPAu0+gj1u4xA1WO68pt352eewjTyR3l5NZGTsiSLO9SbSmQJef+ssVtbWcfjwMYxNTGBoaBixWK+cISGsDlOlwS9nhSVwAmgoicaskBW0bDojACpeN0ekOPPHc8uqEwkMCHKpVlTn7590fN2RQbu/ZZs7uV2NWG/K7TM+cwPN39lvfvvGiyyPFUHpH4ixERALM7a2EkSnbt7OxGx1eqnEy4AqG+HKpm7eX3p7TpZNFLEp3KTsxdnKpvaSabfjk2t1asmRC8w6dz5fwdVrc3jl1bdx5sz7BdZPFJbYMIuDUuHaCr7gl0GVyeHiIG6tgp2tdYyNDwmizrBLSBCgpEOC4OzMTXYOrrl/gglpOVCttbCyuiWZn9vpFc0qsimwFEq4OkUwk9u78o9d56HBhH4WB4s0ZayureGtN84itaUAFofPg4mpKYwODePYseO45+RpKR3O3JiRpvE99ygpNKNNUgbxi6jPn/zJn8SXv/xlTE5OIZEYxf/80pfwYz/yL5AYHpR7IZkUZWd4j9wOPPvs16U/RMb2bCYjJQveH5ZqaWDIqen3enDkyH4h1mY5rlGvKH8oZ+e48Bail5+H5TcaU/akeFjoPIVH0xJUFkNHAVJjSMXgWtyqHKHwakZn1opxjGTr1h7SUqdWEphlitH2KOWZAq/ICenBxuYuzl24KqrtzMgbDg8qpYqQB7Cvxb6mDL/z2uGAl4atWkEATYz5mgg1iwjzfd0BNN1BnL18EQ6/G5lKFRP7D8h8Znp1EWvz12TerlQo4X2PfAD7Dx6E2xfAlZk5XLlwHVcu38B9dx3H1B37cPqhBxHqHUSDQ++VOq7PLQpv5tf+/uuCkA2Gwzh46KCoabBXsrS4IFRtQuXl8QiQiMHEvffehw9/+COS1fO+XLx0Ed6AH9FwBL19UYyNJjAzcxXffOZrmJ25DD8ZUdibbnE8gbwttnNu6c/p3J2eEaIzuT56j00mSPYVBh7q+Ah2YSmUa2dGFfSUdUZizBmRNe+i8BINUetcGkdpf77dVmlxXQMn++P2EqVBm8tLCtnIbYbJbZmj+b2Ao7R22EZitythFrDGyB4JittqvxibavbywtIiXn31VTzxxBMC6mrU2G+zXE/Xd2OPuj+vPYvt/NwZUtdrVmdmvuwOz2SufF2eB0Fr01lycoqjBUKKAeSKZTRaDly4fAVXr81icmoa8cQIguEe6Q8T9FLI5UUXlGAWOr+trQ1EIyEZcRAKOkv2iWtPm8HRGSFEkKA8JJy/VHoQkvP/+FmCW26f8bU/ia0H2O3obp/tvRu1JNvPSuXtkcS7b7TFcCL9s848nToai07NJotk/p6Jl3FU7Y1I5ylKze9GNclzZIhcswNxqDaZEYnEbE7Q3vcz1y/D6czcZZM6ZYatWKzj/MUZVKstnLrrjKCYCJZgqq9KxOr0GLnwHw+32Sga3baQSe1ImXN0dFAGjem05XMaaSR6aOurvR4MNKw+LOfFeKzp+JKpPBYX1+DzBhDwhVU1oFETdQKqp+/ubGN3Z1dY8g8ePiSCsCurK7g+ex03bsxjoJf9xghi8T6EBnsEmvyRRx5HIjaIgd64zBL19vdInf2rX/0qBgbiQsHFjJOMH6y933vvvXj22Wfx0EMPYXAwgf/8538uArCPPfaIlCh4P3kotra2cfHCeZw7d1bKmgSyEFij+CFmrDoiwoiT1GrTU2OIcXO7LDouAfnoVLM5jLKH9KhJpcDIWRmnZwwX11dBMCpEas/81OCSYNxG52dlfvw73lvJPOSQqVNUZ9oBXtFAse+6sLSMjfVtQXpWm5yJI99nQe4Dh20ZjLA3LD0q3kNuoHIZvbU8BgMO9ET8Iv20ur0jAJLlpUU0XW5E+uIijFxMbWFzcUGCgIbLhYcffkjmAVfXN3Dhwnmg1MTgQAIH7jyGUx98EIGePrQcPlFfX1zbwtef/RZefuW7AvYhuQBLRvlCHptbHEVISYWDPU9h5beInMvlqvBH/tIv/RJSyaSURQk9r1QKoA5aqZzHtasXcfHiO0KNFyD1nYwkcBC9A5Aw91xnNXW4X/VBNbsW0WLRwVNOTXM+hQFJkNKeNuWinl/NvI19s2d9XH8Fe3WQne/p5GyEBQxIdF01ABX7JwT5ndaL8VntM8pszZJzM/ayk6FxYLRTAWLWK2GtZSs5R2p+FgCJhelrOzCpDdiQqUSJW4PsdKAsQ5O+69Spk3IWTcFIA+2OxFy34zM2rjsx0eeZHrYB8FhhQJdjl2cykLZJwdXqDfAfeXF5WDQApYKIQ/Q2y9UGri/cwoWLl9FyuHH48B0IR6IYTgyLreRcIAFhBLb09/YiGPIhubsjfbwq9WS9XjnHwtrjoYSacvVKplipiEOUFgUdnz2T2xPVWAve7dy6nV93ymx3pMao829MxNABl3R48OwRtiGes0cnsmkN+rKdAXY2tYne9iyY5fhEP9ZGy2Z+5uAw+S2Ndp60jKy+j7ke4wC7S6C6z3XhjeNjFM85tstX5nD56g3p821t7WJzaxPRWAQBPzkZtffAReBrsw5tDqSWQJuSveTzaUyOJ8Aqp2SrUn7R0QxFHXYOrEZdGgoyV9N2IBu9rG9DslBmgV5/SDYby5vUyuKMTVZUjHeRJq9joYA333hDHBfn8kLRGMamxoGAGyVfHc0wM27gnn3H8QOPfC88rYDQtTELIH/g22fPiQYeWRlocAlP5uckAosD8HRizMZmZ67hL//y/8LnP//7KJYK4ni/+9rreP7559V4CZq1LjV8bmIpc4s0jc5xyVyXi0oRORw5dFB4Gj28NcZY8D61myAq2tlG7Jlei1VK75QudV1Mf7fdExLGfgs+3+4TaXnTBEOUJNI11Ofp3jG9ZJMREAGs1YWZmRtI5wrwB/tQIsl1o6FlGGbgqaSCndxeeBxutNj4IB1VMYOIs4JE1IeN1WUcOXpYHMvy4i24gxEEo3EsLq1je2UFuc01Acw4mHH19yAYDuLy+bcx3t+PoNuLxz/2cYzddTfq4Sic3qCo2v/d15/BF7/8d1J62rfvIA4cOIitrU3Mz82JoeLZ0wxWIetye10OKc/SCbH/8q/+1W9I9nft6jXcdfIOtBpFUc54++03UatTJYJCyKpLqGGAxV8rmbMpbeqYAsvyBqwiun2cybNEnHmeiUI1gDEaRAG8WUTXvEZjb/Sc7AXvGRthH4A3597YnE5wq2eNGacCqLQSIE13q9fO7EWe06Y1tBTVbXuN7sy8djuzs2V1bScpcj6quqIsTYo+t4CdMipjxmoE+9Bgf88CvXX1EVnN4nuyTfDii98RcBiBZzbZBSHsJntN245Zn8MeBNjtud5bVV8wX2rXO9dpDp898zMOkHaK/U5qClKeSiTlRLyZY0AEATmEYi+ZzuLS5Vlcn1vC1PQ+jI2NC80ZbWitrgQc3B8jI4MYGowLcK6Qz4s94/0lWTjR6Szz6gy2Xq3wzrKqYhxft2e3O532J/z/+KEdpVjT9Magmz+zv6aJtDWTU2SS2VQ686ZQY4nKLOiuZmf6CexIOjE0NkJos1CySKLYa4FhrN619AotlXOWlYzjM+PO5trs19j9GEty9s2qEb3UVsUAff3rz+HgoWMIBGMYTFCZ3COZCzM+bhIyr7PeLOKL9sa4KCy3sLW1iuGhXvT0REQ5mvdB3Z+ixeyOTxTjDaqK4qlSetWxBjKJ3Lq1jFvLa+jtH5ASW5mZZ6OFYqGIjbV1QUFduXxZZgEZoQst2MgI3NEQyp4WKgGgEXWiEWhJtD7mjOKpU0/gb//q71BruHD/fe/D4tIidneSeOqpTwh5Ljc6G825XBYHDuxHT2+0jWilg71y9YL0Ay9fvoCXX3kF6VRWWBdIiyWE26IwTdVzHZZXp0/UpUbbFPFlnb+3JyqagqQ54swX9wHvryEpVwOmQAkJYqShrv+MczMlTDtK04BX9Hmdsqc+t+P4FACj/JD2PWLvA6pB5B5XCaJSqYq3z11Ay+kX0VaSeNOp0GkwUGD2zQoG5x5Z1W7WGqiWc/DWC6hsL+N9p47D7wKSG2vYXF+FN9wLX08C4b5hvPqdF1FPJ0XpnVm40+tCor8fvlYDuztr+J4ffAoH738Au/AiXXLhu2+8hb/+6y9iYyeNyen9ePDBh/GhD38E62tr+I3f+HUJWqRfTGNlI1+mY+K5VJCJW8ZgPvWpn5H9He8fQD6zi3NvvSz8iLFYBLV6We6jUvipjiRpxejkJJsTQWArixMqP6un6tZ1ElSiZHZ7BWTFKbqZYSsK1Dgfu80x3Q/7+vD3dsfXbaPspk5qLdaLmNfQAVNtdagPsAfx6kjkXFr7rsOnuxdJKVR3tqxO7jOjaksJdo+TVA9u9fnV/ogKu5XV2itqwhHsJZsSSTT82N7eEZYckjUfPnxYy66W9JMC6DqfuPMZ9TFjn4wzZMXFXJf9Pt2uGqjXqBmiZn7Kps1ZP3KwCiMUxbIp9kwydz5PnuMSAdv5m8t45dXXER8iMlx5fYWvk3qY1aqw+fT0RDE5NYH+vl6US1TLWRTAi4foaI4Lsbzp1qxPZ6g9cPzx5z/zrlKnPQP8pzZEtx+0f3BTSjLZnXluN7JK3kvuhRUpS+Sm6C4dArcPfqvDYjnAGC1ZDKvMab8e+TvJ+Kwo3IIOyyJbM3nM+KTSbz2XatnmevlZ7NduFt1E9IJXaatrW5vZmtfZ2Unjv/33/4HTp+/H1NRBUSNX6RCNRE0polxSx2fvNSl8miXKLQT8ToyMDAkRrzhvq8cn99kqs8hmsujbtNeoIpCM0mVupk6F4hLOnj0nhMPUQCvVCG6pYebKDN5+/S1k02kZHvdH/RiaHEGkJ4J6vYyK341y0I2S3wln2AmHvyWM/EM1Pw45BjF3/iZyxTqe+tjHpZfD+SwKTFJvjf0gkYbxODE0NIjJyXExelQ2Jx/otdkrOPvWm8gVskIqTaaTYDCiyggmO6eel/TwNEoza6qlFh6iOnLZNO44flz6PmRFIQqV95drZ9bQOD4+RqCK3fHZ0X4GpWmcnkH2MsgxmbrZE+2/c3RmPLsrGVKOswI3hVVrQEJjlc0X8d3X38ZAfBger1/0DKu1prCXsFdHJhlFi3rQqDYEaFTLb2Mo4MRYXxSD4SB2lhexubwMlz8K/+AE+ib348rVSyhurqK0tox6Jo1+XxBxfxhLtxZwz5OP4L4ffgrl3hhubWbxN195Dl/5yldl8PeRRx/D09//Azhy9DgmJiZxc/4GfuInflylgpjSSO+URlbBWFLylD1JfkaWrRr4tV/7FfTFenD+3Dlcv3YZrXpOy/QWCpOZuhjSthPzwMXMmf07C8yi91WBWHxvqQBYJWZZP/ZbrbIiDRqlhOxZWnf1yhh0Y7ztway6q45x77ZnxuibzNRetdLX7ZQhzfva7YbBOfDsN7oAIe336u7jWY7PUOcZx2G3w1IKtS5cM0H+x17aSLGftgF9Vig2Njfxne98B088/rjwYvJsCShIRn9sTo7BtQ0PYbd9+l57y5fv5fyMPzBO0pQ8zWfSQXfSiCnHJzNBtp1430j6wfC+Um1iZWUdF69eE03PffsPigoOwVbi0Chn5iP604eeWAwDA/0SfK2vr4odoGM0yiose/KLLC6OP/0Pv9iyZ2r2jWF//Habovv3dsfX7fCMw+Dr2A2E3EgLdSXGpU3to70SXVhTPrJSclOmEhSnrlC3s+6O7vg2OndnicRajrZFGRS+P3sHdC2Wo+3uAZnP33Z8VkPZ1PaVk0/pWnL5El5+6Q0s3FzDh5/8uBg8DsyKqrFV8uXrMF2njIYcoXaZTjOUeq2IVGoTRw7vF9g+55ZIetwp4enmk3+idaoyPITIM9qTaNxFiixVZqfjc3J2hlHUjVvy3/Oz89KLCUQDGJ4YhK8/iJqnjnIhgzHKKw3142pyB2mRB+HsVgCJRBzNZAEf3HcvLr9xBQcOHcMj73sAA/39krHMXpsRdF883q/lhlYNQ/E4xsZHkE4ncXOO2eVF3JibkWyWw6ZEMqaTdIBVRKIxC+Gq68qImNEduU/bvRUZmiUNEmnPCuiJRTE6MiSE2ozqlC2H3KKaAWrpsWNI5WdLcNTu+Pg84/Tsj5tyaPd3cQIGvCKlTy2p2I2szqKRSo7WxUTrRLG2sLK2hfmFFeEwrVSZgVfE6VH1njNt5UpFe9Qc+CXN3M4aRnsDIgsU9fmQ3dpEcmMDDqJ2YwNohsIi1RMq57AzcwEx6sMl86iXmpi+9z48+FP/AttBN7597h381Ze+ihtXl3D0yHF8/GMfxX3UknS5hPqKwVg2k8JP/cufQKlSFsYeOmfuYzopPUsM1EmAUMZwIo5TJ+/EaGJQ6O0IOmDf1cN5O4okC7qWShXaO+V9EN07CUrVkQat2Sx7YGzXpjTq2fJ7awTAzm60tyKzt7TZdmA2ooq2I7E5Prv9kjW0KgQ8Y8a+2CtjnXO7d77ZbuvE6FvNCXuW1H4dUVnpAF80S+z07Oy2wVyz1dXQQFoqCbYs0qIulCxLJJ4MANApYKTr169LS+H7vvd7MT7OCktZgkUGJ+Y+yfXYogLzeUzgbic86fYL9s9o7+11HldWGwZRQkoh4s5Kz2bsmfiHFiTgUnFrD1L5Aq7OzuHG/KIEi5z5Jdk9v4fDYdmznIOmM+foA1+D7QPSm9HRVUtl+PyaAfPvHP/pj35JHR8djL0R3AkxOp9NhiW7SnyWIW/fNNsguN1ZmH6INJVNFmY5H+P4xEB1ieAax7cn+xKWBc3o7I7PXlrVwWPLqVpciBLpm/eUEitZRCzHB4c0RLs3tvlc9s/X2did4VGt+TeFiLjZdGB+fgV/+if/B37qU78gDAIEeujGsQy6qce3NAXvbCrtd3A4e/HWLA4enEIsEhIDQsfHz93O+KyB+GZdZUnqMv+kMH0CINi/JHSeSeF3vvsGnn/5NcxenEFqOwV/IIjB8RH0DPfBG3bC1Sygz9nARCSIIwMJZDczuMRr6A1h1++XTGwrtY3+RD8cxSqePvEB/L+tvWeUndd1JbhfDpUzCoWcARKBICkmEWAUg0iRlEay2rI1bWumg/2nW61uj5fHyzNjj9fI7V5Su8dqyWrKkilRpiSTYlAgEUiASASIDBAZqITKOb16edY+597vu+/VA+UfU1wgClXvfe8L956wzz773L1iM6qiNTIza6C/D9euXJdFRcfL6J4QZENTnYyX6eq6hhvXr2JmYkKcFmWJOGONz5A9PfPzWQwNTyAer5IsgAmdzfzTmYwML1Vyg0a3zMJIcQ4EOGWZRJcO1NYkdB3LS4o6YJQEDK92p/CZZI8O1OmuR+v4XCdXyQkygtY2GTXeVstVDbBPGvAg1iB793Iil6WjqqLIFgq4crkLPX3DaFu0VNphCPWmZtjeMCtCvoSl+RnUTc1PjqKtOoGQGOKwCIlPTk+iGIlhMp2XlonbVy5H8eYNzF/+CG2BHFprq9GwfiOWPvoE3jp/Cf+0aw8uXr2B2zZtweOfehpbtmyWlhIySplZE9pk6wEFvP/kT/4Yx08el0AkW6CwjI5tYobI+96xtB2rVy5HQ121TE0YHR4UuFwmmUc5zFjRB9tuIINfDVFFIUrN7GxwopPQWTMsh6J9WJr3lxqnfj1NnURpGWWhNq8bsLpOx82k7HG8DNKI0du9736Oa/DVwGtvrX2NOkoD8elvSwJc7/20TSbw1eDVVUUxdXxxhnZh+y291vH50bDW+PnFoCCb91ue1AET0QoK4YWZ3113bpeaH32efZ9cq/pes5FKoU4979JxSpVspg9t+k5dAwtG6QxmdQKKKk1p3VDYvYSohOmp15EvkrRSRDASQx4RjE/N4eTp87h4kSL8bVJWof1kBtvR3i4KVYODA5IsMZtk3x91P6v4muYmsQUM0AN/+011fBIZ2IdjxXgkQDUPTAZZahXMN9L+g14ABToQJX9nDQnfbyNw+zdbDjwnafrsLFRl5cjcBeVHMT7rc8HvtariZZO2n8d+viXQyJBOi99LM91CppNkTwZft3UBNXDWUWr6L2rohn05NDSB73zn+7jvgZ1YvXa96SkjZMks1h8txBlunFhuHTuvV2pcyGJwsBvJRBhLl7ZLSi+OmYafC9VAnexV00IxYTSNpLQWw0UTQHdXL/bvO4Af/ew1jE6nsKy9HUsXLUVNYwPQksRENIVEaA7rqyLYlkhiRTGC2rkIPjx2BTeWNmNsbQfe67mB+oZGTGVmUdtai+zUHB5ZuhnPbtuBiZ4xIcqMjY2I+PC2rVslC1i+bIkYvO7uG7hw8Tzm07Ma8Rtd0Ww+rSxITstO5wSS5dgS/qmqqZflQIPIjUFom6LW7DWkoAENo1WeZ21PEqlAFitXLpX7JFCZkbQSQ2mgbWZ5lhJvgyTr9JT+7jei8+cKs+n6sBmFDeBENsvI3WlbgzpA3S4+mcaqg0jAF1FSE4/LaJYwPAJRfPjhWRSKnFzfIhH4/OwspmcnRXNxZGxCyC/FuRTC6RTa6moxNT6FQDyGroFeRBKErnOYGp1CcD6HwOgo5m9cwfaOZqxd3IKGVR0YbajH37z1Do5fH8LK1Rvw2c+8gE/efz+q62tlpAvr062L2tDT042em90yEXvHzk/i777zLbzyk1cEMicikk2nUcxlUJVMYMvW27BseQfGRoYwNNgrz7UqGRPKvOxmUcdTe8GMQuqnMjrI1OpY14upsopFepQw5PelRqIRxISMwFYktUNCaGHmKcNfteQhd9xjjPs9e27gbfe9OECnGdyG8RYytM9Z7ElZy0MlBIxrw1dHcd2h0fK1e9L9lYvw6HKRz7LOgq1RHgGFv6czdByfVlhMjc/3h8Yl6RQEMVfG1ui9IotT0QcShVjz++Y3X8RnX3gMd96x3Uijaa1PQ0vaM5WeLJ1wY7WbffUW6xPc4ENO22lk13tnoGFxfOrkCW+q41MbS4iXZDTaEOkXlP7OELLFCMLRKvTcHMCZjy7iwIGjaGpqRmtrvexvXvTKNWvQ0FCPRCIp2R7Ph83snOyxXBxkTJrcaasC//2b/0myWvehVvLgxuMtyIhcJ+TVYYyhKIUFDbnAaRHgezX69oWwXSND+r5diPbmuv+2i7n0hvtwZWl2ZzaEdR7K0dLlKLU5/dZCGpWiO3tu0jtksk2BOqXGRmhBj0Hljbm5DN5//zB6ewex49HHJbMkLEbDLOLLJqDgOBnBnAU/4oI3DfI5Fn5TGBnuw5rVyyQC10xCIQGBTLnpclkh8BCGYlZEZZDxiSmcO/cR3n57N94/cEQKvs1tHWhe1I7G1gQi8RgysSjGY1mkm4powhx21tVgST6H6FQAw9czGJurxcTGJZhbVo93Tx1GR0cLRqaHUFWfRKQApLsn8ZXHv4iZzjFhOJKdWVOTwLKli2UkDjUX+/t6pFZFmMouetX0k7tkWnJ149PxMWPhuXO4L1mNej+NMj17x5j1ccqE4ImqxENIk7dtfnYaizsWobWlCZzqRB8kpBQ6QA4dFbYoswlTMzKTta0jK4c83YzPBmheZhjwR1VJn6igHOZvwyZ191Cl/SQBCkv6oTDm5wu4YOTlYvFqIbuQ4cnWAA7zHB8ZRnp0DDFxLlSsSCMfAHr7+zA1NY6p0VHUMbunRNn0HFa1NaC2rgpd46O4MTuHswNDqFq0GA899hgeeOAhNDc2yNBPZqBsbUA+hM7O6zh05BAam+uxbPlS3HvvJ/DB4SP4l//y96TvkIFHc0MtVq9oF7g7NTeDqelxpNNzogjCGrQ0njuoUIhwMnumTAbCPeMRiOgMo0YhiT83rQuWgcnXqaC0OkML/9kM2rUT1qhaG2GfkyJZTvbt2SW/Jmb9UbnRdm2L2AJeV3nfX5kzc1mM/q9MkGtiexdOtVCgTSRsQCz9fw7hxZJfLPwoKi4+8GZMWGlGae2y55QoFybjTujjKIIQl0kGFA5fsXw5MtoHvgAAIABJREFUHtr5oE67F4Ur2hjWY7Wmq02Ido3TXJoeQyGbKYPc7eOzn2kduV6zaYEoELHi8bLEpQwIzPFjWsaR97CMAdaNiZ7xvTHMpQO4dLkL7x86LOWArdtux9Ytm4QZOtzfL+06k9PzCEaiIp/I/mmLrkmtPVBEbTUH3ZLFPkbH9zW7Vb0b6GPGXjykTsFEV8ZXeJClfci2AZj/JkxFGMM6Ev9vE/15sKqqqsh7DKvLW4TG8XkPz4m83TXnOl87qcEuXFtTcF+j5lTjOfmeNSFzwFs6/TJ2k8hk2YZyq6iiGvLIy7/DuHGjB6+99hae/5++IPqLdHwUcRWRbOO8aOBs7wmL0VxkhITY0sA6SW/vdXQsapY6FgMbW6i19ULeM0qiVVeTVDKGc+cu4OV//Cn27N0nQcXKlWtkOgKlgYqREA5+tB8r79+EVDKISFWU+iyIhXJoSUaQn88gOhrG5JVpvPC5L+JycRaHPjqFqmQUxVwK2WAWxaoQgjlgrmcSX37wBbRkkohFwqitqZYm7EsXzqG3h31kpKerMWREbL8Y6ZkmED/YEiUHzqujCMAcBgaHUNfYbKAZw4gsBpDN5GWIaSiqNQk22lPIlnToZCyCgf4e3H3XnaipSkhtkW0RdLoMCMT5mb+VPOHLWLlohDWa9mc2eCpxhDJo2CdF2fUpfxuL9Jscnxg5aryy7y+cwPTsPN4/cBQdHZQ1o7QaG8NTMgGDtdGBnm7E6GBZL87nJRvsHxoQBltNdQLxUAjJYgB3bbsDmVwah05+iAOnziHRVI9Pffo5PP3086itrkN6LoWWpibU1NdiLpvC8CCFshP4/j98H7/9278tLFyqfYQjAUxPT2Drli3YuH4dNm7YiBXL2pFOTWF4eFAi8gQzvHxGByczOuekd8mQFdaXgcURJRvFoiSikJxixAHY1G/IK3R6rB2Wk1j8fki/367kXpdNfrFO0zpFL2tz+vX8wNlvwnaPaSFUCSyFpm/IVnav38JOcD/bzM8+ey+ZEPtSmiHxMK7js/tDnZ+RWbTCz2bQqxorkX/VL5eK6RpEx1a5tlNQImZ+VDXKFURGjj2Y3/ve32P92tV49NFHkJqfRUxkIlXggX8og6b3Q5nVpmptbCcdZWkvoT0V69B9UotmeTbDtTZMrKZcIz9P4XGSgUSsm9leFtj3/hHs2bMP7Yvb8JnPPIMVKxZjPjULCasMXNo7MIgr129gdGxCyH10fsz+QgbJISOUE1zknnz7b/6jCSTM3bSTEEomM+gdFwqzuakWmrMP2RoMm8XZ7M8utEqZoT2WWzh2X0eauGtA7LHc17sPVqNuf5N4G8Dp4/EeiuP4bMbnr6eycMq0iGnJUOFGBqHW8dnMUYrYNABCb49iaHgUr776Ju55YAcS1bVC3+aq5THsJuF7KMnDOguby3kscQ2c4oAcJidHkJqbxIa1ayRCVmKBcQYICxNwbGwMB94/iL3vvY+jx46L4Wlf3I6lS5cjGiXBpIgNGzfhkScewwcXDuHX1w5gflEEOaLmFHZNzyOLEFKZMG6rWYPbg02IpSZwLNWPMWpTBwPIzUwhmAwjFyoggRiSU8CTG+7HxvplMiiUMBkNYj47j1iUWTDrbxwtpDJMvKPSrOrx6FyRA4ahQWTypCjnMTI6Jou+urpOF7/08NHx5eRayM6SIIBUek5sZqYqH5BBLBrGpk3rxSBHIwyy6OR0HhuVa7iJtYbkw+9uwOU6unJI3s34vHVp5YDMwtKWk4VfFbM+2bHadhKOJjAxMY2z5y6iqZlEnYKIbVMgYC41h77BmxgfHkSM92lyWmoh7LMbm54QabBEVVzaOVKpNC6zt6+qGnfefQ92PvwY1q5ah0KmgFAOMsKHNZDzVy7g8U8/hVOnTkq/4KEjh/FHf/RHnqQfYSY+x//yn/8S8+kZBAN5TIyPCcmJ6zMWI7ykNVayqwQaZi1V6p2271HFpflvnXpupd5M64KBQEVmzHkevO/WfrhOid+XIz6lP/MJGtZGyO8dB6E2QTM+frkZGL937Zo13GKTTMbnPln7TD2SmUViTGBrRZ1F+LzM8bmfu2C1WM9mG8LNVvGYnA6r8+MC9XK7ymeqsCXPR/cPW2wy2Qxee/U1GfvzqU89LqQjlhD02Iow8TnSaUn2bdAmtdXO5AiPoKeu0d4/vc/yf63dSR9nWEh3mhXmkWG2GSTZhZ8Vld8xXr7e2Y397x+U9ppNmzbggfvvQWtLPQr5jCkQBlDM0xKHUQyR25CXgcnj41MiqTcyPomhkVERf09W1SAlghkhBP7ub/+3Elan663d9N+DDcsyM7tYpF5joiQWG+2CdG++V9Mrm4RQDi/az7JKJa6DLM3uSuW6FBazAx+d5eSQdvyfWl102RmyDVhDcyFfC3e6i9RzvvIxyioNmHYCGgQaVM4+ELWRQAQvfv+HWNSxHOs33i6bhzCD9CgaiU+6BdL+iT1TRJoOQBCaQgbp1AxCoSKuX7+M7ds2o4pq40bBgovx+o0e7Nn9Pn708o9lEndtTT1aWlul6BuPJ2QqN8cPfelLv4Mnn3wS8UQUOaTwp//4dVwKDyATDiCQZsmY5JU4GuLtuKdtE+YPnUSs/xo6V1fjRn0RaRRRDfag5QS6aovWYkW0GclJIDCdwcTshKnTUGg7JfP82FpgN42FPHjvpH5hDI6/aZWgwIyPpByOLhkaHkZNDYe4agahs3wptZZFMsHeHKPUweiUxB9u6nxW2Iibt2wSkW+yPvkZhNzE8UWplJNQNqGhwVsj6wZqLkTvOj/v2Ztat4We3Aj/4xyfa6R0bRmYXfAnfh/G4NAYrl3vQmNDi/RgzqezAnte7+1Eb3cnIrkiMjNzyKbmRemlECxiZGoc/SODuNk3gGUrl2HF6nWorm3A0099Go2NTYgghEXNLbh8/gLOnDiFVDaNtmUdeOhTj+Hi+XPY+cAD2Pfe+9iyZSvq6xtEwYhhdH9fJ9759eu4dv0CZmcnpZbMzFnHZJGgQ3RenYXqYyqqQZIKBcHtcyaRSe+/0c60NX+HcZuQcULqNMttkL1vLnrkZWJCVis1stZG2OP8cxwf32PbjMqDdRfqLHd8Fp4shzl5LOv4xMFQj9RpMC93fPbfYkONPVngmB2HJ+dRNuao3IGW3wfRqDQjzqxtCxKakYAihF27dglR7KmnnkJ1Mikjy+i0ZZmKyov5BCEo+wQiOvXShnZ1rqXnr7Y1QPKd9AGyPUYdX76Yldl9oQh/xqQigWw6iGPHT2L3e3vFtjz2yIPYtGEN4vEQgsWszA1lIhFCRGb9SXAcktZ/cdCsoRNFYjDdOziC117fQ1OCpStWYJaC2d/91h/75BYHOrDZkv3bFvkttdf2OPHi3AVrf+5pMHpqBr4EmOvI3EzRdWqyyIs+y9I9H/v+8gerUcZCZqaqeelTc6MQXwJM52WxX6cS/OA+QPuZip4oq0+OKxm88WaStfFDw3j/4GF8eOI8PvPcZ1XMVa7JMjw1muK90uZKGnglp+RY3BXjUsTo6BCaGxqwbNlSpDMpXLp4Cbt278aud/ah9+agNHUuXboUbe2Lsbi9A7F4Aj29PThz+jT+9z/9U9xx153yfjY0p3MZ/PDDV7G7/yjmAjlE8yFECzFMDc7g4S0PIdvZh/jNm0jOjqJ/QxMux7IohEJozIfRFKtGIh9AbS6C7OgMorkwQsTrw9o+wHtCQ8jmUQ0MWSzX5yGFbMHrHUVbu4+MBzHDgASGGZ+YwHw6j5oa9jny3hIiC6m2Xy6NumQSiXhMal0h9vkFCkhNjMr9Yf3pyScfFzhTWiCo5SgK70mpEcp6dcZZufCm6/Rs9O8aQnW/VkFHU1k3cJOWk7JMwl2vrsGz5Aw+fyEeUM8wB3R392FgYBTVdY0oFlRs+9KVCzIMmINrKXxAZtrw6AgGR4cxMjGG6toqUZ2vr63D1PAkejp78Hv/y1ewdfsd0l5yo/MG9r+3D/d+4h5ht23Zvg1BNv/WVCMWDuHEiZMiLr11y2YMD/Xj3JmTOPrBAXR2XkI0yvtIMWnCThr9k4Ag43/YYC5apDr3rrQ2ChlVZHvxfK1NJTK4QYdlVNt77Tq2BY7MkRDTOpSfZfv70x8v5b7f2hFbc3KdrNu2YIN4z3kyunJBCsfLlDs9C3u6jsh16HZ9WKdZ7rDcf9v74Axn8ezYrbI969TKf2/FVgg/c1/kCmTnUthdZxzSL7/99tsYHBjG8889h6bGJqTTnJnIgNXW/BS9sYxmLRfZWp3aWC8rFwdemv0x42NpQsTy5dXMEFjvJprDdRHF2Pgc3v7V+zhz9hRWrFmGp554HEsWt0JAhsI8goZFy7pzPseggsggq5MZGammA6UJnXLvR4Uz0Ds0ip+++gZWrVuPtes3quMrz+zcdN9dnMSdrHi0LnBtNtXFpP01VlaMeG25U/MyOYf84i/EUhhDFqvRpqzk6NzFbheKBlSlLReyyCpBnVLINE7StD1YCczyaMx1lvZcpAXDZnwS3ZhCuhh8RsTM/iLovTmAP/s//h/8u6/+JyTiCXnghN4Ib8pUAtZrZEK4ypnRYZK+TyUM1qiY2TB76ursFD3Hl19+GdeuX8fszKxAYnW1jTIPbfWaNdi0caPQeZkh8LgUaa1rrJfPGRkZxsqVqxCvqsLh/lP4r7/8LhKL6hBioTsXxlDPMJqi9aipDiEZzKA6k0e6Ko58LIJEKI7aYhiBqTRCc1lEOEhVetbY/Kr3kPeMdR9S1Lmp2H8nQIkzXkV1g1hn8CaKeU5C7oVRuuA9Yn/fyNgU4vEamS7BIILvFwWPbBo1Rrg4lEygGI8hHgljhlBcek4cX8eSRdi2bYu0mJAdyMhV9FETSSNsrAQVl7XpOjp3rS4IsExELvvGZBvWmN0q46tk3Ox942FU0URnCRYQwqVL1zE1w8nq1WKUTh4/hinJ4KdlTt7N/n5093aLws7SJUvQ0NCI6ckJ9Pf0CRSay+ax+c5tWLZ6Jbp6e/DAg58Ep1hu33aHRPPjYxMyhHfr1s0SILBx/sb1KzId5OCBfTIfj4FXLEbBbB3Sa0j1qrTC1oMonR3/mD5JMzpIrkvm6AVRXVVlxCZUdswqsKgEmc0MiqKy4e0tE6B6TqdMCNq+ziqWuPZBv/ciUaOj6Qe9/rOsFID5nq3cgbpZmOu47DO0Tsxmjn5dS/eAXU/lzu7jIE8hgnmeuXQFLQz6F/7ederyuVY4ReyhEuUsgUzZ7WwGj+PQwSPY/95J/Jt//SXUN9Qhk5kzDe5ag5P+RmFS0tYy0CNpRiehlJxXUQcB2HskAYL2L4heMBmdzIRVykfnVHKe4K5d72FifBY7dtyNbds3o7mhHgHONSWkbok1gpBQmYq1QKXFyjWypUsEkk0DCW0RfVMkgflsEe+8u09sQODFb/9JsdzReZCO1/irBWmetKV428Vm31uOjYsSS5nQtD1upUjazfY8R2wia/d35ZvDhQj0QS8shLsMKDcKKmd12rlYlYxU+c+omSdaKjLM1mWJMe3XxlJeJ6ef/8VffgMPPfy4jMqwv2OtiQQGGjILi1BXjlJioo2IgijNsxj70fmzeOmHL4keJrURly1bJlkeh7tu3HQ7btt0m8iMsdbFwaKcMs5AhPDppatXMDMzjbNnzuArv/+/oraxGZ25fvz1z/4bsrU6xDOYD6C/bxiJcBKxxjAi8Twa8wksjtahOhsCJueRmkshlMkhnlNmaj4ZEadHogtZrIRhCaXOTU8im8uojpPTmCuLUrl5ntao3dS+kdAIUSDRfAGzqRxGRifR2LBICEOUYKIxboyEMTc0hLGhIWy64w7kEnEQsiEUN8JesgDrpmk8/PCDSCTjAmuyf44N9QzMpODtTF9wszwbiLmBlRfBehGWyTAM97tkTfmSF96ScaG2kqTBNDdLzYSktgJEzozOL5Uu4Ny5yxKtJuLV+ODwYYxPjOPajev46NJFUa7YcNsmaeBNz6Vx/epVTI5NqKgzo3lmkZEw7r7nXnSsWIZPPfkk6mvqMTgwgMmxcSTIAC4UsHHTOiCQxY3Oq9j33m6cPfMhggH2WTIrFhMv+56Gn3taFFVYs4vHNAgusr/P1zjl52vAq03q1NS099cSihQ+1jqe/Qp7czFt8OpbfN3/FrXRvbbgmRhnqU7P5314BDTv95ZBvjB9c53SAptjtXAdIWbXAVq75FL4veXitVrcQlOzAkLA91pRau8mObVKd03p7/36pkVUdV36DHJf/MIwM23vocQFJvAMqOj66ZOn8cbr7+Lf/tsvoX0xBRZSAm3r07F7WzNFTpWhfGDJoCZR01JnahmfWgvNCxOdBCxp5wkRFq/B7EwGBw8cxv7976GpuRaPP74T69etlv3Ovk35XJEy1GDbinWTF8FeP7nKvPb2guci4hVEz+hTwzIGrBhgG1EA+w4cQOCl7/2fIlLtOju3ruFmbTTxlvZtH7Q1FAv+NlJktzpuOY4ut94ZN6TPspSoUskhuY5PH3QpPCqHKZs07EUltjZnSiyu47sVjGB/rvVnhVaDTt2KG5q0YLsIcoUg9uw9jLPnLuDZZ59FKEyyieLQzGxEnDiTkayPzZgMiEhXnxwfx8njx7H//X04c+Y0Gurqpe1hUXs71q5dh40bN2LFiuVi0NkbVlVdLYKsdIBXr10WAgj/cCxJa2srPjp7Hs898xxqGhsxlUzjv731Iq7N9WgSRmX0bADRXARN9dWoT8QQny0iMD6L0PQ8opTToxUsFBEu0GBFkOFMtGAYNbEk4tW1Aq8mElGMjQxjfHRIslXddHaopunhkf5Dw3AzG96rNxCzJ+FBWGXAXJoEjglEQmzBqJWJ0oQ0p7tvYPjiZbQ0NCCUrMaS2zchUlsrkd3I0KBkfdyINdVJPPHkY8gVckIM4vpivYnnT/1Pu5ZdZ1cpki7/WTnUWeL4zCZ11+qt1pIw5sIcqaSDV+msGPSk03mks0XMprK4dPkahkfG8favd6Gv/6Y4k5WrVwkMRbiz7+ZNjI2OGrFiIgZicYQhNzs7j//rL/4Cmzdvkab5qxSczqRRlUgI8adORr2M4+zpY7h48ayQqMJhIjXM1hhgkwzBHJZojp2aQmFqra/ydxEzlFc0NKUB3bYoqIP0JcjsEF8rIlGaHRDq9FydU5Zwf2afg61VWcdjbZH+XQ59LqwZ6jF/c8ZXcj5mEph1bPZcXMayBGyG4CKfYAfJOqLZt8rwKv1cdo+pq5W7ad/xlV6HPa/yz7a20V+XfJ8yW2njBRa0xBdmfuEoTp8+j127j+CF53dg7do1yHCsEavuIdbrfDUb6fkze1o+R/ryXNFu7dPTNT4PiKOkQ4qLPbx29Sb27HofV69ex91334777t2CRe3U9k2DeIOkFlJFYvBF4ouE68qgl/+yOsuRRtmKCUgvrdof7leSZsgfIGmGeyzwyj/8pdxTj7FWofZho19i9O4ic2t7LjQg8JGRAbNGxR7fTfuts6u0uK3ju5XRuDVEsHA+ljeIz4FQ3HYGt4+v/PM+Doqw+DUdn6bzrGlZ/T6ta5HhOTg4hW9842/w+d/6IqKxhNB/OXqGLEVpWJ5PC/RJaHJ8chLvvvcufvHGmzJUcfHiRTL8k1JSVFm4447taGxQYWsuREZQFJ6VYYvV1TJD7Wtf+5oYuhdffFEEqJkVxKqSMu28NhxDOpLDa6fewT+cehPx6iji2SCWx1vRUqhCohjFzMg48jMzQEzj5VCuIIZPCshZthBEkKxrQE1trWR6gQAzMeqRspk+jb6bXSKsLX04IsptBH1NvmfhT4EozBfXDOtBXCeSCXCeILO+2Qz6eobQvmSVxEE1sTBO7H4b1bNzqInEMDGfQXBRM7bteAgFijqjKP2D7CubT83gju1bcdttG9SAhzS4sqNK3N698gj/Vo5LN3ZpxldqsH1YrVKgVn5cO6aKzfqieMPaRz6A6dkUBobGsW//Afzdd7+H+oYmCXQoxivScBcvYGJ8HAnWLANhGepJdSBBkkg4CYcwMjCCb37jb0RNh6SFU2dOY9Wq5aipTaC2tgonjh/Fwf3vYn56VBp/2T6jUXIWAW9KCduSFNaWdgVmasa5sc+OLFGdisCAiOzMsECgIjjNvlWjsaqqO64KSGnvsK2BlQYRpaQVDzFyanru/rTHt8fQgMpMdTc33mZBlToByvd6yb+dEZj257rnK2eOlulZ6pQrEbv0xCraGdOvZz+h5Fq9C/AdnxugVXK6NPum4qafJ0IZFLooyLixSJS9wjYr1UkGnK/59a//AH/8x78nwTbXHtuU+FkM8BlQSg3eEeS212Ofg6CFRqOYEmXZQg5VNbVAMYzDhz/Em2/8CtFwHJ9++glsvn0D4nEKVpBJTLSBtSOdhKHQKoM7tQ/aPMb/Mgpzkjgors6K+GuCwTVoUTUGZyn2u/7Ty1+XjM8tSsukBJH38hvIeZ/J6NIeP9uMbjNFP4qz2aOtx2jnvx3ZorddsfnSiM/eJHfhKwPSUolKN4q7WNyF6GZ8XjZYVuPzPstrYNf47zc5WXfh6ffmejwsVXFz/TKKDgghkw3h2995EYs7lmDt+g3i+KSmlStKrxbH+HR2duLo0WP46OIFDA0PoLaqBkuXLcHyZcuxYf16rF27VgYySnTGUSSiNMJ+r4xkdN/+znfwhS98Af/5r/4Kv/+Vr+DNN9/E/ffdhxUrVspMtVgyITW0qJASQrg+04+/+Pl/Rbw6hKZADDUzAQTHUyjMFhAuRoQanw2rkj4HnYuAbDSBZLIO9dWNiLKlgAVxqeXR6PF6swgF8sI+zOXmBBIRh+hMfrZ2QoICZ8I9az6etJiBwLIF3p8cJkZnkckDtXW1aKyK46P9e1Ho7UMok8dcsYjBYh6feOpZtK5YJRuAbNjJyTHR7OMUB2Z9VVUJ0ef0GqONjJmF3cuDMNdgLXCCFRyfv35/czuDXUeU9OJWlUBAdDDZzJ7F4OiYULh//sav0NVzEytXrcLyJStEgmlwZAgjoyMyS5GwotQyDPTDeofUXkOqhzg7OYdP3HWPMHpJPoolomhqqsW1qxdw4exJ3OztRDxKBXtlZDOg4TPktdipCSICQCiTDsxMS6GD49qzgtHM7rUnT5+hZH0iPq1kFz+jLtXQtFmCZzMcOLLS/fcQIWev2nupzM5KoUZpIOxD2AszvnKbUoImWYFM8xGVnKQN6q3TK3XApU7844Iizw4Zx+cGiN71ljk+137eMlg3VAStQVAlRW2qiLpHmKzoJBypkRlZOKIj1693YffuvXj00Z1Yt26ttiOInaMsIteuA6c6F1YaIBiUh5B2OCoEmnd27cWVK5exYf063Hfv3aL5SoIUXRudMveEBNsBag9boX86whCKBSUbKR/fBNcGy7XdIJ6OMv2NTqfWLJzv+/krf1105ZrsgnPp3dYouJCom+G5cKj3WjP53I3k7AZwF7WP1S9ctSIKbx6weHSnT6TSzy30uGBROQQE/7OddgazwCo52YWbQaMJVQXQlN5CnZakYGn8fB3nTAVCCbzyk59LY+U9994r/SnURZSxGrE4vv3fv4MjR44oIaW+Ds0tTVi7eg3uvvsubNq4SRwVxWXb2tol82PGQuo6h7b29/fhD//wD/HjH/9YxFpXrV6NrVu2iQP83Oc+h/XrN0jNLRaNy/0LxwKIFcMoRoFvvf4djIzexPzoBCJzZHiSuZdAMBBX3J6FYxrMSBjJ+gYkGwil1iAUiCJHaIRz6ERhQuXa6PQCgRyGBnoxPTWOUFAL2VbN3duQQmPWZmepGZNSbRwyoU6pE5nsJZMjaYaT5PtRU12LRTU1uLBvL9I9PYgGg5jKZDEVCCLZsRz3PvFpZKTlIiSKJpn0HOqqkqirq8Zjjz+C+UxKshGfXeiK+JYGWW707EawNuOTazE1vtKovtTxWftkAyVxcgYCYwM+jYYQBIpBzEzN4PCRo/gv3/gWpqYmsGzlKunFpHpJb1evOLwcjQ7bRcwgWIWADAnC1HSYbbPIT+M2NDiKv/v236K2OonBoT7s2fUrjI8MIB4qoqYqhgxJBobOzuiPwYxk3SHVRU1WJXQSCArSiye6mkb2irC61OrM6CaZo8eyDWFPCjZI3546Va3Laf3W7nlFSBYGwOX33t5f+XkFQXp9vTylksxJ97P/PErrgpUb2K2dce0NvxdhAhPTug6xkl3ysnhTFOOzqhRUlwbspcxzySZNNdx1fFbKzHd0et3uGiz/PL5WGKuEr60NJWwoLEofgpZeOunXo+FVXgdtHJ8hVV5+8IMf4P7778cDD9wrQRj7dJnt63pWx+J+2evTtQpEolRjiuCji9fx05/+THRpH3l4B+67705EwwzIAyiw8RxRBKGImIg8GLvCBnxV4tF2MUKbylJgcG1sjQAyOvGHE0WEKc3hzpL1EdHgaLg8Am+/8bdCbvEK0J6kmD8B3Y/aSheu/x6fkeVHd77mnnWG5Qvaj750RpN9mD6OXtqTV75Qyh2cG+nYz5KFWdbO4E5MtstGX2OzNTtY0aTTRkZH80LDSswr9mxnbpVngzaKlygjHMeJk+fx0ksv47MvfF7qS8zUVH4sjx/+8McYHBxCSyubzpfIwEjOzKKBnp2dFTiU9T86tjNnzqCrqwuTk5PS9N7T04M/+IM/wIWLF7Hn3b34D1/9miyY//Hd7+Lf//t/J3BEnH1U4SjCoQgK+TRGR/px4eIZHDl+GFNTo2I4aahEIJz/BSOiNMP3EM6sq6tHLJ5U2rDB1yWasq8XSSNqT2ZRyM2hs/Oy9utYkV4Zl0T2lRoA2Ww8Pj/TBEiU/rL9XoTQBIIpBJDO5pDOZzE5PoH5kTnEZgu4ee4YkkEKHhUwMjuHfLqAuUIYO57/LCKtjcIQo1g4xbFrihCm4kOPPYilq1foxiE0J3CdZiQaqcvwGa+U4WCgAAAedUlEQVRGrI25RmapjDAlhtCB0IToZOtSJYmEZl72M5nhSzDEyEfUPBg4BTE1ncKRI8fw2uu/xNkz52QdrFq1CrwnU1OT6LvZh1yWSj5hqU9U1dRgPp0ReMruLZksL8+jgEKW5KI8WlubsWbVCmzfvlWyvM4bVyUDr6rmgMW8DIRVi+mXOhRqVpiSyivK2lbRY5JmpE5KFZaIGdwrmqjM8DRgUZug90MHx5ZmeS4T07UL9nVuf5jd3zZQEGTKKObY3+k+L4cbnWkJDtPFDqv2nJCZeWcDG0r/lWdXrmNz7Y2Wj/wgRteEFcxWq2L/re/ze4RLjmMctnufFtg1ea8ClU4l1PsMNwmw1+I6QrFNPsfEG4Pmn68mHVyXdBKEzIk+eOUpljsinOwyjzffehNLOjpw//33yTphfVrartjSlCsI9K2tbOpobKtEIBzG9Mws3t13AIcOH0RDfROefvIRbFy7VoJlQuxyjXa2qLSPaM1Og0zLF6ATNZCmh7rpvebnWz8i90T+6Fqg7dHeaq29Bt57+394UCdfYC/WQpIKg6r354W6zssnrpRqapYTV9zssPSh2ywvYBQ6fAxcHcnHw0bljs4+dPccKzk+23huF4cfzPkwpQqnWnhVy6h6/LzAe7zJqtOpkKbeXlU34MPjPeN5UILrcmc3Xvv5W3j1n97El3/nf8bdd9+NsbFRzLEpGBBq+fR0Cv0DQ3jhhRfQ1tYiD4ejNuj8SHx59913xQHS+dHp0SHec889kgF2dHSIuj6hipbWNnz4wTG89NJLorT/7DNP4dFHdsiCpjDt6RNHcfLUB5ifn1Gowk555rw1IVtEUFVdi6qaOtTWNSj110wgkIqAwAs2SjfBDUgY4fVnMNh/A1MTw0bPTyWPPONhCEFCaQ+GECPri43kJEmwXkR1D5lblxcQmt2QhWAAY7NpjI1mcPPsR5jv6UJzOAC24g9PjCLZ0oyx8SnMpgOoamrDjueeRbGqCkX2nM3PkyaJRCyErr4ufOn3f0eyFmuoFVrVa5EgrGgNtU5YUIq25CrGsfmohKsQ5InRqL1zontL7NFmZjp7relmUF/fKFPYT50+i+//4Ie4crUL7e2L0baoA/F4EsPDQxgY7DcBkkqh8XzZqiKjigx3iE6cbF6ePo1Qen4erU0N2Hz7JjS3NGBuZgo93ddFfCAeYyanRlSmvJu5l5KhOXPv6EAtXMnPJBHGZm50PEJisXJjrM0Kq9PPHMxIZgPp+/fXZ2aqFbDOwrMPZX3E1lbY14kYOB2pUZDynV+54/OqYqaf1mSKTnCtWZw6Ly8zMcCZ63BdG/Nxjs89V3V6LlollqZiHc9mqn4G564x+57KTlMRrtISza3OV66XGrak9yvSWfIMShymM+5NyHqEMhngRKPSX8tePwY/zz37rNgntjFRtkMPqDq5WbZjSbYfQjxZi3PnL+Gtt34tcoTb77wNO3c8iLaWJlFbomqPlkR88X4tGQYQ4kR2CfCs8yuth7r3TYEF8+ztnrYn5Tw8yVYP7v1+UceqqNyXW9sTU26mENjx9r6z88V5XfjCZnEuhFH+vbuA9F4pbOj2vuhr9Of/3K9KcIL6o9LF5A6QVUihjPkpxk6LmRa9lmjERHgaXRfFCOk5E5UmBV8zAUqtjYyOi1D0r3/9Nt769R7EE3EsWtSOxx55DNXVVdIYmkxGJcK8ebMf6fkc9u07JFOsn/7003LabHXgH9brxsfHxXg+/vjjYlhXrFghtT3+nEVoMjqlZhYK40cv/RA/fvllfPrTT+GZZ59ETVUcp0+flD/TU6PCviRMIQYTQRn2SAkhavdR6aO5pRVhr9CtkZMq4uhsBenjMZCVTjpnJM77MY3Oaxc4PU6OLfmyWcxS9zAMMr5XYE6ZhhwCBwIzC7Y1PxpwwsfUnyyGYviocwjHjnyEZdVxNOVTmO7vw9LWRmy/806cOH8W14e6MTaRwthYCk889zxq166S3r5oMITpsTGJJgnxVjdXY8dDO1DMZhELkYFo68+25O86PtMLZtZnOVohptRmec5+85RIDbwna4awbjAiQRFVacjkvXz1Ot5462289Yt3sHRpBzZymG44KlPr+/r7MTs7g7iBw1ln09YZBid5IbDI+QQ1g2Ywlp6fE7bmpk0bsYSzCdPzuNnbJeusqjoOSAZO48RnbYIN48QYpAkZhY3+IuKtmoycpsEsjvqadqCuBguENzXDo+GT3s0SHV2zo42Kkr//za4uK8aV1+7K97FrP0QW1GSUfkZlRNsN6cU3/poliYhCGUQq0J/TbsMzs3J6pVCmEb2QzN09f3WcLovTdx6ljk9/Xur4/PWkmYxYO+e+lN6DWzu+Su8td37+sXzIVabIGJjS/SwfAVE0i+tNBPYNMkJ+QiQcwxuvv4nZ6RQ+//nPIhalsEGanQnSRsQsSyePsF85gEOHj+KffrYL9Q3VePqpR7Fly3ohssXYGF/ICCwvcdwtHB8JMZ7UVZkzqBQw+AGV9SEuw5bnmEPg2MEfeRmfJbnYTMY6tPLa3kLnpplZpSL1AoPh1Oz8a9C+t8rRykLn95sgT3cRyeZwfKduFn8EU6njs+KwSs91P0cL1iqyyu9JopX02kgqhMNx6cHq6urB7l3vYe+7+3Hm7Hm0tS1C+5JF4vSY+sciUaxduwrDw/2YmNAp5aTYTk+l0Nl5Ezt27sRv/dZv4Ze//KUQXnbu3Im+vj7JxElSufPOO8XRqVNk1kbF+xDWrV+reoihKE4cP27MdQ4XLpzHzd4bkuEFghRuNSQURnIZjjMCEslaNDcvQl1dswg627mMAnELXk4asQoWWFISXaCtAUh2izyuXD2PXHoGoYDCnCySSzZsBnnK+jDqHpJJsCeM8JhoZ5JmzNoUcXiyAym0FcFHl2/i/LURIdQ0xwJYnAyiKRbGPXdvR+/VHowNjuJM93F8dPUyCrkwWpraseNffB4TnPkXSSCfzSA1NSW6k7PZaex8+EG0t7WKzp9kNUb/VLJakSLTxSKRtAEc/IzPqcPondB40u3tMsZEfmYyCEon8fhzsylcvHAZP3v1VRw89AEaGtqwaPFiaVNh/a67p1sGc3ryVlLg10iY8ne8z6y1aSlPCQaZTBrxeASbN23AksXtos4zOjSATCalkGOQjFyts+rMM98JaOamWbYdDySITyiAuMzFU21YPrdEnDqnCmXKUGTDvtVxQ1q/8zM34yAcx2fvqd2brsHy7InLurZBhRO5CwxKZ2P2s+v43D1/K8PvGvhKGZ8VwLgVvFkpAC9/rdbXnD5CsTdqt117UurYKtcA7f20UwZu9fm3Cvjtz+3nkrhk77X8Ldm/P8tQ1plpybB8BR4jFInKhHRF/pjFaX1t794DOHnyPL78u59DR8ciZHIzCEZIQgE4ZaSrawg//vGbuHzxAj754P3YufMeeR2np0jyIDskr9qgTCIkSNRWByttGCBcamytH1iU3gl7na6f0ufiQ96uHZJrPnX0J6LcYlmdLkypmLoudrvI3OjLW+jOAnffb0/Pvte9yfZ3+lDUyriRVnkEZGHPSk7vVg/eO0aZkLCb8Wmkp3G6klRMlmIMhbeJ2OuWp/NTq0i4hXpwdBSZTAGXL1/Fnr378fd//yNRwWhuWYQVK1ZJKwG17GiQGM3nMhm0tTUhmSSBQ6GKcCiGsdEpTEzOiej0E088id7eXqESf+Yzn8G6devE6dHhjY6OYmhoSCJtXjd/xgxu7bo10txONY7Lly/h+IdHceLEh2hsqJHpChwzEggV5DNZ9+MGjUZiaGnpQA1ZmrEqHRdimHhs29NNos6PkzlcBiSNn91EOoMwj6tXzqOQnUMxn5bsgiNDOCSXz47qKVGpNcZUvcP0f9HIy2aT6FlB6GgoIjPnrl++jtHJAsK1KzCdjaGYnscLO7ZhtueE1AezIym0JxqRqQ/irX2/RndXJ6pj1XjwC59FrK0NxWAEUdYa5lKYnRxDbWMVbvZ34ne//Lumn48z4ZiJaU8S17pdj2J3Be6UkK40GvdIDrqK3UhVyhIeUkEUgNJQnLJxE6+88jP89JWfoaG5GZs2bkZVdb3Qw7t7u2QqggicyzilsMxXVLFgnXpgVZKokUmJMPYqkgywbu1qbN92u6y53p4uzExPCcGE7+XGJ/uSM/ToMCVzDHBiRUwyfV4zZ5TxeWjmplJu/DmzODo1XhvhYK4zwlu2h87aC5lS4hBUyiPwUntQOiLIfa3YBicrc3/nGTbj+IrBSiSWSm7h1kxw1ybZZ2iFqN3n+ZtsS3nGZ1ZECcPUOlT3DP3j+hmfCRec4Ksy2lWaTCxkp7rImQyoNi1FvC6X2MV/S93dMG/dtWxbQ9SGMqPLCqufTpiBkjrjIo4dOykM5N/+8r/A4o4WpLOzglwcOXwKr7/2tti2Z55+AnfdtRGJuParsjdPRK85mJlrPUNpRjbQE81Qx2eRNmF3Or2R5c/DJsnWh5UHQJ4zL+Y87VRZa+dPvlbi+CwL01+wOvXbdWK+w/PhTvuB1hj+c6ITz9GZF4s9KR805X+yc8gy6NL85paLtILj86FgId0bx6cHYj1EIhKpn7DpMo9wMCoakmTfRWIJAY3Gxidx9uw5vP7GL/DhsQ8xNTMvPXecX1ZdWyu1HPZPzaXmpclclDCKRSxqa0R9fVJo5/qIQ5iboRZeRBrdv/CFL8osMkKZmzdvFoIJ1cmZ+TFDZL8fFwNlzuo5eDGZkIi988Z1HDt6FN3d3chm5xEKFGRkTSJBJ6v7iZJDhLS4kDmOZvWqjWC2WkRE5vqF2CBahNR1pJ1FyE78W2uWMplCtBqNDqamBFLgHhsbQE/nJTG0nI6gvoOvo2oK2wmYWVDkuFSsQJyFGS6aS2cwPjSKa5cuY6K/H/HqJmx+4BnsOdSFxUtWIzPZg82LUkgPDuK2xeuQmZhHNpDHaGEKuw7sRTqVxdYHHsCmHZ9EKhhGuBhGpBBAamYcCDHKzKK5tQkPPfqwTICfnpkSWJEGobVlkTgFDdBUmNeAUEZY3FZy9T4IO8wwey3LsiB7RWNZbVPpxmuv/QIHDx2SzH5JxxI0NDZjdi6F/r5BzM7NIMNnRaamE9kyYCC0ySxUWkZYpA8UMJ9mzTKKVSuWYc3qFeKghgf7MDszKVmgPhdbxOcxtK7DP3Rsor7C+qpolhLChCIFzL5NyYPPyR3kq+0LGviwTsn38BgSEJURx6wdsI6ltDTiO8nywLaS4yt3fjYWqeT43CyvPLOrZAzdbMh7r5APF2bx5c5cs3ndT+okxXA5DssSMbzVY3rQSh2ZHtfPTPSemQNXMKDl56H/tnB3aTDA87IOj8/ASvPZ52LviS3zWJvuJh+WiOQFuB6BR69DpswUCzhz/iMc+fBD7HjwIbS0LsKbb72DgweO4567bsPjj+zAyhUdCAdzCHHGH22qyDn6Ux6UqamlLnF81p6bcpOibbr33Ger5+z/rLLv0b0sDFnXgV46+6bn+EoXqSlKG2JDpUjOX+S+wkr5ydkoopIjtD8redamTeDj37dQ5cE9vruo5XxMSu+9xhBX7Llax0dqPqNu1qdYN1GaOem8ERkOmkxUIxyNY2pyFnv3H8Rfff0buHr1ishHEWpsbmoVgzKfSWNMRmNMiFNQKFBhGjqI9sXN6FjcouNexCmHkJ4voLGhDW++9Ut85Sv/Cs8884w4No4cYh2P7QwkttAZDgwMyEJevXo1autrhOW5e/c76LxxQwaVcrI1I/NMalqkpxobOcvPzD6X7EY3LB3aqlXE26u8UUrSY0jmnhhJP8tjFMf7KpmRaWDlguIcNR6Q42lmZ8Zx9tQxgIoLoQAy6bRAu3QmnBbBFUiI00pV0ZByAj1bDEjgmR4fw1BfP0YG+pGZnUM99RICAbSuuROLV34K1weyuHbjEp56oA1H/vEl3H/7HaiO16Hr9Gms3X473j37IS5fv454ohpP/M4XMV9ThapYLSJFzZAmpkfQ1FAjkwU2btqIzq6r0uvX3NIo10XHx6nOGvw5TDKzcDzkw7YjSFCk9QyFiAIohiLIZHIYHhmV+u7//Zd/jWVLl+L2zVvR1NSCiYkp9PX1Y3BoULIxLgo/5lfaN0saMkk+GJX7QyeUy6fkvFevXIltd2xGPBLCUH+fNOuzh5KMWI5qYd3KNQCavWmEbQXkLSRE2bxohCxNJa/ZSfUK//JZ6SBZgUT5M83JwCzPhZXKHYsYxQoz8Cwc6jrHcrsg09G95nlFgbwg3CThnGJSCT0qD3x9drjPurXZ3G9yfL/Jbi3gBTgXIobWKZUI29YZ0Ftqq/S1ni00sGhpVqe/XZjtaH3XdUz2OO618/fl123vqSve4TlDg8JZx+yLcmhSwOCfe4SDjLm3Q8kkhken8O1vfQ9jYzOyXjlNYceDd6MmSTs0g3iQpYsgCmx8N0QYUZ9xWtQ8Ipxb63TqqPYaeJ6KPvl38lb3i0iHV5x11XRuXHpb/E4JxClUbduU7rcluAf3H4KtiZRmYW4E5j9U68tLl3vFIMcZzbHQaf7mJuGShVs2tsRK6rgZJyMXOwTR1nlI2pD7gjDSmRy6u27i7V27se+9Azhz9iLq6utFf5MOKRaPY3JqEpOTE5LlSXuEFdfltYgdVUiQpIp7792OibFhqbmxG4VGs6q6EUePnZAM7M///M+FuckMj19nz54V7U2qt/CLDra7uwvnz5+VlgbS88W5mehIi8UcElpAQ0Oteb5qoLlZ6BhJ+W9ftFTqe2xhEOdmRAtEaV9UN5R8YiFvMXimy8RmfcTjyYfIZmdE/iozNy3VLdLlaVwVUtPpE7JoJbNUMtB8Ko1r165ioK8P05NjMlooUiyiviqO6lgB8WQYk/NRPPrMV7HnaD8ida3o7TmOJ9e34dqJY9h2+1YkRvol8uycHsfB40eFVbv+nk9g7SfvR4GzvYIRUYCfnZnA3OyEDLBkdvTCC88iFjcT2YPM0NLCpGVWaslcmoloG4vWOyHTyAWaJdvNkJl43yanpjE4Mo5du/diz573xMmtXbMWLS2tcuze3j6MjY8b2Ii9i8qulAGc1rky0OTdk+bdoLBA2UbQsaQN69atkunpw0MDmBgfkQkedE4S9UrTr/ZqKevWEIi8Rn1DXJP+yRASZsSVNp0bR8eJ6AxMSHYRogu/XzhVxbUD9pmWGnOTETgShBo0ldqKBYbc2CHr1OzneH8bx8f6uv1yj6HBh/5GYDxmyjL7zc80ZbqHebNroyzE7ZLp3Oyn3AaVB9flzsyWTOTcJZopzXb9zy6FOm090L12/1rlykpqhTYwcO+H6+TsfZDXSVubBq8LggTHseq5Wcdizs+0E8g9NuQ/2geWqCZnsth34Bg++OADLGlfjLvu3optm9d5WZ7UgAscwk2oIIQCZzgaJMLeBzvdxvUQct+M4+P1+RDurbVa3QDBfUZEb+y6kPXVfWWvZHzuDbHfu85Q6dt+IbR04S3Eot2IbOECc6m+po7ium+vhlIJ41ayS/mDW+gc/Z/YPj7vPEQ3zl9AdjOw+KswlRBpZTLA9PSsMPB+9KN/xK539mBmLoVlS5ahbdFiVfoPsll6EqNjVNNIy3nRsDCK03EzqoYgwYX5b2Z6Ao8++iBymRTH0OqnhcigS+LKtS6BO//sz/5MjB6PuXz5CpmuQMkgGmXKku3fv19aIpLJhBgpTiwWWIufLUoKPCqz17Q4Ps6ws7UsGkk6LTqs+voWrFq5VqcfMNgxmKjKTmkzM9VAtLBtGHKOEo6unYhIlSWrwjh3+ihGBvpU1sg8AlH4YL0qn0eczemsz7HxfHIW165cxcT4hDS7F9Ip5OamUB0NorEqgVgsh9qaKEanCnjwi3+Cl39+AtGqdkzPjuOBje1I37yMwOwk7ly3BkOdXZLZH7t4Sorpi9eswgPPPgM0NiMbjkhw0tt5Qwb7NjXVS5/hCy98BunMnGSnGnUHUVtb5wxB1TUiK8JMS7dQjNCtGdBIo3YYw0NjOHDgEL794t8jnc6ItByJTWz87enulbosnwjVY2yrkK43C28Z9qAhyrCGOjo6jCWLO3DPJ+5Cc2sd+m/exPjoCPI59vQpBTwgzk779yTyZ1uBgbbIyuTnEZbk82YWyetkdlhbXesZHyH58BnLIFldv3GRGPOdlRBLvOfvZ2Wu43MdlmtcfSOuC6IcPbIGSbAPZ4yZmzXqetY+tpyMyOFxKhhwp+TF9c7Zgtb4i/HUA3lfbvB7qwbsSkF82WHKzI86C+86jeOrlJlpNuKb+1KnU+os7Wvd86l0L+095u+8AEAY3wutZImdLiEemp5eCfjMPQtABNRpgygaH08kcONGN1760esYG5/Als1r8fhjD6KtrQ5hTn/gZYncoer88jAUbbATTez5yTV4kyj0fYoeWxjZfV6+6IH9qX8NNuDyA6zSAEUtu6zH3mvvlTg+F+50IZNbOT6zlD/O73ie1n2Re0K3hLVvmfVV0ON0Du46RYl+nIWu6XRZJCHDEDUlZsTIYaWjo1P44Ohx/PJXu+UPRwp1LFmK5pYWoZmzvsPsbnJqSpyTJQ5otGUaMaQIz4dNhQPKJtD4hCXjWL9+NRa1NiCbIyyorSR0RIVCBK++9ia++tWvYsuWLUKIaWlpkRoUyS6HDx8WggthUEJlJK0IKUKcJ7M4KqgYqI5Vo1wasXgYjQ21YhwFmbTYuBSZ41i6dBVqaxulhUFYnTSSUfZu0fi5dT5fxtsLlNhtR4SgmEM2M4Ou6xcwPNArNSnZLxIIaJsAsz42V48Mj2Kgbxi5dF7rZEUgm5pGLjWN7MwYlrQ0oLkuiapkAMnqOB58+EnMJZfj6OUpfP8n+7B+4x2YnRzC49vXoO/kIaxZtRINnBARDqJ7sh9nzp+Whv57dz6KVQ8+gEw8ganJacyPjaKtvQ1z81MYHxvB5z73vGTcUvcMBZBOZ03vZEyctG4oKfr6dQLZoBocZXLUEk3j/f0H8cYbv8Cly53Yun0rlixZJmviRmcXBvoHjKPjM7GwC2Wi9HtBVhwxAP6MlPBoNIjbNm3AyhVLMTM1IRmxNLGHBTDyWJ1GWVHuM+uEhJ113FJI2hFEQ1My9oBM+1DmrzpHmVoh2R2zPh0WK8+LWZ6RAFN7oGtG0QLdaPJzJ6PzIndDlLOvsdtS96RPbnFf73ghp4+4FLL1HZ8KE9t752tL2taZ0mCZvaD8LPs8tZLiM8hNHmBcT+WZe+WZn2ZxH/flOz416or2VHZYYuFLbCT1KF1naB2Z6/jK759rq+3rLcRp/811Ll/m5F07KU7I+VR5CZ+7npn5XVCC4GyOszWBE6fOYPfu96QO/clP3oc7tm1AfX0cwWJO+oMLObY+hcWmij2QyzJ8CmGKmwDKC4bM4jKEFuP79JTN+lPuhY9CuveByYwfCJRCw+XBS6Dvxv6KGZ/29JUqm1uJoYWPvHQZVFrUCz7YiS7+/3J8lbJA1/F5kV9ZxieCTCbSJqX+V796B//wg1dw5VqP1Kba25fI7Lt4MgnqK44MD2NqYkLwbh6T96mk+CpT1M1DpFUPKTOPBBnxUUVGTQHc+4k7kJrnlHUTUlGoOBfC0aMn8dhjj+H555+X45w6dQonTpwQ2JNOj0xRZdypMDRvpVWJZ9ajUC4hHjp5Opd5tLbUC6VfE/eiGL5ikROz6Twp41WFZHWtZClsig+G1WHpfEU6SI4fUYPPup6HEnA6ejGEqYkxzM2NYmyoD8MD3aL/KNCboUfT6bF/7cbVK9rvWOT05LBMEJmfm0NqehyRYhaxQBrJYB5rVyxGdSKE+x7aidYly3Dm5GkMBdtwejCCa51zmJyexpYl9VidyOLyxXPYuW07JgcGcPej9+GtPb/EwT37EA0n8Ni/+gpS0SiGB0awvn0x8tQgLcxjYKgPzzzzNKqr2T+oGqus11ENh3ULvZ8qRmClb3mjCUtSTYaqMmfPnsf/+63vobu7Exs23IbbNm/GzOw8Ll2+InVYZoJKb9cNrgxINcL8w8DCb62xSklFdHS04vbbNiKdmsbgQK+0JkQsaiCavdT1VAUhawR8p6d9eHYEEJU0OE1B+u4IccYZ3DD71toh219Yw+ZxCJ+rkxT/6dXRBLY2Ds2ucyvwbbSJPZNgBTDs+ii1Fbd2fDbqtyQM39iXMjPpyJQwb69dlXfsfrNQp5dNsGBqvmT/84/jaEptj+/4KmV5rl2zFq+iAzduwrVHMtXQkCv8DFiDgcqOz3eI/nH0te71uk6h3P65GaZkv5QEs6OwHPjXzfrsvdL5kH4JTFtzKL8YBYnGP/nZzyXbIzP54Yfuw6aNKwV6j3JqC+F3YaxpGxTRKMbiuWJOAy4zw9M6ZhGL8Gp9GmjaaxR5MqfO69ZD7TO2QZZLWNR77MOj9l5Yosz/B7h/qACyryDI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61870" y="3456432"/>
            <a:ext cx="3437330" cy="16328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3159" y="2374821"/>
            <a:ext cx="2134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… with out new Mini pouches!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14875B-42C3-4519-BE1D-A55B7C7628E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7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0492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60808" y="353610"/>
            <a:ext cx="7533809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Over $1 Billion Annual Sales OVER SEAS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07049" y="1327408"/>
            <a:ext cx="8072947" cy="4931242"/>
            <a:chOff x="345187" y="1323462"/>
            <a:chExt cx="8072947" cy="49312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026" y="1323462"/>
              <a:ext cx="2427475" cy="2311912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3025" y="3725081"/>
              <a:ext cx="2133917" cy="2529623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1604" y="1323462"/>
              <a:ext cx="2336530" cy="3115373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5806" y="1323462"/>
              <a:ext cx="2661511" cy="2334243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345187" y="3266042"/>
              <a:ext cx="8537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Greece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5187" y="5885372"/>
              <a:ext cx="8537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Greece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768702" y="3288373"/>
              <a:ext cx="102861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Romania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072726" y="4069503"/>
              <a:ext cx="9460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England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4876" y="3727099"/>
              <a:ext cx="3052441" cy="25276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4851224" y="5885372"/>
              <a:ext cx="97244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Slovakia</a:t>
              </a:r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1604" y="4501812"/>
              <a:ext cx="2336530" cy="17528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/>
            <p:cNvSpPr/>
            <p:nvPr/>
          </p:nvSpPr>
          <p:spPr>
            <a:xfrm>
              <a:off x="7627533" y="5885372"/>
              <a:ext cx="79060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Russia</a:t>
              </a:r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522C98E-CB1E-49FA-BF99-12952BA24F2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22" imgH="623" progId="TCLayout.ActiveDocument.1">
                  <p:embed/>
                </p:oleObj>
              </mc:Choice>
              <mc:Fallback>
                <p:oleObj name="think-cell Slide" r:id="rId4" imgW="622" imgH="623" progId="TCLayout.ActiveDocument.1">
                  <p:embed/>
                  <p:pic>
                    <p:nvPicPr>
                      <p:cNvPr id="15" name="Object 1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4311" y="329733"/>
            <a:ext cx="56691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Commitment to Social Responsibility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597" y="1109643"/>
            <a:ext cx="4130566" cy="2560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plastic"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6125" y="1108402"/>
            <a:ext cx="4214605" cy="2560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plastic"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597" y="3833427"/>
            <a:ext cx="4130566" cy="2560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plastic"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56125" y="3832186"/>
            <a:ext cx="4214605" cy="25604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prstMaterial="plastic">
            <a:bevelT w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597" y="1094268"/>
            <a:ext cx="4125306" cy="307777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45087" y="1439220"/>
            <a:ext cx="4135816" cy="1984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EPTA America, in cooperation with our commercial partner, Chipita S.A., has long been committed to sustainable and responsible growth. Recent actions for footprint reduction include: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Invested €750MM between 2016-2018 to reduce environmental footprint of all production plants through coordinated actions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water consumption by 7.9% between 2017-2018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Recycled 4,099 tons of paper in 2018, offsetting the deforestation of 69,700 trees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347" y="3832208"/>
            <a:ext cx="4130556" cy="307777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COVID-19 RELIEF EFFORTS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50876" y="3832208"/>
            <a:ext cx="4219854" cy="307777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PEOPLE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52619" y="1107688"/>
            <a:ext cx="4207601" cy="307777"/>
          </a:xfrm>
          <a:prstGeom prst="rect">
            <a:avLst/>
          </a:prstGeom>
          <a:solidFill>
            <a:srgbClr val="3333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RESPONSIBLE FARMING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4294967295"/>
          </p:nvPr>
        </p:nvSpPr>
        <p:spPr>
          <a:xfrm>
            <a:off x="6897802" y="1526738"/>
            <a:ext cx="1866900" cy="9890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150" b="1" dirty="0">
                <a:latin typeface="+mn-lt"/>
              </a:rPr>
              <a:t>Global Cage-Free Egg Initiative</a:t>
            </a:r>
            <a:r>
              <a:rPr lang="en-US" sz="1150" dirty="0">
                <a:latin typeface="+mn-lt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50" dirty="0">
                <a:latin typeface="+mn-lt"/>
              </a:rPr>
              <a:t>In 2019, we made a global pledge to supply all eggs and egg products exclusively from cage-free breeding systems.</a:t>
            </a:r>
          </a:p>
        </p:txBody>
      </p:sp>
      <p:pic>
        <p:nvPicPr>
          <p:cNvPr id="26" name="Picture 2" descr="No alternative text description for this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43" y="1518305"/>
            <a:ext cx="1920531" cy="100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4663129" y="2599318"/>
            <a:ext cx="2336761" cy="819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Selection</a:t>
            </a: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of our supplier partners hold RSPO and UTZ accreditations and understand the value of sustainable farming.</a:t>
            </a:r>
          </a:p>
        </p:txBody>
      </p:sp>
      <p:pic>
        <p:nvPicPr>
          <p:cNvPr id="29" name="Picture 7" descr="Sustainable Palm Oil (RSPO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19" y="2690551"/>
            <a:ext cx="757470" cy="7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UTZ Certified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154" y="2636412"/>
            <a:ext cx="871534" cy="8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-101016" y="4195440"/>
            <a:ext cx="4494339" cy="1801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Chipita recently made a €500,000 donation to the General Hospital in Lamia, the town where Chipita’s main production plant is located, to combat COVID-19 related damages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Helped the hospital to purchase intensive care respirators, surgical masks, goggles, uniforms, and other critical PPE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650876" y="4188746"/>
            <a:ext cx="4219854" cy="819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Chipita promises a fair, non-discriminatory work environment that recognizes and rewards effort and results to all employees around the globe. Below are some quick facts about our global team: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Chipita employs over 4,700 people worldwide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52% of Chipita employees are women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38% of middle &amp; upper management is made up of women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ꟷ"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ꟷ"/>
              <a:tabLst/>
              <a:defRPr/>
            </a:pPr>
            <a:endParaRPr kumimoji="0" lang="en-US" sz="1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55598" y="5232068"/>
            <a:ext cx="4125306" cy="1801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the start of the Crisis, EPTA America has made regular food donations to essential care workers and those impacted COVID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Donations have been made to various food shelters, local hospitals, and assisted living homes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36333F83-0D17-43FF-BAF7-BFE413C5D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5730" y="6500713"/>
            <a:ext cx="141105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58C13-1993-4031-9E1C-237D9BDBC06A}" type="datetime1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4/21/2021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B42DD2AB-DA38-4D0A-9654-3DAA5E6C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22485"/>
            <a:ext cx="2895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confidential – for internal use only</a:t>
            </a:r>
          </a:p>
        </p:txBody>
      </p:sp>
      <p:sp>
        <p:nvSpPr>
          <p:cNvPr id="36" name="Slide Number Placeholder 11">
            <a:extLst>
              <a:ext uri="{FF2B5EF4-FFF2-40B4-BE49-F238E27FC236}">
                <a16:creationId xmlns:a16="http://schemas.microsoft.com/office/drawing/2014/main" id="{378E556A-4A1C-42F6-98B0-DA70D764E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23134" y="6485274"/>
            <a:ext cx="56366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97F01-82BB-8844-8F2A-5D1FFD52C14D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C9959-0069-4F7B-A4AD-0DC5BDA5F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0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988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cap="small" dirty="0">
                <a:latin typeface="+mn-lt"/>
              </a:rPr>
              <a:t>Sweet Baked Goods (SBG) :: Category/Market Landscape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490197"/>
              </p:ext>
            </p:extLst>
          </p:nvPr>
        </p:nvGraphicFramePr>
        <p:xfrm>
          <a:off x="722815" y="2276699"/>
          <a:ext cx="8077199" cy="3681412"/>
        </p:xfrm>
        <a:graphic>
          <a:graphicData uri="http://schemas.openxmlformats.org/drawingml/2006/table">
            <a:tbl>
              <a:tblPr firstRow="1" bandRow="1"/>
              <a:tblGrid>
                <a:gridCol w="817944">
                  <a:extLst>
                    <a:ext uri="{9D8B030D-6E8A-4147-A177-3AD203B41FA5}">
                      <a16:colId xmlns:a16="http://schemas.microsoft.com/office/drawing/2014/main" val="3184367286"/>
                    </a:ext>
                  </a:extLst>
                </a:gridCol>
                <a:gridCol w="954268">
                  <a:extLst>
                    <a:ext uri="{9D8B030D-6E8A-4147-A177-3AD203B41FA5}">
                      <a16:colId xmlns:a16="http://schemas.microsoft.com/office/drawing/2014/main" val="645107170"/>
                    </a:ext>
                  </a:extLst>
                </a:gridCol>
                <a:gridCol w="976989">
                  <a:extLst>
                    <a:ext uri="{9D8B030D-6E8A-4147-A177-3AD203B41FA5}">
                      <a16:colId xmlns:a16="http://schemas.microsoft.com/office/drawing/2014/main" val="4155900338"/>
                    </a:ext>
                  </a:extLst>
                </a:gridCol>
                <a:gridCol w="1181475">
                  <a:extLst>
                    <a:ext uri="{9D8B030D-6E8A-4147-A177-3AD203B41FA5}">
                      <a16:colId xmlns:a16="http://schemas.microsoft.com/office/drawing/2014/main" val="2840856627"/>
                    </a:ext>
                  </a:extLst>
                </a:gridCol>
                <a:gridCol w="1181475">
                  <a:extLst>
                    <a:ext uri="{9D8B030D-6E8A-4147-A177-3AD203B41FA5}">
                      <a16:colId xmlns:a16="http://schemas.microsoft.com/office/drawing/2014/main" val="2862744247"/>
                    </a:ext>
                  </a:extLst>
                </a:gridCol>
                <a:gridCol w="2965048">
                  <a:extLst>
                    <a:ext uri="{9D8B030D-6E8A-4147-A177-3AD203B41FA5}">
                      <a16:colId xmlns:a16="http://schemas.microsoft.com/office/drawing/2014/main" val="1636024125"/>
                    </a:ext>
                  </a:extLst>
                </a:gridCol>
              </a:tblGrid>
              <a:tr h="3594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$ Size</a:t>
                      </a:r>
                    </a:p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 $B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“historical”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“go forward “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SS </a:t>
                      </a:r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(&lt;5oz) 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/ MS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Reasoning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683960"/>
                  </a:ext>
                </a:extLst>
              </a:tr>
              <a:tr h="342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growth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growth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~ % Split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399216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$7.8B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35/65 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36069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C-Store*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$2.5B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90/10 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cont'd growth via new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items (</a:t>
                      </a:r>
                      <a:r>
                        <a:rPr lang="en-US" sz="900" b="0" i="1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PL)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slower rate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339291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Grocery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$3.3B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5/95**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greater focus on fresh bakery &amp; BFY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698475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Mass</a:t>
                      </a:r>
                    </a:p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WM Only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$1.3B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5/95 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from WM SBG Buyer, April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2019 (+6-7% in 2019)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239370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Dollar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$0.4B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20/80***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“snack zones” in DT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(1.3K today 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 2K by YE19)</a:t>
                      </a:r>
                      <a:endParaRPr lang="en-US" sz="9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ctr">
                        <a:buFontTx/>
                        <a:buNone/>
                      </a:pP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9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similar “snack zone” approach at FD (1K+ by YE19)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68111"/>
                  </a:ext>
                </a:extLst>
              </a:tr>
              <a:tr h="424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Club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$0.3B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0/100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 greater focus on in-store bakery, organic/BFY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08746"/>
                  </a:ext>
                </a:extLst>
              </a:tr>
              <a:tr h="4313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Drug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$0.1B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70/30</a:t>
                      </a:r>
                    </a:p>
                  </a:txBody>
                  <a:tcPr marL="6945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9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greater focus on fresh, BFY</a:t>
                      </a:r>
                    </a:p>
                  </a:txBody>
                  <a:tcPr marL="83338" marR="6945" marT="69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55784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62" y="1998883"/>
            <a:ext cx="1036993" cy="9477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6614" y="5958112"/>
            <a:ext cx="8153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ctr">
              <a:defRPr/>
            </a:pPr>
            <a:r>
              <a:rPr lang="en-US" sz="1050" b="1" i="1" dirty="0">
                <a:solidFill>
                  <a:srgbClr val="000000"/>
                </a:solidFill>
                <a:latin typeface="+mj-lt"/>
              </a:rPr>
              <a:t>Note: *stated price increases by competitors may result in stronger “go </a:t>
            </a:r>
            <a:r>
              <a:rPr lang="en-US" sz="1050" b="1" i="1" dirty="0" err="1">
                <a:solidFill>
                  <a:srgbClr val="000000"/>
                </a:solidFill>
                <a:latin typeface="+mj-lt"/>
              </a:rPr>
              <a:t>fwd</a:t>
            </a:r>
            <a:r>
              <a:rPr lang="en-US" sz="1050" b="1" i="1" dirty="0">
                <a:solidFill>
                  <a:srgbClr val="000000"/>
                </a:solidFill>
                <a:latin typeface="+mj-lt"/>
              </a:rPr>
              <a:t>” $ growth; we expect volume growth to be constrained </a:t>
            </a:r>
            <a:r>
              <a:rPr lang="en-US" sz="1050" b="1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54064" y="2010163"/>
            <a:ext cx="14895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</a:rPr>
              <a:t>Note: updated in 2019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620155" y="1159535"/>
            <a:ext cx="8148320" cy="65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cap="small" dirty="0"/>
              <a:t>Per IRI … Sweet Baked Goods = </a:t>
            </a:r>
            <a:r>
              <a:rPr lang="en-US" sz="1400" b="1" cap="small" dirty="0">
                <a:solidFill>
                  <a:srgbClr val="FF0000"/>
                </a:solidFill>
              </a:rPr>
              <a:t>Pastry/Danish/Coffee Cakes*</a:t>
            </a:r>
            <a:r>
              <a:rPr lang="en-US" sz="1400" b="1" cap="small" dirty="0"/>
              <a:t>, Doughnuts, Cupcakes/Brownies, Muffins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1400" b="1" cap="small" dirty="0"/>
              <a:t>*where 7Days lives;  </a:t>
            </a:r>
            <a:r>
              <a:rPr lang="en-US" sz="1400" b="1" cap="small" dirty="0">
                <a:solidFill>
                  <a:srgbClr val="FF0000"/>
                </a:solidFill>
              </a:rPr>
              <a:t>Pastry</a:t>
            </a:r>
            <a:r>
              <a:rPr lang="en-US" sz="1400" b="1" cap="small" dirty="0"/>
              <a:t> ~21% in Grocery, ~29% in C-Store </a:t>
            </a:r>
            <a:r>
              <a:rPr lang="en-US" sz="2000" b="1" cap="small" dirty="0"/>
              <a:t>— development opportunity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19929" y="1478295"/>
            <a:ext cx="5911271" cy="30910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2814" y="6322865"/>
            <a:ext cx="8077199" cy="3273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For Internal Only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79D8D-8553-413F-A69A-5BDDA2BDC0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901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87" imgH="287" progId="TCLayout.ActiveDocument.1">
                  <p:embed/>
                </p:oleObj>
              </mc:Choice>
              <mc:Fallback>
                <p:oleObj name="think-cell Slide" r:id="rId5" imgW="287" imgH="28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cap="small" dirty="0">
                <a:latin typeface="+mn-lt"/>
              </a:rPr>
              <a:t>Did you know …</a:t>
            </a:r>
            <a:endParaRPr lang="en-US" sz="2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170" y="2245535"/>
            <a:ext cx="3179578" cy="2819452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688542" y="1219986"/>
            <a:ext cx="4282738" cy="76979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Pastry is…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Calibri" panose="020F0502020204030204"/>
                <a:ea typeface="Calibri Light" charset="0"/>
                <a:cs typeface="Geeza Pro" panose="02000400000000000000" pitchFamily="2" charset="-78"/>
              </a:rPr>
              <a:t>underdeveloped in US Grocery</a:t>
            </a:r>
            <a:endParaRPr kumimoji="0" lang="en-US" sz="1100" b="1" i="0" u="sng" strike="noStrike" kern="1200" cap="small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 Light" charset="0"/>
              <a:cs typeface="Geeza Pro" panose="02000400000000000000" pitchFamily="2" charset="-7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618597" y="1219986"/>
            <a:ext cx="0" cy="52597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3572" y="1222090"/>
            <a:ext cx="4342774" cy="769799"/>
          </a:xfrm>
          <a:solidFill>
            <a:srgbClr val="FF0000"/>
          </a:solidFill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ea typeface="Calibri Light" charset="0"/>
                <a:cs typeface="Geeza Pro" panose="02000400000000000000" pitchFamily="2" charset="-78"/>
              </a:rPr>
              <a:t>Croissants are the …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ea typeface="Calibri Light" charset="0"/>
                <a:cs typeface="Geeza Pro" panose="02000400000000000000" pitchFamily="2" charset="-78"/>
              </a:rPr>
              <a:t> </a:t>
            </a:r>
            <a:r>
              <a:rPr lang="en-US" sz="1800" b="1" dirty="0">
                <a:ea typeface="Calibri Light" charset="0"/>
                <a:cs typeface="Geeza Pro" panose="02000400000000000000" pitchFamily="2" charset="-78"/>
              </a:rPr>
              <a:t>#1 most popular pastry in the world!</a:t>
            </a:r>
            <a:endParaRPr lang="en-US" sz="1100" dirty="0">
              <a:ea typeface="Calibri Light" charset="0"/>
              <a:cs typeface="Geeza Pro" panose="02000400000000000000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5706" y="2306495"/>
            <a:ext cx="432719" cy="355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9945" y="5210098"/>
            <a:ext cx="23957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ea typeface="Calibri Light" charset="0"/>
                <a:cs typeface="Geeza Pro" panose="02000400000000000000" pitchFamily="2" charset="-78"/>
              </a:rPr>
              <a:t>#2) Doughnuts</a:t>
            </a:r>
          </a:p>
          <a:p>
            <a:r>
              <a:rPr lang="en-US" sz="1400" b="1" dirty="0">
                <a:cs typeface="Geeza Pro" panose="02000400000000000000" pitchFamily="2" charset="-78"/>
              </a:rPr>
              <a:t>#3) Borek </a:t>
            </a:r>
            <a:r>
              <a:rPr lang="en-US" sz="1050" b="1" dirty="0">
                <a:cs typeface="Geeza Pro" panose="02000400000000000000" pitchFamily="2" charset="-78"/>
              </a:rPr>
              <a:t>(Turkish pastry</a:t>
            </a:r>
            <a:r>
              <a:rPr lang="en-US" sz="1400" b="1" dirty="0">
                <a:cs typeface="Geeza Pro" panose="02000400000000000000" pitchFamily="2" charset="-78"/>
              </a:rPr>
              <a:t>)</a:t>
            </a:r>
          </a:p>
          <a:p>
            <a:r>
              <a:rPr lang="en-US" sz="1400" b="1" dirty="0">
                <a:cs typeface="Geeza Pro" panose="02000400000000000000" pitchFamily="2" charset="-78"/>
              </a:rPr>
              <a:t>#4) Churros</a:t>
            </a:r>
          </a:p>
          <a:p>
            <a:r>
              <a:rPr lang="en-US" sz="1400" b="1" dirty="0">
                <a:cs typeface="Geeza Pro" panose="02000400000000000000" pitchFamily="2" charset="-78"/>
              </a:rPr>
              <a:t>#5) Baklava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2133" y="6492196"/>
            <a:ext cx="8335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endParaRPr lang="en-US" sz="600" kern="0" dirty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sz="600" kern="0" dirty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600" kern="0" dirty="0">
                <a:latin typeface="Helvetica" panose="020B0604020202020204" pitchFamily="34" charset="0"/>
                <a:cs typeface="Helvetica" panose="020B0604020202020204" pitchFamily="34" charset="0"/>
                <a:hlinkClick r:id="rId9"/>
              </a:rPr>
              <a:t>https://www.tasteatlas.com/most-popular-pastries-in-the-world</a:t>
            </a:r>
            <a:r>
              <a:rPr lang="en-US" sz="600" kern="0" dirty="0">
                <a:latin typeface="Helvetica" panose="020B0604020202020204" pitchFamily="34" charset="0"/>
                <a:cs typeface="Helvetica" panose="020B0604020202020204" pitchFamily="34" charset="0"/>
              </a:rPr>
              <a:t>; IRI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5857" y="5210098"/>
            <a:ext cx="15897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#6) Éclair</a:t>
            </a:r>
          </a:p>
          <a:p>
            <a:r>
              <a:rPr lang="en-US" sz="1400" b="1" dirty="0"/>
              <a:t>#7) Cannoli</a:t>
            </a:r>
          </a:p>
          <a:p>
            <a:r>
              <a:rPr lang="en-US" sz="1400" b="1" dirty="0"/>
              <a:t>#8) Empanada</a:t>
            </a:r>
          </a:p>
          <a:p>
            <a:r>
              <a:rPr lang="en-US" sz="1400" b="1" dirty="0"/>
              <a:t>#9) Mooncake</a:t>
            </a:r>
          </a:p>
          <a:p>
            <a:r>
              <a:rPr lang="en-US" sz="1400" b="1" dirty="0"/>
              <a:t>#10) Profiterole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7437" y="2212525"/>
            <a:ext cx="546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a typeface="Calibri Light" charset="0"/>
                <a:cs typeface="Geeza Pro" panose="02000400000000000000" pitchFamily="2" charset="-78"/>
              </a:rPr>
              <a:t>#1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5081549" y="2484697"/>
            <a:ext cx="3534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cap="small" dirty="0">
                <a:solidFill>
                  <a:srgbClr val="FF0000"/>
                </a:solidFill>
              </a:rPr>
              <a:t>Pastry Share of </a:t>
            </a:r>
          </a:p>
          <a:p>
            <a:pPr algn="ctr"/>
            <a:r>
              <a:rPr lang="en-US" sz="2000" b="1" cap="small" dirty="0">
                <a:solidFill>
                  <a:srgbClr val="FF0000"/>
                </a:solidFill>
              </a:rPr>
              <a:t>Sweet Baked Goods</a:t>
            </a:r>
            <a:r>
              <a:rPr lang="en-US" sz="2000" b="1" cap="small" dirty="0"/>
              <a:t> </a:t>
            </a:r>
          </a:p>
          <a:p>
            <a:pPr algn="ctr"/>
            <a:endParaRPr lang="en-US" b="1" cap="small" dirty="0"/>
          </a:p>
          <a:p>
            <a:pPr algn="ctr"/>
            <a:r>
              <a:rPr lang="en-US" sz="2400" b="1" cap="small" dirty="0"/>
              <a:t>~21% in Grocery </a:t>
            </a:r>
          </a:p>
          <a:p>
            <a:pPr algn="ctr"/>
            <a:r>
              <a:rPr lang="en-US" sz="1400" b="1" cap="small" dirty="0"/>
              <a:t>vs.</a:t>
            </a:r>
            <a:endParaRPr lang="en-US" sz="2400" b="1" cap="small" dirty="0"/>
          </a:p>
          <a:p>
            <a:pPr algn="ctr"/>
            <a:r>
              <a:rPr lang="en-US" sz="2400" b="1" cap="small" dirty="0"/>
              <a:t>~29% in C-Store</a:t>
            </a:r>
          </a:p>
          <a:p>
            <a:pPr algn="ctr"/>
            <a:r>
              <a:rPr lang="en-US" sz="2800" b="1" cap="small" dirty="0"/>
              <a:t>=</a:t>
            </a:r>
          </a:p>
          <a:p>
            <a:pPr algn="ctr"/>
            <a:endParaRPr lang="en-US" sz="1200" b="1" cap="small" dirty="0"/>
          </a:p>
          <a:p>
            <a:pPr algn="ctr"/>
            <a:r>
              <a:rPr lang="en-US" sz="2800" b="1" cap="small" dirty="0"/>
              <a:t> development opportunity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474941" y="4894333"/>
            <a:ext cx="2787686" cy="1042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C104F-D46D-4F62-8F54-CAEDC93D9C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19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900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7" imgH="287" progId="TCLayout.ActiveDocument.1">
                  <p:embed/>
                </p:oleObj>
              </mc:Choice>
              <mc:Fallback>
                <p:oleObj name="think-cell Slide" r:id="rId4" imgW="287" imgH="28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A Little bit about our US Business</a:t>
            </a:r>
            <a:endParaRPr lang="en-US" sz="2400" b="1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6208" y="1571022"/>
            <a:ext cx="758989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7Days plays in the ~</a:t>
            </a:r>
            <a:r>
              <a:rPr lang="en-US" b="1" dirty="0">
                <a:solidFill>
                  <a:srgbClr val="C00000"/>
                </a:solidFill>
                <a:ea typeface="Calibri Light" charset="0"/>
                <a:cs typeface="Geeza Pro" panose="02000400000000000000" pitchFamily="2" charset="-78"/>
              </a:rPr>
              <a:t>$8B </a:t>
            </a:r>
            <a:r>
              <a:rPr lang="en-US" b="1" cap="small" dirty="0">
                <a:solidFill>
                  <a:srgbClr val="C00000"/>
                </a:solidFill>
                <a:ea typeface="Calibri Light" charset="0"/>
                <a:cs typeface="Geeza Pro" panose="02000400000000000000" pitchFamily="2" charset="-78"/>
              </a:rPr>
              <a:t>Sweet Baked Goods (SBG) </a:t>
            </a:r>
            <a:r>
              <a:rPr lang="en-US" b="1" dirty="0">
                <a:solidFill>
                  <a:srgbClr val="C00000"/>
                </a:solidFill>
                <a:ea typeface="Calibri Light" charset="0"/>
                <a:cs typeface="Geeza Pro" panose="02000400000000000000" pitchFamily="2" charset="-78"/>
              </a:rPr>
              <a:t>category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… where there’s been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little innovative disruption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; and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we’re distinctive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—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no major direct croissant competitor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.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b="1" i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To date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 our focus has been generating awareness &amp; trial thru the Convenience Channel with our 2.65oz single serve croissants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3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Thanks to some of our key partners (7-11, Speedway, Sheetz, RaceTrac) — we are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on track to have 50+ ACV/distribution in 2021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in Total US Convenience (at 47 ACV today)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lvl="1"/>
            <a:endParaRPr lang="en-US" sz="3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We are now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ready to take 7Days to the next level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3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Committed to investing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in the US — operations &amp; marketing</a:t>
            </a:r>
          </a:p>
          <a:p>
            <a:pPr lvl="1"/>
            <a:endParaRPr lang="en-US" sz="14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Now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we’re starting to make major headway in the Dollar, Mass, and Grocery Channels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300" b="1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In Summer 2020, we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launched nationally at a Walmart &amp; Family Dollar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ea typeface="Calibri Light" charset="0"/>
                <a:cs typeface="Geeza Pro" panose="02000400000000000000" pitchFamily="2" charset="-78"/>
              </a:rPr>
              <a:t>(note: we are already in Dollar Tree, HEB, Food Lion)</a:t>
            </a:r>
            <a:endParaRPr lang="en-US" sz="1400" dirty="0">
              <a:solidFill>
                <a:schemeClr val="accent1">
                  <a:lumMod val="50000"/>
                </a:schemeClr>
              </a:solidFill>
              <a:ea typeface="Calibri Light" charset="0"/>
              <a:cs typeface="Geeza Pro" panose="02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CB2F5-1351-44F5-892C-4A3C3033D3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4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87" imgH="287" progId="TCLayout.ActiveDocument.1">
                  <p:embed/>
                </p:oleObj>
              </mc:Choice>
              <mc:Fallback>
                <p:oleObj name="think-cell Slide" r:id="rId4" imgW="287" imgH="28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47330" y="1139183"/>
          <a:ext cx="8245689" cy="560408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48563">
                  <a:extLst>
                    <a:ext uri="{9D8B030D-6E8A-4147-A177-3AD203B41FA5}">
                      <a16:colId xmlns:a16="http://schemas.microsoft.com/office/drawing/2014/main" val="1550629175"/>
                    </a:ext>
                  </a:extLst>
                </a:gridCol>
                <a:gridCol w="2748563">
                  <a:extLst>
                    <a:ext uri="{9D8B030D-6E8A-4147-A177-3AD203B41FA5}">
                      <a16:colId xmlns:a16="http://schemas.microsoft.com/office/drawing/2014/main" val="604001393"/>
                    </a:ext>
                  </a:extLst>
                </a:gridCol>
                <a:gridCol w="2748563">
                  <a:extLst>
                    <a:ext uri="{9D8B030D-6E8A-4147-A177-3AD203B41FA5}">
                      <a16:colId xmlns:a16="http://schemas.microsoft.com/office/drawing/2014/main" val="3220202265"/>
                    </a:ext>
                  </a:extLst>
                </a:gridCol>
              </a:tblGrid>
              <a:tr h="407697">
                <a:tc>
                  <a:txBody>
                    <a:bodyPr/>
                    <a:lstStyle/>
                    <a:p>
                      <a:pPr algn="ctr"/>
                      <a:r>
                        <a:rPr lang="en-US" cap="small" baseline="0" dirty="0"/>
                        <a:t>Grocery/Mass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small" baseline="0" dirty="0"/>
                        <a:t>Convenience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cap="small" baseline="0" dirty="0"/>
                        <a:t>Dollar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829972"/>
                  </a:ext>
                </a:extLst>
              </a:tr>
              <a:tr h="103927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418212"/>
                  </a:ext>
                </a:extLst>
              </a:tr>
              <a:tr h="103927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06126"/>
                  </a:ext>
                </a:extLst>
              </a:tr>
              <a:tr h="103927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9169548"/>
                  </a:ext>
                </a:extLst>
              </a:tr>
              <a:tr h="103927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28500701"/>
                  </a:ext>
                </a:extLst>
              </a:tr>
              <a:tr h="1039278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endParaRPr lang="en-US" sz="1600" dirty="0"/>
                    </a:p>
                  </a:txBody>
                  <a:tcPr anchor="b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931698"/>
                  </a:ext>
                </a:extLst>
              </a:tr>
            </a:tbl>
          </a:graphicData>
        </a:graphic>
      </p:graphicFrame>
      <p:cxnSp>
        <p:nvCxnSpPr>
          <p:cNvPr id="47" name="Straight Connector 46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163782" y="353610"/>
            <a:ext cx="7730836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cap="small" dirty="0">
                <a:latin typeface="+mn-lt"/>
              </a:rPr>
              <a:t>Our Retail Partners</a:t>
            </a:r>
            <a:endParaRPr lang="en-US" sz="2400" b="1" dirty="0">
              <a:latin typeface="+mn-lt"/>
            </a:endParaRPr>
          </a:p>
        </p:txBody>
      </p:sp>
      <p:pic>
        <p:nvPicPr>
          <p:cNvPr id="13" name="Picture 4" descr="Image result for HEB 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655" y="3759494"/>
            <a:ext cx="1402628" cy="4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655" y="4814475"/>
            <a:ext cx="869258" cy="775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872" y="1830730"/>
            <a:ext cx="673668" cy="673668"/>
          </a:xfrm>
          <a:prstGeom prst="rect">
            <a:avLst/>
          </a:prstGeom>
        </p:spPr>
      </p:pic>
      <p:pic>
        <p:nvPicPr>
          <p:cNvPr id="16" name="Picture 6" descr="Image result for DOLLAR TREE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442" y="1524557"/>
            <a:ext cx="1007838" cy="10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speedway logo vector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749" y="3759494"/>
            <a:ext cx="671880" cy="6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188" y="2773347"/>
            <a:ext cx="1804315" cy="413930"/>
          </a:xfrm>
          <a:prstGeom prst="rect">
            <a:avLst/>
          </a:prstGeom>
        </p:spPr>
      </p:pic>
      <p:pic>
        <p:nvPicPr>
          <p:cNvPr id="10259" name="Picture 19" descr="Image result for amazon logo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3245" y="2837063"/>
            <a:ext cx="1391320" cy="54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226" y="2646016"/>
            <a:ext cx="1517650" cy="609600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23" y="5896606"/>
            <a:ext cx="1353946" cy="66659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0198" y="1599123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1</a:t>
            </a:r>
            <a:endParaRPr lang="en-US" b="1" dirty="0"/>
          </a:p>
        </p:txBody>
      </p:sp>
      <p:pic>
        <p:nvPicPr>
          <p:cNvPr id="55337" name="Picture 41" descr="File:Walmart logo.sv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260" y="1693050"/>
            <a:ext cx="1790772" cy="44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450198" y="2646975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2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450198" y="3700443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17</a:t>
            </a:r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450198" y="4725036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11</a:t>
            </a:r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450198" y="5778504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83</a:t>
            </a:r>
            <a:endParaRPr lang="en-US" b="1" dirty="0"/>
          </a:p>
        </p:txBody>
      </p:sp>
      <p:sp>
        <p:nvSpPr>
          <p:cNvPr id="55329" name="Rectangle 55328"/>
          <p:cNvSpPr/>
          <p:nvPr/>
        </p:nvSpPr>
        <p:spPr>
          <a:xfrm>
            <a:off x="1238996" y="3418259"/>
            <a:ext cx="176063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cap="small" dirty="0"/>
              <a:t>400+ reviews, averaging 4.4 stars</a:t>
            </a:r>
            <a:endParaRPr lang="en-US" sz="7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893" y="2655367"/>
            <a:ext cx="1346152" cy="16244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035653" y="2129821"/>
            <a:ext cx="1760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National launch in June 2020 </a:t>
            </a:r>
          </a:p>
          <a:p>
            <a:pPr algn="ctr"/>
            <a:r>
              <a:rPr lang="en-US" sz="1000" b="1" cap="small" dirty="0"/>
              <a:t>2800 Stores</a:t>
            </a:r>
            <a:endParaRPr lang="en-US" sz="1000" dirty="0"/>
          </a:p>
        </p:txBody>
      </p:sp>
      <p:sp>
        <p:nvSpPr>
          <p:cNvPr id="62" name="Rectangle 61"/>
          <p:cNvSpPr/>
          <p:nvPr/>
        </p:nvSpPr>
        <p:spPr>
          <a:xfrm>
            <a:off x="869950" y="4253293"/>
            <a:ext cx="2110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Launched in 2017</a:t>
            </a:r>
          </a:p>
          <a:p>
            <a:pPr algn="ctr"/>
            <a:r>
              <a:rPr lang="en-US" sz="1000" b="1" cap="small" dirty="0"/>
              <a:t>300 Stores as of May 2020</a:t>
            </a:r>
            <a:endParaRPr lang="en-US" sz="1000" dirty="0"/>
          </a:p>
        </p:txBody>
      </p:sp>
      <p:sp>
        <p:nvSpPr>
          <p:cNvPr id="63" name="Rectangle 62"/>
          <p:cNvSpPr/>
          <p:nvPr/>
        </p:nvSpPr>
        <p:spPr>
          <a:xfrm>
            <a:off x="2043696" y="4929668"/>
            <a:ext cx="9559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rotational program, </a:t>
            </a:r>
          </a:p>
          <a:p>
            <a:pPr algn="ctr"/>
            <a:r>
              <a:rPr lang="en-US" sz="1000" b="1" cap="small" dirty="0"/>
              <a:t>since 2017</a:t>
            </a:r>
            <a:endParaRPr lang="en-US" sz="1000" dirty="0"/>
          </a:p>
        </p:txBody>
      </p:sp>
      <p:sp>
        <p:nvSpPr>
          <p:cNvPr id="65" name="Oval 64"/>
          <p:cNvSpPr/>
          <p:nvPr/>
        </p:nvSpPr>
        <p:spPr>
          <a:xfrm>
            <a:off x="3183737" y="1599123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23</a:t>
            </a:r>
            <a:endParaRPr lang="en-US" b="1" dirty="0"/>
          </a:p>
        </p:txBody>
      </p:sp>
      <p:sp>
        <p:nvSpPr>
          <p:cNvPr id="66" name="Oval 65"/>
          <p:cNvSpPr/>
          <p:nvPr/>
        </p:nvSpPr>
        <p:spPr>
          <a:xfrm>
            <a:off x="3183737" y="2646975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35</a:t>
            </a:r>
            <a:endParaRPr lang="en-US" b="1" dirty="0"/>
          </a:p>
        </p:txBody>
      </p:sp>
      <p:sp>
        <p:nvSpPr>
          <p:cNvPr id="67" name="Oval 66"/>
          <p:cNvSpPr/>
          <p:nvPr/>
        </p:nvSpPr>
        <p:spPr>
          <a:xfrm>
            <a:off x="3183737" y="3700443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42</a:t>
            </a:r>
            <a:endParaRPr lang="en-US" b="1" dirty="0"/>
          </a:p>
        </p:txBody>
      </p:sp>
      <p:sp>
        <p:nvSpPr>
          <p:cNvPr id="68" name="Oval 67"/>
          <p:cNvSpPr/>
          <p:nvPr/>
        </p:nvSpPr>
        <p:spPr>
          <a:xfrm>
            <a:off x="3183737" y="4725036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10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904" y="4735559"/>
            <a:ext cx="1265572" cy="498130"/>
          </a:xfrm>
          <a:prstGeom prst="rect">
            <a:avLst/>
          </a:prstGeom>
        </p:spPr>
      </p:pic>
      <p:pic>
        <p:nvPicPr>
          <p:cNvPr id="55330" name="Picture 553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749" y="4705396"/>
            <a:ext cx="642162" cy="642162"/>
          </a:xfrm>
          <a:prstGeom prst="rect">
            <a:avLst/>
          </a:prstGeom>
        </p:spPr>
      </p:pic>
      <p:sp>
        <p:nvSpPr>
          <p:cNvPr id="71" name="Oval 70"/>
          <p:cNvSpPr/>
          <p:nvPr/>
        </p:nvSpPr>
        <p:spPr>
          <a:xfrm>
            <a:off x="4915613" y="359960"/>
            <a:ext cx="2458597" cy="886488"/>
          </a:xfrm>
          <a:prstGeom prst="ellipse">
            <a:avLst/>
          </a:prstGeom>
          <a:ln w="381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Top </a:t>
            </a:r>
            <a:r>
              <a:rPr lang="en-US" sz="1200" b="1" dirty="0"/>
              <a:t>#</a:t>
            </a:r>
            <a:r>
              <a:rPr lang="en-US" sz="2000" b="1" dirty="0"/>
              <a:t>100 </a:t>
            </a:r>
          </a:p>
          <a:p>
            <a:pPr algn="ctr"/>
            <a:r>
              <a:rPr lang="en-US" sz="1400" b="1" dirty="0"/>
              <a:t>Retailer Rank </a:t>
            </a:r>
            <a:r>
              <a:rPr lang="en-US" sz="1200" b="1" dirty="0"/>
              <a:t>in NA</a:t>
            </a:r>
          </a:p>
          <a:p>
            <a:pPr algn="ctr"/>
            <a:r>
              <a:rPr lang="en-US" sz="1000" b="1" dirty="0"/>
              <a:t>- Food &amp; Consumables -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493895" y="3225695"/>
            <a:ext cx="1760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National launch in Aug 2020 </a:t>
            </a:r>
          </a:p>
          <a:p>
            <a:pPr algn="ctr"/>
            <a:r>
              <a:rPr lang="en-US" sz="1000" b="1" cap="small" dirty="0"/>
              <a:t>6000 Stores</a:t>
            </a:r>
            <a:endParaRPr lang="en-US" sz="1000" dirty="0"/>
          </a:p>
        </p:txBody>
      </p:sp>
      <p:sp>
        <p:nvSpPr>
          <p:cNvPr id="73" name="Rectangle 72"/>
          <p:cNvSpPr/>
          <p:nvPr/>
        </p:nvSpPr>
        <p:spPr>
          <a:xfrm>
            <a:off x="7561997" y="1902335"/>
            <a:ext cx="1091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2000+ Snack Zones, since 2018</a:t>
            </a:r>
            <a:endParaRPr lang="en-US" sz="1000" dirty="0"/>
          </a:p>
        </p:txBody>
      </p:sp>
      <p:sp>
        <p:nvSpPr>
          <p:cNvPr id="55331" name="Rectangle 55330"/>
          <p:cNvSpPr/>
          <p:nvPr/>
        </p:nvSpPr>
        <p:spPr>
          <a:xfrm>
            <a:off x="3812697" y="1563563"/>
            <a:ext cx="7906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/>
              <a:t>#1 </a:t>
            </a:r>
            <a:r>
              <a:rPr lang="en-US" sz="1000" b="1" cap="small" dirty="0"/>
              <a:t>C-Store</a:t>
            </a:r>
            <a:endParaRPr lang="en-US" sz="1200" dirty="0"/>
          </a:p>
        </p:txBody>
      </p:sp>
      <p:sp>
        <p:nvSpPr>
          <p:cNvPr id="75" name="Rectangle 74"/>
          <p:cNvSpPr/>
          <p:nvPr/>
        </p:nvSpPr>
        <p:spPr>
          <a:xfrm>
            <a:off x="4530053" y="5232727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cap="small" dirty="0"/>
              <a:t>In several US Divisions </a:t>
            </a:r>
          </a:p>
          <a:p>
            <a:r>
              <a:rPr lang="en-US" sz="1000" b="1" cap="small" dirty="0" err="1"/>
              <a:t>incl</a:t>
            </a:r>
            <a:r>
              <a:rPr lang="en-US" sz="1000" b="1" cap="small" dirty="0"/>
              <a:t> southeast + Canada</a:t>
            </a:r>
            <a:endParaRPr lang="en-US" sz="1000" dirty="0"/>
          </a:p>
        </p:txBody>
      </p:sp>
      <p:sp>
        <p:nvSpPr>
          <p:cNvPr id="76" name="Rectangle 75"/>
          <p:cNvSpPr/>
          <p:nvPr/>
        </p:nvSpPr>
        <p:spPr>
          <a:xfrm>
            <a:off x="2340213" y="6052473"/>
            <a:ext cx="955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180 stores, </a:t>
            </a:r>
          </a:p>
          <a:p>
            <a:pPr algn="ctr"/>
            <a:r>
              <a:rPr lang="en-US" sz="1000" b="1" cap="small" dirty="0"/>
              <a:t>since 2018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604873" y="1815293"/>
            <a:ext cx="129863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7000+ stores, </a:t>
            </a:r>
          </a:p>
          <a:p>
            <a:pPr algn="ctr"/>
            <a:r>
              <a:rPr lang="en-US" sz="900" b="1" cap="small" dirty="0"/>
              <a:t>5 items in Nat’l </a:t>
            </a:r>
            <a:r>
              <a:rPr lang="en-US" sz="900" b="1" cap="small" dirty="0" err="1"/>
              <a:t>PoG</a:t>
            </a:r>
            <a:r>
              <a:rPr lang="en-US" sz="900" b="1" cap="small" dirty="0"/>
              <a:t>,</a:t>
            </a:r>
          </a:p>
          <a:p>
            <a:pPr algn="ctr"/>
            <a:r>
              <a:rPr lang="en-US" sz="900" b="1" cap="small" dirty="0"/>
              <a:t>+2 items in H2 2020 </a:t>
            </a:r>
          </a:p>
          <a:p>
            <a:pPr algn="ctr"/>
            <a:r>
              <a:rPr lang="en-US" sz="1000" b="1" cap="small" dirty="0"/>
              <a:t> Nat’l since 2017</a:t>
            </a:r>
            <a:endParaRPr lang="en-US" sz="1000" dirty="0"/>
          </a:p>
        </p:txBody>
      </p:sp>
      <p:sp>
        <p:nvSpPr>
          <p:cNvPr id="78" name="Oval 77"/>
          <p:cNvSpPr/>
          <p:nvPr/>
        </p:nvSpPr>
        <p:spPr>
          <a:xfrm>
            <a:off x="5920441" y="1594000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30</a:t>
            </a:r>
            <a:endParaRPr lang="en-US" b="1" dirty="0"/>
          </a:p>
        </p:txBody>
      </p:sp>
      <p:sp>
        <p:nvSpPr>
          <p:cNvPr id="79" name="Oval 78"/>
          <p:cNvSpPr/>
          <p:nvPr/>
        </p:nvSpPr>
        <p:spPr>
          <a:xfrm>
            <a:off x="5920441" y="2641852"/>
            <a:ext cx="575830" cy="29289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#</a:t>
            </a:r>
            <a:r>
              <a:rPr lang="en-US" sz="1200" b="1" dirty="0"/>
              <a:t>32</a:t>
            </a:r>
            <a:endParaRPr lang="en-US" b="1" dirty="0"/>
          </a:p>
        </p:txBody>
      </p:sp>
      <p:sp>
        <p:nvSpPr>
          <p:cNvPr id="80" name="Rectangle 79"/>
          <p:cNvSpPr/>
          <p:nvPr/>
        </p:nvSpPr>
        <p:spPr>
          <a:xfrm>
            <a:off x="3866445" y="3217440"/>
            <a:ext cx="17606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300+ Stores, 5 items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638464" y="3886219"/>
            <a:ext cx="10918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3000+ stores, </a:t>
            </a:r>
          </a:p>
          <a:p>
            <a:pPr algn="ctr"/>
            <a:r>
              <a:rPr lang="en-US" sz="1000" b="1" cap="small" dirty="0"/>
              <a:t> since Q4 2018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3200" y="3310128"/>
            <a:ext cx="794980" cy="1445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646" y="5855541"/>
            <a:ext cx="1958548" cy="43441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3885695" y="6382794"/>
            <a:ext cx="17606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/>
              <a:t>400+ Stores, 5 items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48464" y="440517"/>
            <a:ext cx="618676" cy="4086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" b="1" u="sng" dirty="0"/>
              <a:t>Source:</a:t>
            </a:r>
            <a:r>
              <a:rPr lang="en-US" sz="600" b="1" dirty="0"/>
              <a:t> Progressive Grocer 2020</a:t>
            </a:r>
            <a:endParaRPr lang="en-US" sz="1050" b="1" dirty="0"/>
          </a:p>
        </p:txBody>
      </p:sp>
      <p:sp>
        <p:nvSpPr>
          <p:cNvPr id="5" name="Rectangle 4"/>
          <p:cNvSpPr/>
          <p:nvPr/>
        </p:nvSpPr>
        <p:spPr>
          <a:xfrm>
            <a:off x="1769912" y="6493863"/>
            <a:ext cx="6864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cap="small" dirty="0"/>
              <a:t>Alabama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2" y="4171494"/>
            <a:ext cx="2578887" cy="2061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E6D4C-004C-48E0-A0A9-2A908B4AAAF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2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287" imgH="287" progId="TCLayout.ActiveDocument.1">
                  <p:embed/>
                </p:oleObj>
              </mc:Choice>
              <mc:Fallback>
                <p:oleObj name="think-cell Slide" r:id="rId31" imgW="287" imgH="28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52874" y="968443"/>
            <a:ext cx="799876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37" y="136683"/>
            <a:ext cx="865437" cy="925500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1296988" y="353610"/>
            <a:ext cx="7597630" cy="5607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cap="small" dirty="0">
                <a:latin typeface="+mn-lt"/>
              </a:rPr>
              <a:t>7Days % ACV Growth past 3 years – Total US</a:t>
            </a:r>
            <a:endParaRPr lang="en-US" sz="2800" b="1" dirty="0">
              <a:latin typeface="+mn-lt"/>
            </a:endParaRPr>
          </a:p>
        </p:txBody>
      </p:sp>
      <p:graphicFrame>
        <p:nvGraphicFramePr>
          <p:cNvPr id="71" name="Chart 70"/>
          <p:cNvGraphicFramePr/>
          <p:nvPr>
            <p:custDataLst>
              <p:tags r:id="rId3"/>
            </p:custDataLst>
          </p:nvPr>
        </p:nvGraphicFramePr>
        <p:xfrm>
          <a:off x="1027113" y="1841500"/>
          <a:ext cx="7662862" cy="4208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sp>
        <p:nvSpPr>
          <p:cNvPr id="170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752476" y="3303588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64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842963" y="5508625"/>
            <a:ext cx="90488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67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752476" y="4406900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65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752476" y="5141913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66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752476" y="4773613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68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52476" y="4038600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71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52476" y="2936875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72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752476" y="2568575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60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752476" y="2201863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70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752476" y="1833563"/>
            <a:ext cx="1809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cxnSp>
        <p:nvCxnSpPr>
          <p:cNvPr id="9" name="Straight Connector 8"/>
          <p:cNvCxnSpPr/>
          <p:nvPr>
            <p:custDataLst>
              <p:tags r:id="rId14"/>
            </p:custDataLst>
          </p:nvPr>
        </p:nvCxnSpPr>
        <p:spPr bwMode="auto">
          <a:xfrm>
            <a:off x="8421688" y="2540000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7108825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021D594-580E-49A7-9AB0-F99853859A47}" type="datetime'''''''''''''''''''Q''''4'' 2''''''''0''1''''''''9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Q4 2019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52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8234363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3A4A5E4-0DF7-4B35-A2E2-CE8770EBA2A1}" type="datetime'''H''''2 ''''''''''''''''''''''''''2''''''0''2''''''''''''0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H2 2020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2047875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1CEC631-B86E-4DEC-B4AE-4F461EA16729}" type="datetime'''''''''''''''''''Q''3'' ''''''''''''''''201''''''7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Q3 2017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22338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F2647BC-31B6-40F8-8071-58FAA6A2FAA8}" type="datetime'''Q''''''''''''''''1'''' 2''''''''''''0''''''''1''7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Q1 2017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484313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15C25DD8-EEEB-4DF1-B538-EDA467CC1287}" type="datetime'''''''''''Q''''2'''' ''2''''''0''1''''''7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Q2 2017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2609850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6111E5F-8BB0-443E-9587-F3605DD0CCA6}" type="datetime'''''''''''''''''Q''''''''''4'''' ''''2''0''''''1''''''7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Q4 2017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2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4297363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B4FE83D-E894-4C3D-8E11-33FDB5A06797}" type="datetime'Q''3'''' ''''''''2''0''''1''''''''''''''''''''8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Q3 2018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3171825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7452B377-13D9-49FD-A1C9-C294BBAABFBF}" type="datetime'''''''Q''''''''''''''1'' ''''''2''''''''''''''''''0''1''''''8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Q1 2018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3735388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5FF60572-772F-444A-A58E-FB85D04F1F63}" type="datetime'''Q''''''''''''''''''2'' ''20''''1''''''''8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Q2 2018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4859338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C04B4B-E5D1-4217-9D8D-C119A859486D}" type="datetime'Q''''''''''''4'''''' ''2''0''1''''''''''''''''''''''8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Q4 2018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5421313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901D3785-404B-43E0-8F95-E66E3B1146E7}" type="datetime'Q''''''''1'' ''''''''''2''0''1''''9''''''''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Q1 2019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8" name="Text Placeholder 2"/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5984875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68AC075-4C9B-48B4-AC21-76B28882C93F}" type="datetime'''''Q''2'''' ''''''''''''2''''01''''''''9''''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Q2 2019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9" name="Text Placeholder 2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546850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D982873B-2CFF-414E-85C2-CD63C1A86C5D}" type="datetime'''''''''''''Q''''''''3'''' 2''''''''''''01''9''''''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Q3 2019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46" name="Text Placeholder 2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7672388" y="6026150"/>
            <a:ext cx="37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2045E968-1F79-4680-89D8-E60687173292}" type="datetime'''''Q''''''''''1'''' ''''''2''''02''0'''''''">
              <a: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Q1 2020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3079750" y="3955281"/>
            <a:ext cx="0" cy="25019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334100" y="3964806"/>
            <a:ext cx="0" cy="25034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7575750" y="3923531"/>
            <a:ext cx="0" cy="25019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/>
          <p:cNvGrpSpPr/>
          <p:nvPr/>
        </p:nvGrpSpPr>
        <p:grpSpPr>
          <a:xfrm>
            <a:off x="7485439" y="1919378"/>
            <a:ext cx="1046531" cy="623888"/>
            <a:chOff x="7485439" y="1635125"/>
            <a:chExt cx="1046531" cy="623888"/>
          </a:xfrm>
        </p:grpSpPr>
        <p:grpSp>
          <p:nvGrpSpPr>
            <p:cNvPr id="159" name="Group 158"/>
            <p:cNvGrpSpPr/>
            <p:nvPr/>
          </p:nvGrpSpPr>
          <p:grpSpPr>
            <a:xfrm>
              <a:off x="7722726" y="1739900"/>
              <a:ext cx="809244" cy="465138"/>
              <a:chOff x="-1398128" y="2487948"/>
              <a:chExt cx="1140390" cy="656841"/>
            </a:xfrm>
          </p:grpSpPr>
          <p:pic>
            <p:nvPicPr>
              <p:cNvPr id="157" name="Picture 156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1398128" y="2830919"/>
                <a:ext cx="781408" cy="31387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8" name="Picture 41" descr="File:Walmart logo.svg - Wikimedia Commons"/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98128" y="2487948"/>
                <a:ext cx="1140390" cy="2850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1" name="Rectangle 160"/>
            <p:cNvSpPr/>
            <p:nvPr/>
          </p:nvSpPr>
          <p:spPr>
            <a:xfrm>
              <a:off x="7485439" y="1635125"/>
              <a:ext cx="300082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7485439" y="1889125"/>
              <a:ext cx="300082" cy="369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1" name="Rectangle 180"/>
          <p:cNvSpPr/>
          <p:nvPr/>
        </p:nvSpPr>
        <p:spPr>
          <a:xfrm>
            <a:off x="0" y="6555925"/>
            <a:ext cx="2805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Note: H2 2020 projected based on </a:t>
            </a:r>
            <a:r>
              <a:rPr kumimoji="0" lang="en-US" sz="7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est</a:t>
            </a: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 ACV of Walmart &amp; Family Dollar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Source: IRI  MULO + Convenience, past 3 years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290811" y="1949383"/>
            <a:ext cx="1492826" cy="1212939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8640" y="1627632"/>
            <a:ext cx="4992624" cy="14052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66961" y="2051669"/>
            <a:ext cx="4940045" cy="560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 7Days is a Nat’l US brand / widely available — soon to be a key player in Sweet Baked Goods across channels!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3D353-507C-4C0A-B9B7-E7B333B3BA7C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229" y="25669"/>
            <a:ext cx="1463899" cy="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7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CodqFpcSzjv2T6EneAr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Og5_GNT1i5TPdBHxg7u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A0AR1pTaixX1VY1iLS3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A0AR1pTaixX1VY1iLS3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a4v6wyQdi8X8w1yzTwR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a4v6wyQdi8X8w1yzTwR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a4v6wyQdi8X8w1yzTwR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a4v6wyQdi8X8w1yzTwR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gvek5UurIoT9bTUGv239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HPJZV8Sm2s.lZ2tnTOu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WQNwcKdTyCeZzBUroGdA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CodqFpcSzjv2T6EneAr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HPJZV8Sm2s.lZ2tnTOu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WQNwcKdTyCeZzBUroGdA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KXJoeG.drXiyCDcFXmG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7KngHfak2ng_FyxzIrcx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_KXJoeG.drXiyCDcFXmG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6CPdl_TCSAEc5ZBct18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6CPdl_TCSAEc5ZBct18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Un_g4Qb4dQsVbLs5roD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6CPdl_TCSAEc5ZBct18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6CPdl_TCSAEc5ZBct18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Og5_GNT1i5TPdBHxg7u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Og5_GNT1i5TPdBHxg7u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Og5_GNT1i5TPdBHxg7u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QJe4utfKWPGzvApHuin2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UoB2fW1Dqt5.jU4zXanF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3QS1h3RBtHnynyvdam4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l5884XCmxuuugoyDeb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CodqFpcSzjv2T6EneAr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ro3D5N6m.0smNAikARH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aGOfj2kF9.__aSmA7NQ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edjxnOz2HuXf9.UnIEI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EEpon3ubsbB9BXb5Z7tb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lrdKK0vlCKmb71MFqih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qtd0gNP.qzJ9K1fOcTG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T9FkNrVkB64a8HhHUVu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f3GR4j_ALtQqx.uDPw5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M.YqolWCpglYN__GK.G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fLETQXlrQqhkaNWJerI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7U_kn7.0NFCZJkFW3b5p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fsqGkOpYQ9bL2Ba3WSR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Oe2mb72DBXAgvNLl3Gh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0phFdRZdxF6gQ.9vW7Qc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3SuAiP7BopmSwLjxfVY0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GeLPqTrJ0riN1JsK0_3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FW_OoPxRbmDfvQvsGCx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JKtnMm6Qw.GhJOgcHSmV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cceNnPb.gnQcW2U05LV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0XINyNJiVpp3hkcIRNcM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LGXR9NM5KQbFADmqv6Y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ICk.Q8EdB5uiJzgKvzZ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4DC1VvE_YvMbcYYVIFK.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3qsy9Gh0Z9JIg7cz3XLj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4AyqQ4tGLjlkc191JBYV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T2guX3XCFG8C_scjxjia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kQcWXFWX81k4JyKzzuB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3qsy9Gh0Z9JIg7cz3XLj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LD38pgZGmng3Nrt3x5B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a4v6wyQdi8X8w1yzTwR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hOg5_GNT1i5TPdBHxg7u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vWGb.FT5axwRzPsXPMjw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7Days Theme">
  <a:themeElements>
    <a:clrScheme name="KI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AB00"/>
      </a:accent1>
      <a:accent2>
        <a:srgbClr val="EE351A"/>
      </a:accent2>
      <a:accent3>
        <a:srgbClr val="A8B400"/>
      </a:accent3>
      <a:accent4>
        <a:srgbClr val="5EB6E4"/>
      </a:accent4>
      <a:accent5>
        <a:srgbClr val="EAAB00"/>
      </a:accent5>
      <a:accent6>
        <a:srgbClr val="EE351A"/>
      </a:accent6>
      <a:hlink>
        <a:srgbClr val="EAAB00"/>
      </a:hlink>
      <a:folHlink>
        <a:srgbClr val="EAAB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7Days Theme">
  <a:themeElements>
    <a:clrScheme name="KI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AB00"/>
      </a:accent1>
      <a:accent2>
        <a:srgbClr val="EE351A"/>
      </a:accent2>
      <a:accent3>
        <a:srgbClr val="A8B400"/>
      </a:accent3>
      <a:accent4>
        <a:srgbClr val="5EB6E4"/>
      </a:accent4>
      <a:accent5>
        <a:srgbClr val="EAAB00"/>
      </a:accent5>
      <a:accent6>
        <a:srgbClr val="EE351A"/>
      </a:accent6>
      <a:hlink>
        <a:srgbClr val="EAAB00"/>
      </a:hlink>
      <a:folHlink>
        <a:srgbClr val="EAAB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4486</Words>
  <Application>Microsoft Office PowerPoint</Application>
  <PresentationFormat>On-screen Show (4:3)</PresentationFormat>
  <Paragraphs>1054</Paragraphs>
  <Slides>39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8" baseType="lpstr">
      <vt:lpstr>Arial</vt:lpstr>
      <vt:lpstr>Calibri</vt:lpstr>
      <vt:lpstr>Calibri Light</vt:lpstr>
      <vt:lpstr>Georgia</vt:lpstr>
      <vt:lpstr>Helvetica</vt:lpstr>
      <vt:lpstr>Open Sans</vt:lpstr>
      <vt:lpstr>Wingdings</vt:lpstr>
      <vt:lpstr>2_Office Theme</vt:lpstr>
      <vt:lpstr>3_Office Theme</vt:lpstr>
      <vt:lpstr>4_Office Theme</vt:lpstr>
      <vt:lpstr>5_Office Theme</vt:lpstr>
      <vt:lpstr>7_Office Theme</vt:lpstr>
      <vt:lpstr>1_7Days Theme</vt:lpstr>
      <vt:lpstr>8_Office Theme</vt:lpstr>
      <vt:lpstr>5_7Days Theme</vt:lpstr>
      <vt:lpstr>9_Office Theme</vt:lpstr>
      <vt:lpstr>Office Theme</vt:lpstr>
      <vt:lpstr>10_Office Theme</vt:lpstr>
      <vt:lpstr>think-cell Slide</vt:lpstr>
      <vt:lpstr>PowerPoint Presentation</vt:lpstr>
      <vt:lpstr>Contents</vt:lpstr>
      <vt:lpstr>We [                     ] are the NA subsidiary of Chipita international</vt:lpstr>
      <vt:lpstr>PowerPoint Presentation</vt:lpstr>
      <vt:lpstr>Sweet Baked Goods (SBG) :: Category/Market Landscape</vt:lpstr>
      <vt:lpstr>Did you know …</vt:lpstr>
      <vt:lpstr>A Little bit about our US Business</vt:lpstr>
      <vt:lpstr>Our Retail Partners</vt:lpstr>
      <vt:lpstr>7Days % ACV Growth past 3 years – Total US</vt:lpstr>
      <vt:lpstr>Driving growth; Sweet Baked Goods &amp; adjacent categories down</vt:lpstr>
      <vt:lpstr>Firing on all cylinders — across all key performance metrics</vt:lpstr>
      <vt:lpstr>Ranked #8 in $ Sales among Sweet Baked Goods MFRs &amp; Climbing and is the fastest growing — #1 in % dollar growth + #1 in absolute dollar growth</vt:lpstr>
      <vt:lpstr>Strong presence / widely available; near 50% ACV nationally</vt:lpstr>
      <vt:lpstr>Growth across regions – both distribution +  velocity</vt:lpstr>
      <vt:lpstr>recent qual research study with grocery/mass shoppers— very positive reactions from consumers to 7Days product and value proposition</vt:lpstr>
      <vt:lpstr>Our 7Days croissant items anchor to the morning and afternoon occasions, across all consumers</vt:lpstr>
      <vt:lpstr>PowerPoint Presentation</vt:lpstr>
      <vt:lpstr>PowerPoint Presentation</vt:lpstr>
      <vt:lpstr>PowerPoint Presentation</vt:lpstr>
      <vt:lpstr>Core items are strong performers — top ranked on $ sales, velocity and growth / continuing to climb; new MINIs top ranked on growth</vt:lpstr>
      <vt:lpstr>7Days performance &amp; expansion — real example at a MAJOR SOUTHWEST GROCERY RETAILER</vt:lpstr>
      <vt:lpstr>PowerPoint Presentation</vt:lpstr>
      <vt:lpstr>PowerPoint Presentation</vt:lpstr>
      <vt:lpstr>PowerPoint Presentation</vt:lpstr>
      <vt:lpstr>And the new Mini Croissant pouches have proven incremental</vt:lpstr>
      <vt:lpstr>Croissant Merchandising Tools</vt:lpstr>
      <vt:lpstr>PowerPoint Presentation</vt:lpstr>
      <vt:lpstr>PowerPoint Presentation</vt:lpstr>
      <vt:lpstr>PowerPoint Presentation</vt:lpstr>
      <vt:lpstr>New! 7Days Cake Bars key consumption occasion for cake bars is afternoon snacking</vt:lpstr>
      <vt:lpstr>PowerPoint Presentation</vt:lpstr>
      <vt:lpstr>PowerPoint Presentation</vt:lpstr>
      <vt:lpstr>Bagel Chips :: Quality, Value &amp; Performance</vt:lpstr>
      <vt:lpstr>Supply Chain 101</vt:lpstr>
      <vt:lpstr>Broker Portal</vt:lpstr>
      <vt:lpstr>Planning tools ………………………… examples</vt:lpstr>
      <vt:lpstr>PowerPoint Presentation</vt:lpstr>
      <vt:lpstr>PowerPoint Presentation</vt:lpstr>
      <vt:lpstr>Over $1 Billion Annual Sales OVER SEAS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Corvino</dc:creator>
  <cp:lastModifiedBy>Joseph Corvino</cp:lastModifiedBy>
  <cp:revision>24</cp:revision>
  <dcterms:created xsi:type="dcterms:W3CDTF">2020-11-06T18:17:22Z</dcterms:created>
  <dcterms:modified xsi:type="dcterms:W3CDTF">2021-04-21T14:35:26Z</dcterms:modified>
</cp:coreProperties>
</file>